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8" r:id="rId4"/>
    <p:sldMasterId id="2147483732" r:id="rId5"/>
  </p:sldMasterIdLst>
  <p:sldIdLst>
    <p:sldId id="306" r:id="rId6"/>
    <p:sldId id="347" r:id="rId7"/>
    <p:sldId id="318" r:id="rId8"/>
    <p:sldId id="258" r:id="rId9"/>
    <p:sldId id="355" r:id="rId10"/>
    <p:sldId id="265" r:id="rId11"/>
    <p:sldId id="26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379" r:id="rId20"/>
    <p:sldId id="343" r:id="rId21"/>
    <p:sldId id="368" r:id="rId22"/>
    <p:sldId id="267" r:id="rId23"/>
    <p:sldId id="374" r:id="rId24"/>
    <p:sldId id="370" r:id="rId25"/>
    <p:sldId id="371" r:id="rId26"/>
    <p:sldId id="380" r:id="rId27"/>
    <p:sldId id="345" r:id="rId28"/>
    <p:sldId id="356" r:id="rId29"/>
    <p:sldId id="360" r:id="rId30"/>
    <p:sldId id="269" r:id="rId31"/>
    <p:sldId id="344" r:id="rId32"/>
    <p:sldId id="290" r:id="rId33"/>
    <p:sldId id="381" r:id="rId34"/>
    <p:sldId id="357" r:id="rId35"/>
    <p:sldId id="358" r:id="rId36"/>
    <p:sldId id="322" r:id="rId37"/>
    <p:sldId id="372" r:id="rId38"/>
    <p:sldId id="373" r:id="rId39"/>
    <p:sldId id="316" r:id="rId4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3366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.dantas\Desktop\JULIANA-GBE\DSE\Graficos%20Relatorio%20DS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Quantidade%20de%20Aposentadorias%20ao%20longo%20do%20tempo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&#225;ficos%20extras%20-%20Abril%202015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Gr&#225;ficos%20extras%20-%20Abril%202015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&#225;ficos%20extras%20-%20Abril%202015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Abril%202015\Graficos%20Relatorio%20DSE%20-%20Abri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&#225;ficos%20extras%20Mar&#231;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.dantas\Desktop\JULIANA-GBE\DSE\Graficos%20Relatorio%20DS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Mar&#231;o%202015\ACR&#201;SCIMO%20NA%20FOLHA.mar.15%20(1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SE\DIREX\Graficos%20Relatorio%20D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pt-BR" sz="1800"/>
              <a:t>Pensionistas</a:t>
            </a:r>
          </a:p>
        </c:rich>
      </c:tx>
      <c:layout>
        <c:manualLayout>
          <c:xMode val="edge"/>
          <c:yMode val="edge"/>
          <c:x val="0.46027697709456933"/>
          <c:y val="0.1756246742911505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765056"/>
        <c:axId val="76766592"/>
        <c:axId val="0"/>
      </c:bar3DChart>
      <c:catAx>
        <c:axId val="7676505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76766592"/>
        <c:crosses val="autoZero"/>
        <c:auto val="1"/>
        <c:lblAlgn val="ctr"/>
        <c:lblOffset val="100"/>
        <c:noMultiLvlLbl val="1"/>
      </c:catAx>
      <c:valAx>
        <c:axId val="767665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crossAx val="76765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BR" sz="1600" dirty="0"/>
              <a:t>Quantidade dos benefícios distribuídos entre Índice e Paridade – </a:t>
            </a:r>
            <a:r>
              <a:rPr lang="pt-BR" sz="1600" dirty="0" smtClean="0"/>
              <a:t>Abril/2014 </a:t>
            </a:r>
            <a:r>
              <a:rPr lang="pt-BR" sz="1600" dirty="0"/>
              <a:t>– </a:t>
            </a:r>
            <a:r>
              <a:rPr lang="pt-BR" sz="1600" dirty="0" smtClean="0"/>
              <a:t>Abril/2015 </a:t>
            </a:r>
            <a:endParaRPr lang="pt-BR" sz="16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'Março 15'!$B$109</c:f>
              <c:strCache>
                <c:ptCount val="1"/>
                <c:pt idx="0">
                  <c:v>Paridade</c:v>
                </c:pt>
              </c:strCache>
            </c:strRef>
          </c:tx>
          <c:dLbls>
            <c:dLbl>
              <c:idx val="0"/>
              <c:layout>
                <c:manualLayout>
                  <c:x val="-4.3981481481481503E-2"/>
                  <c:y val="5.4082172144438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666666666666664E-2"/>
                  <c:y val="-3.7441503792303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8611111111111112E-2"/>
                  <c:y val="4.1601670880337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296296296296252E-2"/>
                  <c:y val="-4.992200505640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861111111111107E-2"/>
                  <c:y val="4.9922005056404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6296296296296294E-2"/>
                  <c:y val="-5.8242339232472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8611111111111112E-2"/>
                  <c:y val="6.2402506320505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8611111111111112E-2"/>
                  <c:y val="-5.4082172144438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3981481481481483E-2"/>
                  <c:y val="5.8242339232472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629629629629621E-2"/>
                  <c:y val="-5.8242339232472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8611111111111112E-2"/>
                  <c:y val="4.9922005056404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1666666666666581E-2"/>
                  <c:y val="-5.4082172144438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2.5462876462476088E-2"/>
                  <c:y val="4.16013433081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15'!$A$113:$A$125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15'!$B$113:$B$125</c:f>
              <c:numCache>
                <c:formatCode>#,##0</c:formatCode>
                <c:ptCount val="13"/>
                <c:pt idx="0">
                  <c:v>63044</c:v>
                </c:pt>
                <c:pt idx="1">
                  <c:v>62837</c:v>
                </c:pt>
                <c:pt idx="2">
                  <c:v>62622</c:v>
                </c:pt>
                <c:pt idx="3">
                  <c:v>62358</c:v>
                </c:pt>
                <c:pt idx="4">
                  <c:v>62057</c:v>
                </c:pt>
                <c:pt idx="5">
                  <c:v>61851</c:v>
                </c:pt>
                <c:pt idx="6">
                  <c:v>61608</c:v>
                </c:pt>
                <c:pt idx="7">
                  <c:v>61459</c:v>
                </c:pt>
                <c:pt idx="8">
                  <c:v>61321</c:v>
                </c:pt>
                <c:pt idx="9">
                  <c:v>61134</c:v>
                </c:pt>
                <c:pt idx="10">
                  <c:v>61002</c:v>
                </c:pt>
                <c:pt idx="11">
                  <c:v>60779</c:v>
                </c:pt>
                <c:pt idx="12">
                  <c:v>60562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'Março 15'!$C$109</c:f>
              <c:strCache>
                <c:ptCount val="1"/>
                <c:pt idx="0">
                  <c:v>Índice</c:v>
                </c:pt>
              </c:strCache>
            </c:strRef>
          </c:tx>
          <c:dLbls>
            <c:dLbl>
              <c:idx val="0"/>
              <c:layout>
                <c:manualLayout>
                  <c:x val="-3.4722222222222245E-2"/>
                  <c:y val="4.992200505640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666666666666664E-2"/>
                  <c:y val="-5.8242339232472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3981481481481483E-2"/>
                  <c:y val="5.4082172144438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861111111111107E-2"/>
                  <c:y val="-5.8242339232472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861111111111107E-2"/>
                  <c:y val="6.2402506320505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0925925925925923E-2"/>
                  <c:y val="-5.8242339232472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6296296296296294E-2"/>
                  <c:y val="6.240250632050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1666666666666664E-2"/>
                  <c:y val="-6.2402506320505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6296296296296294E-2"/>
                  <c:y val="6.2402506320505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8611111111111029E-2"/>
                  <c:y val="-6.2402506320505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6296296296296294E-2"/>
                  <c:y val="6.6562673408539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8611111111111029E-2"/>
                  <c:y val="-5.4082172144438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3.4722185150584992E-2"/>
                  <c:y val="4.992200505640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15'!$A$113:$A$125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15'!$C$113:$C$125</c:f>
              <c:numCache>
                <c:formatCode>#,##0</c:formatCode>
                <c:ptCount val="13"/>
                <c:pt idx="0">
                  <c:v>27962</c:v>
                </c:pt>
                <c:pt idx="1">
                  <c:v>28115</c:v>
                </c:pt>
                <c:pt idx="2">
                  <c:v>28273</c:v>
                </c:pt>
                <c:pt idx="3">
                  <c:v>28437</c:v>
                </c:pt>
                <c:pt idx="4">
                  <c:v>28630</c:v>
                </c:pt>
                <c:pt idx="5">
                  <c:v>28843</c:v>
                </c:pt>
                <c:pt idx="6">
                  <c:v>29093</c:v>
                </c:pt>
                <c:pt idx="7">
                  <c:v>29268</c:v>
                </c:pt>
                <c:pt idx="8">
                  <c:v>29357</c:v>
                </c:pt>
                <c:pt idx="9">
                  <c:v>29478</c:v>
                </c:pt>
                <c:pt idx="10">
                  <c:v>29676</c:v>
                </c:pt>
                <c:pt idx="11">
                  <c:v>29820</c:v>
                </c:pt>
                <c:pt idx="12">
                  <c:v>30017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145920"/>
        <c:axId val="88147456"/>
      </c:lineChart>
      <c:dateAx>
        <c:axId val="88145920"/>
        <c:scaling>
          <c:orientation val="minMax"/>
        </c:scaling>
        <c:delete val="0"/>
        <c:axPos val="b"/>
        <c:numFmt formatCode="[$-416]mmm\-yy;@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147456"/>
        <c:crosses val="autoZero"/>
        <c:auto val="1"/>
        <c:lblOffset val="100"/>
        <c:baseTimeUnit val="months"/>
      </c:dateAx>
      <c:valAx>
        <c:axId val="88147456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145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797266136106766"/>
          <c:y val="0.39738305283108816"/>
          <c:w val="0.11137924971337597"/>
          <c:h val="9.9073866045680248E-2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/>
            </a:pPr>
            <a:r>
              <a:rPr lang="pt-BR" sz="1800" b="1" i="0" u="none" strike="noStrike" baseline="0" dirty="0">
                <a:effectLst/>
              </a:rPr>
              <a:t> Valor dos benefícios distribuídos entre Índice e Paridade </a:t>
            </a:r>
            <a:r>
              <a:rPr lang="pt-BR" sz="1800" b="1" i="0" u="none" strike="noStrike" baseline="0" dirty="0" smtClean="0">
                <a:effectLst/>
              </a:rPr>
              <a:t>– Abril/14 a Abril/2015 </a:t>
            </a:r>
            <a:endParaRPr lang="pt-BR" sz="1800" b="1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'Março 15'!$B$133</c:f>
              <c:strCache>
                <c:ptCount val="1"/>
                <c:pt idx="0">
                  <c:v>Paridade</c:v>
                </c:pt>
              </c:strCache>
            </c:strRef>
          </c:tx>
          <c:dLbls>
            <c:dLbl>
              <c:idx val="0"/>
              <c:layout>
                <c:manualLayout>
                  <c:x val="-4.6901172529313251E-2"/>
                  <c:y val="-4.9155153856599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3601340033500838E-2"/>
                  <c:y val="4.0962628213832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583472920156337E-2"/>
                  <c:y val="-3.6866365392449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13679508654383E-2"/>
                  <c:y val="4.0962628213832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60134003350088E-2"/>
                  <c:y val="-4.9155153856599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4667783361250699E-2"/>
                  <c:y val="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030150753768844E-2"/>
                  <c:y val="-4.5058891035215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3679508654383E-2"/>
                  <c:y val="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601340033500838E-2"/>
                  <c:y val="-4.5058891035215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3601340033500922E-2"/>
                  <c:y val="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5.583472920156337E-2"/>
                  <c:y val="-3.6866365392449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5.3601340033500755E-2"/>
                  <c:y val="3.68663653924493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R$&quot;\ #,##0.00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15'!$A$134:$A$146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15'!$B$134:$B$146</c:f>
              <c:numCache>
                <c:formatCode>#,##0</c:formatCode>
                <c:ptCount val="13"/>
                <c:pt idx="0">
                  <c:v>155988000</c:v>
                </c:pt>
                <c:pt idx="1">
                  <c:v>152883000</c:v>
                </c:pt>
                <c:pt idx="2">
                  <c:v>154565000</c:v>
                </c:pt>
                <c:pt idx="3">
                  <c:v>155862000</c:v>
                </c:pt>
                <c:pt idx="4">
                  <c:v>169985000</c:v>
                </c:pt>
                <c:pt idx="5">
                  <c:v>168353000</c:v>
                </c:pt>
                <c:pt idx="6">
                  <c:v>166867000</c:v>
                </c:pt>
                <c:pt idx="7">
                  <c:v>171788000</c:v>
                </c:pt>
                <c:pt idx="8">
                  <c:v>172848000</c:v>
                </c:pt>
                <c:pt idx="9">
                  <c:v>173711000</c:v>
                </c:pt>
                <c:pt idx="10">
                  <c:v>174043000</c:v>
                </c:pt>
                <c:pt idx="11">
                  <c:v>174673882</c:v>
                </c:pt>
                <c:pt idx="12">
                  <c:v>181032549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'Março 15'!$C$133</c:f>
              <c:strCache>
                <c:ptCount val="1"/>
                <c:pt idx="0">
                  <c:v>Índice</c:v>
                </c:pt>
              </c:strCache>
            </c:strRef>
          </c:tx>
          <c:dLbls>
            <c:dLbl>
              <c:idx val="0"/>
              <c:layout>
                <c:manualLayout>
                  <c:x val="-4.020100502512565E-2"/>
                  <c:y val="6.5540205142132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030150753768844E-2"/>
                  <c:y val="-4.9155153856599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3601340033500838E-2"/>
                  <c:y val="6.1443942320748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030150753768844E-2"/>
                  <c:y val="-4.5058891035215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806811836962595E-2"/>
                  <c:y val="5.7347679499365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030150753768844E-2"/>
                  <c:y val="-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3601340033500838E-2"/>
                  <c:y val="4.9155153856599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6.4768285873813516E-2"/>
                  <c:y val="-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601340033500838E-2"/>
                  <c:y val="6.5540205142132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6.2534896705751061E-2"/>
                  <c:y val="-5.7347679499365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5.3601340033500838E-2"/>
                  <c:y val="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5.5834729201563293E-2"/>
                  <c:y val="-4.9155153856599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5.3601340033500838E-2"/>
                  <c:y val="5.3251416677982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R$&quot;\ #,##0.00" sourceLinked="0"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15'!$A$134:$A$146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15'!$C$134:$C$146</c:f>
              <c:numCache>
                <c:formatCode>#,##0</c:formatCode>
                <c:ptCount val="13"/>
                <c:pt idx="0">
                  <c:v>85571000</c:v>
                </c:pt>
                <c:pt idx="1">
                  <c:v>85450000</c:v>
                </c:pt>
                <c:pt idx="2">
                  <c:v>87522000</c:v>
                </c:pt>
                <c:pt idx="3">
                  <c:v>87282000</c:v>
                </c:pt>
                <c:pt idx="4">
                  <c:v>90210000</c:v>
                </c:pt>
                <c:pt idx="5">
                  <c:v>90749000</c:v>
                </c:pt>
                <c:pt idx="6">
                  <c:v>92428000</c:v>
                </c:pt>
                <c:pt idx="7">
                  <c:v>92668000</c:v>
                </c:pt>
                <c:pt idx="8">
                  <c:v>92677000</c:v>
                </c:pt>
                <c:pt idx="9">
                  <c:v>96559000</c:v>
                </c:pt>
                <c:pt idx="10">
                  <c:v>98347000</c:v>
                </c:pt>
                <c:pt idx="11">
                  <c:v>99369226</c:v>
                </c:pt>
                <c:pt idx="12">
                  <c:v>101748458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213376"/>
        <c:axId val="88214912"/>
      </c:lineChart>
      <c:dateAx>
        <c:axId val="88213376"/>
        <c:scaling>
          <c:orientation val="minMax"/>
        </c:scaling>
        <c:delete val="0"/>
        <c:axPos val="b"/>
        <c:numFmt formatCode="[$-416]mmm\-yy;@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214912"/>
        <c:crosses val="autoZero"/>
        <c:auto val="1"/>
        <c:lblOffset val="100"/>
        <c:baseTimeUnit val="months"/>
      </c:dateAx>
      <c:valAx>
        <c:axId val="8821491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8213376"/>
        <c:crosses val="autoZero"/>
        <c:crossBetween val="between"/>
        <c:dispUnits>
          <c:builtInUnit val="millions"/>
          <c:dispUnitsLbl>
            <c:layout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</c:dispUnitsLbl>
        </c:dispUnits>
      </c:valAx>
    </c:plotArea>
    <c:legend>
      <c:legendPos val="r"/>
      <c:layout>
        <c:manualLayout>
          <c:xMode val="edge"/>
          <c:yMode val="edge"/>
          <c:x val="0.87737298012119502"/>
          <c:y val="0.37881499316717637"/>
          <c:w val="0.11936653694480169"/>
          <c:h val="9.7385500651119089E-2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pt-BR" noProof="0"/>
            </a:pPr>
            <a:r>
              <a:rPr lang="pt-BR" noProof="0"/>
              <a:t>Evolução da Quantidade das Filhas Maiores – </a:t>
            </a:r>
            <a:r>
              <a:rPr lang="pt-BR" noProof="0" smtClean="0"/>
              <a:t>Abril/2015 </a:t>
            </a:r>
            <a:r>
              <a:rPr lang="pt-BR" noProof="0"/>
              <a:t>– </a:t>
            </a:r>
            <a:r>
              <a:rPr lang="pt-BR" noProof="0" smtClean="0"/>
              <a:t>Abril/2015 </a:t>
            </a:r>
            <a:endParaRPr lang="pt-BR" noProof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'Março 15'!$B$151</c:f>
              <c:strCache>
                <c:ptCount val="1"/>
                <c:pt idx="0">
                  <c:v>Quantidade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15'!$A$153:$A$165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15'!$B$153:$B$165</c:f>
              <c:numCache>
                <c:formatCode>#,##0</c:formatCode>
                <c:ptCount val="13"/>
                <c:pt idx="0">
                  <c:v>25796</c:v>
                </c:pt>
                <c:pt idx="1">
                  <c:v>25715</c:v>
                </c:pt>
                <c:pt idx="2">
                  <c:v>25605</c:v>
                </c:pt>
                <c:pt idx="3">
                  <c:v>25476</c:v>
                </c:pt>
                <c:pt idx="4">
                  <c:v>25342</c:v>
                </c:pt>
                <c:pt idx="5">
                  <c:v>25271</c:v>
                </c:pt>
                <c:pt idx="6">
                  <c:v>25188</c:v>
                </c:pt>
                <c:pt idx="7">
                  <c:v>25173</c:v>
                </c:pt>
                <c:pt idx="8">
                  <c:v>25148</c:v>
                </c:pt>
                <c:pt idx="9">
                  <c:v>25122</c:v>
                </c:pt>
                <c:pt idx="10">
                  <c:v>25079</c:v>
                </c:pt>
                <c:pt idx="11">
                  <c:v>25066</c:v>
                </c:pt>
                <c:pt idx="12">
                  <c:v>25046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740608"/>
        <c:axId val="92762880"/>
        <c:axId val="0"/>
      </c:bar3DChart>
      <c:dateAx>
        <c:axId val="92740608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2762880"/>
        <c:crosses val="autoZero"/>
        <c:auto val="1"/>
        <c:lblOffset val="100"/>
        <c:baseTimeUnit val="months"/>
      </c:dateAx>
      <c:valAx>
        <c:axId val="927628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2740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 </a:t>
            </a:r>
            <a:r>
              <a:rPr lang="en-US" dirty="0" err="1"/>
              <a:t>Evolução</a:t>
            </a:r>
            <a:r>
              <a:rPr lang="en-US" dirty="0"/>
              <a:t> do Valor das </a:t>
            </a:r>
            <a:r>
              <a:rPr lang="en-US" dirty="0" err="1"/>
              <a:t>Filhas</a:t>
            </a:r>
            <a:r>
              <a:rPr lang="en-US" dirty="0"/>
              <a:t> </a:t>
            </a:r>
            <a:r>
              <a:rPr lang="en-US" dirty="0" err="1"/>
              <a:t>Maiores</a:t>
            </a:r>
            <a:r>
              <a:rPr lang="en-US" dirty="0"/>
              <a:t> – </a:t>
            </a:r>
            <a:r>
              <a:rPr lang="en-US" dirty="0" err="1" smtClean="0"/>
              <a:t>Abr</a:t>
            </a:r>
            <a:r>
              <a:rPr lang="en-US" dirty="0" smtClean="0"/>
              <a:t>/2014 </a:t>
            </a:r>
            <a:r>
              <a:rPr lang="en-US" dirty="0"/>
              <a:t>– </a:t>
            </a:r>
            <a:r>
              <a:rPr lang="en-US" dirty="0" err="1" smtClean="0"/>
              <a:t>Abr</a:t>
            </a:r>
            <a:r>
              <a:rPr lang="en-US" dirty="0" smtClean="0"/>
              <a:t>/2015 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'Março 15'!$B$172</c:f>
              <c:strCache>
                <c:ptCount val="1"/>
                <c:pt idx="0">
                  <c:v>Valor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15'!$A$176:$A$188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15'!$B$176:$B$188</c:f>
              <c:numCache>
                <c:formatCode>"R$"\ #,##0.00</c:formatCode>
                <c:ptCount val="13"/>
                <c:pt idx="0">
                  <c:v>48107000</c:v>
                </c:pt>
                <c:pt idx="1">
                  <c:v>46648000</c:v>
                </c:pt>
                <c:pt idx="2">
                  <c:v>47179000</c:v>
                </c:pt>
                <c:pt idx="3">
                  <c:v>47476000</c:v>
                </c:pt>
                <c:pt idx="4">
                  <c:v>53492000</c:v>
                </c:pt>
                <c:pt idx="5">
                  <c:v>52450000</c:v>
                </c:pt>
                <c:pt idx="6">
                  <c:v>52414000</c:v>
                </c:pt>
                <c:pt idx="7">
                  <c:v>53587000</c:v>
                </c:pt>
                <c:pt idx="8">
                  <c:v>54310000</c:v>
                </c:pt>
                <c:pt idx="9">
                  <c:v>54434000</c:v>
                </c:pt>
                <c:pt idx="10">
                  <c:v>54709226</c:v>
                </c:pt>
                <c:pt idx="11" formatCode="&quot;R$&quot;\ #,##0">
                  <c:v>55168856</c:v>
                </c:pt>
                <c:pt idx="12">
                  <c:v>58173664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072768"/>
        <c:axId val="93078656"/>
        <c:axId val="0"/>
      </c:bar3DChart>
      <c:dateAx>
        <c:axId val="93072768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078656"/>
        <c:crosses val="autoZero"/>
        <c:auto val="1"/>
        <c:lblOffset val="100"/>
        <c:baseTimeUnit val="months"/>
      </c:dateAx>
      <c:valAx>
        <c:axId val="930786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072768"/>
        <c:crosses val="autoZero"/>
        <c:crossBetween val="between"/>
        <c:dispUnits>
          <c:builtInUnit val="millions"/>
          <c:dispUnitsLbl>
            <c:layout/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Plan1!$B$308</c:f>
              <c:strCache>
                <c:ptCount val="1"/>
                <c:pt idx="0">
                  <c:v>Aposentadoria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202120681053369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220821748948523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8488180458531239E-4"/>
                  <c:y val="-0.22675493612600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7664219894454364E-3"/>
                  <c:y val="-0.233879473031103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681492589391123E-3"/>
                  <c:y val="-0.28166641609240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0.299771715625885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0.331232623422784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0837640732687923E-3"/>
                  <c:y val="-0.349635620141383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4340746294695561E-3"/>
                  <c:y val="-0.36774091967486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8681492589391123E-3"/>
                  <c:y val="-0.37842379812241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8530310635244247E-3"/>
                  <c:y val="-0.387923180662548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5.7362985178782246E-3"/>
                  <c:y val="-0.412855132920297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0516425796128547E-16"/>
                  <c:y val="-0.433633162269649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Plan1!$A$309:$A$321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Plan1!$B$309:$B$321</c:f>
              <c:numCache>
                <c:formatCode>_-* #,##0_-;\-* #,##0_-;_-* "-"??_-;_-@_-</c:formatCode>
                <c:ptCount val="13"/>
                <c:pt idx="0">
                  <c:v>160500</c:v>
                </c:pt>
                <c:pt idx="1">
                  <c:v>160645</c:v>
                </c:pt>
                <c:pt idx="2">
                  <c:v>160745</c:v>
                </c:pt>
                <c:pt idx="3">
                  <c:v>160844</c:v>
                </c:pt>
                <c:pt idx="4">
                  <c:v>161544</c:v>
                </c:pt>
                <c:pt idx="5">
                  <c:v>161862</c:v>
                </c:pt>
                <c:pt idx="6">
                  <c:v>162404</c:v>
                </c:pt>
                <c:pt idx="7">
                  <c:v>162556</c:v>
                </c:pt>
                <c:pt idx="8">
                  <c:v>162877</c:v>
                </c:pt>
                <c:pt idx="9">
                  <c:v>163122</c:v>
                </c:pt>
                <c:pt idx="10">
                  <c:v>163170</c:v>
                </c:pt>
                <c:pt idx="11">
                  <c:v>163595</c:v>
                </c:pt>
                <c:pt idx="12">
                  <c:v>163894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139328"/>
        <c:axId val="93140864"/>
        <c:axId val="0"/>
      </c:bar3DChart>
      <c:dateAx>
        <c:axId val="9313932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140864"/>
        <c:crosses val="autoZero"/>
        <c:auto val="1"/>
        <c:lblOffset val="100"/>
        <c:baseTimeUnit val="months"/>
      </c:dateAx>
      <c:valAx>
        <c:axId val="93140864"/>
        <c:scaling>
          <c:orientation val="minMax"/>
        </c:scaling>
        <c:delete val="0"/>
        <c:axPos val="l"/>
        <c:numFmt formatCode="_-* #,##0_-;\-* #,##0_-;_-* &quot;-&quot;??_-;_-@_-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139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Plan1!$A$79:$A$91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Plan1!$B$79:$B$91</c:f>
              <c:numCache>
                <c:formatCode>_("R$"* #,##0.00_);_("R$"* \(#,##0.00\);_("R$"* "-"??_);_(@_)</c:formatCode>
                <c:ptCount val="13"/>
                <c:pt idx="0">
                  <c:v>623370000</c:v>
                </c:pt>
                <c:pt idx="1">
                  <c:v>618210000</c:v>
                </c:pt>
                <c:pt idx="2">
                  <c:v>626300000</c:v>
                </c:pt>
                <c:pt idx="3">
                  <c:v>642620000</c:v>
                </c:pt>
                <c:pt idx="4">
                  <c:v>663280000</c:v>
                </c:pt>
                <c:pt idx="5">
                  <c:v>659970000</c:v>
                </c:pt>
                <c:pt idx="6">
                  <c:v>665710000</c:v>
                </c:pt>
                <c:pt idx="7">
                  <c:v>665270000</c:v>
                </c:pt>
                <c:pt idx="8">
                  <c:v>667770000</c:v>
                </c:pt>
                <c:pt idx="9">
                  <c:v>700260000</c:v>
                </c:pt>
                <c:pt idx="10">
                  <c:v>699760000</c:v>
                </c:pt>
                <c:pt idx="11">
                  <c:v>705621860.88</c:v>
                </c:pt>
                <c:pt idx="12">
                  <c:v>712109088.17999995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798976"/>
        <c:axId val="92800512"/>
        <c:axId val="0"/>
      </c:bar3DChart>
      <c:dateAx>
        <c:axId val="927989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2800512"/>
        <c:crosses val="autoZero"/>
        <c:auto val="1"/>
        <c:lblOffset val="100"/>
        <c:baseTimeUnit val="months"/>
      </c:dateAx>
      <c:valAx>
        <c:axId val="92800512"/>
        <c:scaling>
          <c:orientation val="minMax"/>
          <c:min val="0"/>
        </c:scaling>
        <c:delete val="0"/>
        <c:axPos val="l"/>
        <c:numFmt formatCode="_(&quot;R$&quot;* #,##0.00_);_(&quot;R$&quot;* \(#,##0.00\);_(&quot;R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92798976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Plan1!$CK$3:$CW$3</c:f>
              <c:numCache>
                <c:formatCode>[$-416]mmm\-yy;@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Plan1!$C$7:$CW$7</c:f>
              <c:numCache>
                <c:formatCode>_-* #,##0_-;\-* #,##0_-;_-* "-"??_-;_-@_-</c:formatCode>
                <c:ptCount val="99"/>
                <c:pt idx="0">
                  <c:v>116</c:v>
                </c:pt>
                <c:pt idx="1">
                  <c:v>174</c:v>
                </c:pt>
                <c:pt idx="2">
                  <c:v>369</c:v>
                </c:pt>
                <c:pt idx="3">
                  <c:v>393</c:v>
                </c:pt>
                <c:pt idx="4">
                  <c:v>440</c:v>
                </c:pt>
                <c:pt idx="5">
                  <c:v>159</c:v>
                </c:pt>
                <c:pt idx="6">
                  <c:v>299.5</c:v>
                </c:pt>
                <c:pt idx="7">
                  <c:v>229.25</c:v>
                </c:pt>
                <c:pt idx="8">
                  <c:v>264.375</c:v>
                </c:pt>
                <c:pt idx="9">
                  <c:v>246.8125</c:v>
                </c:pt>
                <c:pt idx="10">
                  <c:v>255.59375</c:v>
                </c:pt>
                <c:pt idx="11">
                  <c:v>308</c:v>
                </c:pt>
                <c:pt idx="12">
                  <c:v>430</c:v>
                </c:pt>
                <c:pt idx="13">
                  <c:v>256</c:v>
                </c:pt>
                <c:pt idx="14">
                  <c:v>343</c:v>
                </c:pt>
                <c:pt idx="15">
                  <c:v>299.5</c:v>
                </c:pt>
                <c:pt idx="16">
                  <c:v>321.25</c:v>
                </c:pt>
                <c:pt idx="17">
                  <c:v>310.375</c:v>
                </c:pt>
                <c:pt idx="18">
                  <c:v>420</c:v>
                </c:pt>
                <c:pt idx="19">
                  <c:v>425</c:v>
                </c:pt>
                <c:pt idx="20">
                  <c:v>422.5</c:v>
                </c:pt>
                <c:pt idx="21">
                  <c:v>286</c:v>
                </c:pt>
                <c:pt idx="22">
                  <c:v>137</c:v>
                </c:pt>
                <c:pt idx="23">
                  <c:v>345</c:v>
                </c:pt>
                <c:pt idx="24">
                  <c:v>170</c:v>
                </c:pt>
                <c:pt idx="25">
                  <c:v>212</c:v>
                </c:pt>
                <c:pt idx="26">
                  <c:v>191</c:v>
                </c:pt>
                <c:pt idx="27">
                  <c:v>201.5</c:v>
                </c:pt>
                <c:pt idx="28">
                  <c:v>213</c:v>
                </c:pt>
                <c:pt idx="29">
                  <c:v>207.25</c:v>
                </c:pt>
                <c:pt idx="30">
                  <c:v>428</c:v>
                </c:pt>
                <c:pt idx="31">
                  <c:v>440</c:v>
                </c:pt>
                <c:pt idx="32">
                  <c:v>147</c:v>
                </c:pt>
                <c:pt idx="33">
                  <c:v>438</c:v>
                </c:pt>
                <c:pt idx="34">
                  <c:v>301</c:v>
                </c:pt>
                <c:pt idx="35">
                  <c:v>158</c:v>
                </c:pt>
                <c:pt idx="36">
                  <c:v>400</c:v>
                </c:pt>
                <c:pt idx="37">
                  <c:v>102</c:v>
                </c:pt>
                <c:pt idx="38">
                  <c:v>210</c:v>
                </c:pt>
                <c:pt idx="39">
                  <c:v>379</c:v>
                </c:pt>
                <c:pt idx="40">
                  <c:v>387</c:v>
                </c:pt>
                <c:pt idx="41">
                  <c:v>220</c:v>
                </c:pt>
                <c:pt idx="42">
                  <c:v>279</c:v>
                </c:pt>
                <c:pt idx="43">
                  <c:v>249.5</c:v>
                </c:pt>
                <c:pt idx="44">
                  <c:v>207</c:v>
                </c:pt>
                <c:pt idx="45">
                  <c:v>411</c:v>
                </c:pt>
                <c:pt idx="46">
                  <c:v>309</c:v>
                </c:pt>
                <c:pt idx="47">
                  <c:v>360</c:v>
                </c:pt>
                <c:pt idx="48">
                  <c:v>334.5</c:v>
                </c:pt>
                <c:pt idx="49">
                  <c:v>347.25</c:v>
                </c:pt>
                <c:pt idx="50">
                  <c:v>340.875</c:v>
                </c:pt>
                <c:pt idx="51">
                  <c:v>344.0625</c:v>
                </c:pt>
                <c:pt idx="52">
                  <c:v>342.46875</c:v>
                </c:pt>
                <c:pt idx="53">
                  <c:v>343.265625</c:v>
                </c:pt>
                <c:pt idx="54">
                  <c:v>300</c:v>
                </c:pt>
                <c:pt idx="55">
                  <c:v>321.6328125</c:v>
                </c:pt>
                <c:pt idx="56">
                  <c:v>310.81640625</c:v>
                </c:pt>
                <c:pt idx="57">
                  <c:v>316.224609375</c:v>
                </c:pt>
                <c:pt idx="58">
                  <c:v>313.5205078125</c:v>
                </c:pt>
                <c:pt idx="59">
                  <c:v>314.87255859375</c:v>
                </c:pt>
                <c:pt idx="60">
                  <c:v>314.196533203125</c:v>
                </c:pt>
                <c:pt idx="61">
                  <c:v>314.5345458984375</c:v>
                </c:pt>
                <c:pt idx="62">
                  <c:v>314.36553955078125</c:v>
                </c:pt>
                <c:pt idx="63">
                  <c:v>102</c:v>
                </c:pt>
                <c:pt idx="64">
                  <c:v>208.18276977539062</c:v>
                </c:pt>
                <c:pt idx="65">
                  <c:v>155.09138488769531</c:v>
                </c:pt>
                <c:pt idx="66">
                  <c:v>181.63707733154297</c:v>
                </c:pt>
                <c:pt idx="67">
                  <c:v>168.36423110961914</c:v>
                </c:pt>
                <c:pt idx="68">
                  <c:v>256</c:v>
                </c:pt>
                <c:pt idx="69">
                  <c:v>225</c:v>
                </c:pt>
                <c:pt idx="70">
                  <c:v>240.5</c:v>
                </c:pt>
                <c:pt idx="71">
                  <c:v>232.75</c:v>
                </c:pt>
                <c:pt idx="72">
                  <c:v>236.625</c:v>
                </c:pt>
                <c:pt idx="73">
                  <c:v>234.6875</c:v>
                </c:pt>
                <c:pt idx="74">
                  <c:v>235.65625</c:v>
                </c:pt>
                <c:pt idx="75">
                  <c:v>235.171875</c:v>
                </c:pt>
                <c:pt idx="76">
                  <c:v>472</c:v>
                </c:pt>
                <c:pt idx="77">
                  <c:v>353.5859375</c:v>
                </c:pt>
                <c:pt idx="78">
                  <c:v>412.79296875</c:v>
                </c:pt>
                <c:pt idx="79">
                  <c:v>200</c:v>
                </c:pt>
                <c:pt idx="80">
                  <c:v>175</c:v>
                </c:pt>
                <c:pt idx="81">
                  <c:v>449</c:v>
                </c:pt>
                <c:pt idx="82">
                  <c:v>368</c:v>
                </c:pt>
                <c:pt idx="83">
                  <c:v>408.5</c:v>
                </c:pt>
                <c:pt idx="84">
                  <c:v>388.25</c:v>
                </c:pt>
                <c:pt idx="85">
                  <c:v>188</c:v>
                </c:pt>
                <c:pt idx="86">
                  <c:v>104</c:v>
                </c:pt>
                <c:pt idx="87">
                  <c:v>145</c:v>
                </c:pt>
                <c:pt idx="88">
                  <c:v>124.5</c:v>
                </c:pt>
                <c:pt idx="89">
                  <c:v>134.75</c:v>
                </c:pt>
                <c:pt idx="90">
                  <c:v>129.625</c:v>
                </c:pt>
                <c:pt idx="91">
                  <c:v>318</c:v>
                </c:pt>
                <c:pt idx="92">
                  <c:v>223.8125</c:v>
                </c:pt>
                <c:pt idx="93">
                  <c:v>152</c:v>
                </c:pt>
                <c:pt idx="94">
                  <c:v>321</c:v>
                </c:pt>
                <c:pt idx="95">
                  <c:v>245</c:v>
                </c:pt>
                <c:pt idx="96">
                  <c:v>283</c:v>
                </c:pt>
                <c:pt idx="97">
                  <c:v>425</c:v>
                </c:pt>
                <c:pt idx="98">
                  <c:v>299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818432"/>
        <c:axId val="92840704"/>
      </c:lineChart>
      <c:dateAx>
        <c:axId val="92818432"/>
        <c:scaling>
          <c:orientation val="minMax"/>
        </c:scaling>
        <c:delete val="0"/>
        <c:axPos val="b"/>
        <c:numFmt formatCode="[$-416]mmm\-yy;@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92840704"/>
        <c:crosses val="autoZero"/>
        <c:auto val="1"/>
        <c:lblOffset val="100"/>
        <c:baseTimeUnit val="months"/>
      </c:dateAx>
      <c:valAx>
        <c:axId val="92840704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2818432"/>
        <c:crosses val="autoZero"/>
        <c:crossBetween val="between"/>
      </c:valAx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1" i="0" baseline="0">
                <a:effectLst/>
              </a:rPr>
              <a:t>Quantidade de benefícios de Aposentadoria distribuídos entre Paridade e Média –Dez/2014 – Abr/2015 </a:t>
            </a:r>
            <a:endParaRPr lang="pt-BR">
              <a:effectLst/>
            </a:endParaRPr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Plan1!$B$356</c:f>
              <c:strCache>
                <c:ptCount val="1"/>
                <c:pt idx="0">
                  <c:v>Paridade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Plan1!$E$357:$E$361</c:f>
              <c:numCache>
                <c:formatCode>mmm\-yy</c:formatCode>
                <c:ptCount val="5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</c:numCache>
            </c:numRef>
          </c:cat>
          <c:val>
            <c:numRef>
              <c:f>Plan1!$B$357:$B$361</c:f>
              <c:numCache>
                <c:formatCode>#,##0</c:formatCode>
                <c:ptCount val="5"/>
                <c:pt idx="0">
                  <c:v>147112</c:v>
                </c:pt>
                <c:pt idx="1">
                  <c:v>146896</c:v>
                </c:pt>
                <c:pt idx="2">
                  <c:v>146964</c:v>
                </c:pt>
                <c:pt idx="3">
                  <c:v>147361</c:v>
                </c:pt>
                <c:pt idx="4">
                  <c:v>147398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Plan1!$C$356</c:f>
              <c:strCache>
                <c:ptCount val="1"/>
                <c:pt idx="0">
                  <c:v>Média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Plan1!$E$357:$E$361</c:f>
              <c:numCache>
                <c:formatCode>mmm\-yy</c:formatCode>
                <c:ptCount val="5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</c:numCache>
            </c:numRef>
          </c:cat>
          <c:val>
            <c:numRef>
              <c:f>Plan1!$C$357:$C$361</c:f>
              <c:numCache>
                <c:formatCode>#,##0</c:formatCode>
                <c:ptCount val="5"/>
                <c:pt idx="0">
                  <c:v>3139</c:v>
                </c:pt>
                <c:pt idx="1">
                  <c:v>3149</c:v>
                </c:pt>
                <c:pt idx="2">
                  <c:v>3166</c:v>
                </c:pt>
                <c:pt idx="3">
                  <c:v>3235</c:v>
                </c:pt>
                <c:pt idx="4">
                  <c:v>3316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957696"/>
        <c:axId val="92971776"/>
      </c:lineChart>
      <c:dateAx>
        <c:axId val="9295769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2971776"/>
        <c:crosses val="autoZero"/>
        <c:auto val="1"/>
        <c:lblOffset val="100"/>
        <c:baseTimeUnit val="months"/>
      </c:dateAx>
      <c:valAx>
        <c:axId val="929717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295769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pt-BR" sz="1800" b="1" i="0" baseline="0">
                <a:effectLst/>
              </a:rPr>
              <a:t> Valor dos benefícios de Aposentadoria distribuídos entre Paridade e Média – Dez/2014 – Abr/2015 </a:t>
            </a:r>
            <a:endParaRPr lang="pt-BR">
              <a:effectLst/>
            </a:endParaRPr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Plan1!$B$372</c:f>
              <c:strCache>
                <c:ptCount val="1"/>
                <c:pt idx="0">
                  <c:v>Paridade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Plan1!$A$373:$A$377</c:f>
              <c:numCache>
                <c:formatCode>mmm\-yy</c:formatCode>
                <c:ptCount val="5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</c:numCache>
            </c:numRef>
          </c:cat>
          <c:val>
            <c:numRef>
              <c:f>Plan1!$B$373:$B$377</c:f>
              <c:numCache>
                <c:formatCode>"R$"#,##0.00_);[Red]\("R$"#,##0.00\)</c:formatCode>
                <c:ptCount val="5"/>
                <c:pt idx="0">
                  <c:v>654481140.61000001</c:v>
                </c:pt>
                <c:pt idx="1">
                  <c:v>682331791.38999999</c:v>
                </c:pt>
                <c:pt idx="2">
                  <c:v>681994481.03999996</c:v>
                </c:pt>
                <c:pt idx="3">
                  <c:v>688531991.80999994</c:v>
                </c:pt>
                <c:pt idx="4">
                  <c:v>693109636.33000004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Plan1!$C$372</c:f>
              <c:strCache>
                <c:ptCount val="1"/>
                <c:pt idx="0">
                  <c:v>Média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Plan1!$A$373:$A$377</c:f>
              <c:numCache>
                <c:formatCode>mmm\-yy</c:formatCode>
                <c:ptCount val="5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</c:numCache>
            </c:numRef>
          </c:cat>
          <c:val>
            <c:numRef>
              <c:f>Plan1!$C$373:$C$377</c:f>
              <c:numCache>
                <c:formatCode>"R$"#,##0.00_);[Red]\("R$"#,##0.00\)</c:formatCode>
                <c:ptCount val="5"/>
                <c:pt idx="0">
                  <c:v>4671196.83</c:v>
                </c:pt>
                <c:pt idx="1">
                  <c:v>5023964.38</c:v>
                </c:pt>
                <c:pt idx="2">
                  <c:v>5218289.92</c:v>
                </c:pt>
                <c:pt idx="3">
                  <c:v>5101316.8</c:v>
                </c:pt>
                <c:pt idx="4">
                  <c:v>6170345.6200000001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000448"/>
        <c:axId val="93001984"/>
      </c:lineChart>
      <c:dateAx>
        <c:axId val="9300044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001984"/>
        <c:crosses val="autoZero"/>
        <c:auto val="1"/>
        <c:lblOffset val="100"/>
        <c:baseTimeUnit val="months"/>
      </c:dateAx>
      <c:valAx>
        <c:axId val="93001984"/>
        <c:scaling>
          <c:orientation val="minMax"/>
        </c:scaling>
        <c:delete val="0"/>
        <c:axPos val="l"/>
        <c:majorGridlines/>
        <c:numFmt formatCode="&quot;R$&quot;#,##0.00_);[Red]\(&quot;R$&quot;#,##0.00\)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000448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Plan1!$A$29:$A$38</c:f>
              <c:numCache>
                <c:formatCode>mmm\-yy</c:formatCode>
                <c:ptCount val="10"/>
                <c:pt idx="0">
                  <c:v>41821</c:v>
                </c:pt>
                <c:pt idx="1">
                  <c:v>41852</c:v>
                </c:pt>
                <c:pt idx="2">
                  <c:v>41883</c:v>
                </c:pt>
                <c:pt idx="3">
                  <c:v>41913</c:v>
                </c:pt>
                <c:pt idx="4">
                  <c:v>41944</c:v>
                </c:pt>
                <c:pt idx="5">
                  <c:v>41974</c:v>
                </c:pt>
                <c:pt idx="6">
                  <c:v>42005</c:v>
                </c:pt>
                <c:pt idx="7">
                  <c:v>42036</c:v>
                </c:pt>
                <c:pt idx="8">
                  <c:v>42064</c:v>
                </c:pt>
                <c:pt idx="9">
                  <c:v>42095</c:v>
                </c:pt>
              </c:numCache>
            </c:numRef>
          </c:cat>
          <c:val>
            <c:numRef>
              <c:f>Plan1!$B$29:$B$38</c:f>
              <c:numCache>
                <c:formatCode>#,##0</c:formatCode>
                <c:ptCount val="10"/>
                <c:pt idx="0">
                  <c:v>260175</c:v>
                </c:pt>
                <c:pt idx="1">
                  <c:v>260805</c:v>
                </c:pt>
                <c:pt idx="2">
                  <c:v>261144</c:v>
                </c:pt>
                <c:pt idx="3">
                  <c:v>261520</c:v>
                </c:pt>
                <c:pt idx="4">
                  <c:v>262017</c:v>
                </c:pt>
                <c:pt idx="5">
                  <c:v>262636</c:v>
                </c:pt>
                <c:pt idx="6">
                  <c:v>262406</c:v>
                </c:pt>
                <c:pt idx="7">
                  <c:v>262471</c:v>
                </c:pt>
                <c:pt idx="8">
                  <c:v>263005</c:v>
                </c:pt>
                <c:pt idx="9">
                  <c:v>263781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058176"/>
        <c:axId val="93059712"/>
        <c:axId val="0"/>
      </c:bar3DChart>
      <c:dateAx>
        <c:axId val="9305817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059712"/>
        <c:crosses val="autoZero"/>
        <c:auto val="1"/>
        <c:lblOffset val="100"/>
        <c:baseTimeUnit val="months"/>
      </c:dateAx>
      <c:valAx>
        <c:axId val="93059712"/>
        <c:scaling>
          <c:orientation val="minMax"/>
          <c:min val="250000"/>
        </c:scaling>
        <c:delete val="0"/>
        <c:axPos val="l"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0581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'Março 15'!$B$3</c:f>
              <c:strCache>
                <c:ptCount val="1"/>
                <c:pt idx="0">
                  <c:v>Pensionistas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15'!$A$5:$A$17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15'!$B$5:$B$17</c:f>
              <c:numCache>
                <c:formatCode>#,##0</c:formatCode>
                <c:ptCount val="13"/>
                <c:pt idx="0">
                  <c:v>92043</c:v>
                </c:pt>
                <c:pt idx="1">
                  <c:v>91979</c:v>
                </c:pt>
                <c:pt idx="2">
                  <c:v>91915</c:v>
                </c:pt>
                <c:pt idx="3">
                  <c:v>91806</c:v>
                </c:pt>
                <c:pt idx="4">
                  <c:v>91687</c:v>
                </c:pt>
                <c:pt idx="5">
                  <c:v>91689</c:v>
                </c:pt>
                <c:pt idx="6">
                  <c:v>91690</c:v>
                </c:pt>
                <c:pt idx="7">
                  <c:v>91712</c:v>
                </c:pt>
                <c:pt idx="8">
                  <c:v>91657</c:v>
                </c:pt>
                <c:pt idx="9">
                  <c:v>91588</c:v>
                </c:pt>
                <c:pt idx="10">
                  <c:v>91647</c:v>
                </c:pt>
                <c:pt idx="11">
                  <c:v>91564</c:v>
                </c:pt>
                <c:pt idx="12">
                  <c:v>91540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800000"/>
        <c:axId val="76801536"/>
        <c:axId val="0"/>
      </c:bar3DChart>
      <c:dateAx>
        <c:axId val="76800000"/>
        <c:scaling>
          <c:orientation val="minMax"/>
        </c:scaling>
        <c:delete val="0"/>
        <c:axPos val="b"/>
        <c:numFmt formatCode="[$-416]mmm\-yy;@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6801536"/>
        <c:crosses val="autoZero"/>
        <c:auto val="1"/>
        <c:lblOffset val="100"/>
        <c:baseTimeUnit val="months"/>
      </c:dateAx>
      <c:valAx>
        <c:axId val="768015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6800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Plan1!$A$60:$A$69</c:f>
              <c:numCache>
                <c:formatCode>mmm\-yy</c:formatCode>
                <c:ptCount val="10"/>
                <c:pt idx="0">
                  <c:v>41821</c:v>
                </c:pt>
                <c:pt idx="1">
                  <c:v>41852</c:v>
                </c:pt>
                <c:pt idx="2">
                  <c:v>41883</c:v>
                </c:pt>
                <c:pt idx="3">
                  <c:v>41913</c:v>
                </c:pt>
                <c:pt idx="4">
                  <c:v>41944</c:v>
                </c:pt>
                <c:pt idx="5">
                  <c:v>41974</c:v>
                </c:pt>
                <c:pt idx="6">
                  <c:v>42005</c:v>
                </c:pt>
                <c:pt idx="7">
                  <c:v>42036</c:v>
                </c:pt>
                <c:pt idx="8">
                  <c:v>42064</c:v>
                </c:pt>
                <c:pt idx="9">
                  <c:v>42095</c:v>
                </c:pt>
              </c:numCache>
            </c:numRef>
          </c:cat>
          <c:val>
            <c:numRef>
              <c:f>Plan1!$B$60:$B$69</c:f>
              <c:numCache>
                <c:formatCode>#,##0</c:formatCode>
                <c:ptCount val="10"/>
                <c:pt idx="0">
                  <c:v>235558</c:v>
                </c:pt>
                <c:pt idx="1">
                  <c:v>236330</c:v>
                </c:pt>
                <c:pt idx="2">
                  <c:v>236754</c:v>
                </c:pt>
                <c:pt idx="3">
                  <c:v>237210</c:v>
                </c:pt>
                <c:pt idx="4">
                  <c:v>237774</c:v>
                </c:pt>
                <c:pt idx="5">
                  <c:v>238446</c:v>
                </c:pt>
                <c:pt idx="6">
                  <c:v>238283</c:v>
                </c:pt>
                <c:pt idx="7">
                  <c:v>238329</c:v>
                </c:pt>
                <c:pt idx="8">
                  <c:v>238998</c:v>
                </c:pt>
                <c:pt idx="9">
                  <c:v>239852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303168"/>
        <c:axId val="93304704"/>
        <c:axId val="0"/>
      </c:bar3DChart>
      <c:dateAx>
        <c:axId val="9330316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304704"/>
        <c:crosses val="autoZero"/>
        <c:auto val="1"/>
        <c:lblOffset val="100"/>
        <c:baseTimeUnit val="months"/>
      </c:dateAx>
      <c:valAx>
        <c:axId val="9330470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3031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1.0011080163821731E-2"/>
                  <c:y val="-0.227913109157025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7453728233474625E-3"/>
                  <c:y val="-0.210781513496841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416413678542789E-3"/>
                  <c:y val="-0.2266182696118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7143277795280098E-3"/>
                  <c:y val="-0.262091732759378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1628363429373352E-3"/>
                  <c:y val="-0.307839966371895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6832827357085579E-3"/>
                  <c:y val="-0.29985785161516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5559691473822887E-3"/>
                  <c:y val="-0.305165305015860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6179473593767904E-3"/>
                  <c:y val="-0.34189111657577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4906337710505212E-3"/>
                  <c:y val="-0.332698937265676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9.363320182724252E-3"/>
                  <c:y val="-0.398211351309224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0.396831322224562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5.6179473593767904E-3"/>
                  <c:y val="-0.416595502655592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1236006594397984E-2"/>
                  <c:y val="-0.45068935126611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Plan1!$A$223:$A$235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Plan1!$B$223:$B$235</c:f>
              <c:numCache>
                <c:formatCode>"R$"\ #,##0.00</c:formatCode>
                <c:ptCount val="13"/>
                <c:pt idx="0">
                  <c:v>1033000000</c:v>
                </c:pt>
                <c:pt idx="1">
                  <c:v>1023000000</c:v>
                </c:pt>
                <c:pt idx="2">
                  <c:v>1034000000</c:v>
                </c:pt>
                <c:pt idx="3">
                  <c:v>1051000000</c:v>
                </c:pt>
                <c:pt idx="4">
                  <c:v>1091000000</c:v>
                </c:pt>
                <c:pt idx="5">
                  <c:v>1086000000</c:v>
                </c:pt>
                <c:pt idx="6">
                  <c:v>1093000000</c:v>
                </c:pt>
                <c:pt idx="7">
                  <c:v>1109000000</c:v>
                </c:pt>
                <c:pt idx="8">
                  <c:v>1105000000</c:v>
                </c:pt>
                <c:pt idx="9">
                  <c:v>1153000000</c:v>
                </c:pt>
                <c:pt idx="10">
                  <c:v>1154000000</c:v>
                </c:pt>
                <c:pt idx="11">
                  <c:v>1161676701.3699999</c:v>
                </c:pt>
                <c:pt idx="12">
                  <c:v>1179623906.4200001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363584"/>
        <c:axId val="93369472"/>
        <c:axId val="0"/>
      </c:bar3DChart>
      <c:dateAx>
        <c:axId val="9336358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369472"/>
        <c:crosses val="autoZero"/>
        <c:auto val="1"/>
        <c:lblOffset val="100"/>
        <c:baseTimeUnit val="months"/>
      </c:dateAx>
      <c:valAx>
        <c:axId val="93369472"/>
        <c:scaling>
          <c:orientation val="minMax"/>
        </c:scaling>
        <c:delete val="0"/>
        <c:axPos val="l"/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363584"/>
        <c:crosses val="autoZero"/>
        <c:crossBetween val="between"/>
        <c:dispUnits>
          <c:builtInUnit val="b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Plan1!$B$112</c:f>
              <c:strCache>
                <c:ptCount val="1"/>
                <c:pt idx="0">
                  <c:v>Processos consistentes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Plan1!$A$113:$A$121</c:f>
              <c:numCache>
                <c:formatCode>mmm\-yy</c:formatCode>
                <c:ptCount val="9"/>
                <c:pt idx="0">
                  <c:v>41852</c:v>
                </c:pt>
                <c:pt idx="1">
                  <c:v>41883</c:v>
                </c:pt>
                <c:pt idx="2">
                  <c:v>41913</c:v>
                </c:pt>
                <c:pt idx="3">
                  <c:v>41944</c:v>
                </c:pt>
                <c:pt idx="4">
                  <c:v>41974</c:v>
                </c:pt>
                <c:pt idx="5">
                  <c:v>42005</c:v>
                </c:pt>
                <c:pt idx="6">
                  <c:v>42036</c:v>
                </c:pt>
                <c:pt idx="7">
                  <c:v>42064</c:v>
                </c:pt>
                <c:pt idx="8">
                  <c:v>42095</c:v>
                </c:pt>
              </c:numCache>
            </c:numRef>
          </c:cat>
          <c:val>
            <c:numRef>
              <c:f>Plan1!$B$113:$B$121</c:f>
              <c:numCache>
                <c:formatCode>0%</c:formatCode>
                <c:ptCount val="9"/>
                <c:pt idx="0">
                  <c:v>0.53</c:v>
                </c:pt>
                <c:pt idx="1">
                  <c:v>0.57999999999999996</c:v>
                </c:pt>
                <c:pt idx="2">
                  <c:v>0.76</c:v>
                </c:pt>
                <c:pt idx="3">
                  <c:v>0.72</c:v>
                </c:pt>
                <c:pt idx="4">
                  <c:v>0.8</c:v>
                </c:pt>
                <c:pt idx="5">
                  <c:v>0.74</c:v>
                </c:pt>
                <c:pt idx="6">
                  <c:v>0.61</c:v>
                </c:pt>
                <c:pt idx="7">
                  <c:v>0.77</c:v>
                </c:pt>
                <c:pt idx="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Plan1!$C$112</c:f>
              <c:strCache>
                <c:ptCount val="1"/>
                <c:pt idx="0">
                  <c:v>Processos inconsistentes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Plan1!$A$113:$A$121</c:f>
              <c:numCache>
                <c:formatCode>mmm\-yy</c:formatCode>
                <c:ptCount val="9"/>
                <c:pt idx="0">
                  <c:v>41852</c:v>
                </c:pt>
                <c:pt idx="1">
                  <c:v>41883</c:v>
                </c:pt>
                <c:pt idx="2">
                  <c:v>41913</c:v>
                </c:pt>
                <c:pt idx="3">
                  <c:v>41944</c:v>
                </c:pt>
                <c:pt idx="4">
                  <c:v>41974</c:v>
                </c:pt>
                <c:pt idx="5">
                  <c:v>42005</c:v>
                </c:pt>
                <c:pt idx="6">
                  <c:v>42036</c:v>
                </c:pt>
                <c:pt idx="7">
                  <c:v>42064</c:v>
                </c:pt>
                <c:pt idx="8">
                  <c:v>42095</c:v>
                </c:pt>
              </c:numCache>
            </c:numRef>
          </c:cat>
          <c:val>
            <c:numRef>
              <c:f>Plan1!$C$113:$C$121</c:f>
              <c:numCache>
                <c:formatCode>0%</c:formatCode>
                <c:ptCount val="9"/>
                <c:pt idx="0">
                  <c:v>0.47</c:v>
                </c:pt>
                <c:pt idx="1">
                  <c:v>0.42</c:v>
                </c:pt>
                <c:pt idx="2">
                  <c:v>0.24</c:v>
                </c:pt>
                <c:pt idx="3">
                  <c:v>0.23</c:v>
                </c:pt>
                <c:pt idx="4">
                  <c:v>0.2</c:v>
                </c:pt>
                <c:pt idx="5">
                  <c:v>0.26</c:v>
                </c:pt>
                <c:pt idx="6">
                  <c:v>0.39</c:v>
                </c:pt>
                <c:pt idx="7">
                  <c:v>0.23</c:v>
                </c:pt>
                <c:pt idx="8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410048"/>
        <c:axId val="93411584"/>
        <c:axId val="0"/>
      </c:bar3DChart>
      <c:dateAx>
        <c:axId val="93410048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93411584"/>
        <c:crosses val="autoZero"/>
        <c:auto val="1"/>
        <c:lblOffset val="100"/>
        <c:baseTimeUnit val="months"/>
      </c:dateAx>
      <c:valAx>
        <c:axId val="9341158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934100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Plan1!$B$129</c:f>
              <c:strCache>
                <c:ptCount val="1"/>
                <c:pt idx="0">
                  <c:v>Processos consistentes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Plan1!$A$130:$A$138</c:f>
              <c:numCache>
                <c:formatCode>mmm\-yy</c:formatCode>
                <c:ptCount val="9"/>
                <c:pt idx="0">
                  <c:v>41852</c:v>
                </c:pt>
                <c:pt idx="1">
                  <c:v>41883</c:v>
                </c:pt>
                <c:pt idx="2">
                  <c:v>41913</c:v>
                </c:pt>
                <c:pt idx="3">
                  <c:v>41944</c:v>
                </c:pt>
                <c:pt idx="4">
                  <c:v>41974</c:v>
                </c:pt>
                <c:pt idx="5">
                  <c:v>42005</c:v>
                </c:pt>
                <c:pt idx="6">
                  <c:v>42036</c:v>
                </c:pt>
                <c:pt idx="7">
                  <c:v>42064</c:v>
                </c:pt>
                <c:pt idx="8">
                  <c:v>42095</c:v>
                </c:pt>
              </c:numCache>
            </c:numRef>
          </c:cat>
          <c:val>
            <c:numRef>
              <c:f>Plan1!$B$130:$B$138</c:f>
              <c:numCache>
                <c:formatCode>0%</c:formatCode>
                <c:ptCount val="9"/>
                <c:pt idx="0">
                  <c:v>0.7</c:v>
                </c:pt>
                <c:pt idx="1">
                  <c:v>0.83</c:v>
                </c:pt>
                <c:pt idx="2">
                  <c:v>0.88</c:v>
                </c:pt>
                <c:pt idx="3">
                  <c:v>0.73</c:v>
                </c:pt>
                <c:pt idx="4">
                  <c:v>0.78</c:v>
                </c:pt>
                <c:pt idx="5">
                  <c:v>0.88</c:v>
                </c:pt>
                <c:pt idx="6">
                  <c:v>0.88</c:v>
                </c:pt>
                <c:pt idx="7">
                  <c:v>0.83</c:v>
                </c:pt>
                <c:pt idx="8">
                  <c:v>0.82</c:v>
                </c:pt>
              </c:numCache>
            </c:numRef>
          </c:val>
        </c:ser>
        <c:ser>
          <c:idx val="1"/>
          <c:order val="1"/>
          <c:tx>
            <c:strRef>
              <c:f>Plan1!$C$129</c:f>
              <c:strCache>
                <c:ptCount val="1"/>
                <c:pt idx="0">
                  <c:v>Processos inconsistentes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Plan1!$A$130:$A$138</c:f>
              <c:numCache>
                <c:formatCode>mmm\-yy</c:formatCode>
                <c:ptCount val="9"/>
                <c:pt idx="0">
                  <c:v>41852</c:v>
                </c:pt>
                <c:pt idx="1">
                  <c:v>41883</c:v>
                </c:pt>
                <c:pt idx="2">
                  <c:v>41913</c:v>
                </c:pt>
                <c:pt idx="3">
                  <c:v>41944</c:v>
                </c:pt>
                <c:pt idx="4">
                  <c:v>41974</c:v>
                </c:pt>
                <c:pt idx="5">
                  <c:v>42005</c:v>
                </c:pt>
                <c:pt idx="6">
                  <c:v>42036</c:v>
                </c:pt>
                <c:pt idx="7">
                  <c:v>42064</c:v>
                </c:pt>
                <c:pt idx="8">
                  <c:v>42095</c:v>
                </c:pt>
              </c:numCache>
            </c:numRef>
          </c:cat>
          <c:val>
            <c:numRef>
              <c:f>Plan1!$C$130:$C$138</c:f>
              <c:numCache>
                <c:formatCode>0%</c:formatCode>
                <c:ptCount val="9"/>
                <c:pt idx="0">
                  <c:v>0.3</c:v>
                </c:pt>
                <c:pt idx="1">
                  <c:v>0.17</c:v>
                </c:pt>
                <c:pt idx="2">
                  <c:v>0.12</c:v>
                </c:pt>
                <c:pt idx="3">
                  <c:v>0.27</c:v>
                </c:pt>
                <c:pt idx="4">
                  <c:v>0.22</c:v>
                </c:pt>
                <c:pt idx="5">
                  <c:v>0.13</c:v>
                </c:pt>
                <c:pt idx="6">
                  <c:v>0.13</c:v>
                </c:pt>
                <c:pt idx="7">
                  <c:v>0.17</c:v>
                </c:pt>
                <c:pt idx="8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459968"/>
        <c:axId val="93461504"/>
        <c:axId val="0"/>
      </c:bar3DChart>
      <c:dateAx>
        <c:axId val="93459968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93461504"/>
        <c:crosses val="autoZero"/>
        <c:auto val="1"/>
        <c:lblOffset val="100"/>
        <c:baseTimeUnit val="months"/>
      </c:dateAx>
      <c:valAx>
        <c:axId val="9346150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934599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'Março 15'!$B$193</c:f>
              <c:strCache>
                <c:ptCount val="1"/>
                <c:pt idx="0">
                  <c:v>Processos consistentes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15'!$A$197:$A$209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15'!$B$197:$B$209</c:f>
              <c:numCache>
                <c:formatCode>0%</c:formatCode>
                <c:ptCount val="13"/>
                <c:pt idx="0">
                  <c:v>0.33</c:v>
                </c:pt>
                <c:pt idx="1">
                  <c:v>0.27</c:v>
                </c:pt>
                <c:pt idx="2">
                  <c:v>0.24</c:v>
                </c:pt>
                <c:pt idx="3">
                  <c:v>0.46</c:v>
                </c:pt>
                <c:pt idx="4">
                  <c:v>0.61</c:v>
                </c:pt>
                <c:pt idx="5">
                  <c:v>0.7</c:v>
                </c:pt>
                <c:pt idx="6">
                  <c:v>0.82</c:v>
                </c:pt>
                <c:pt idx="7">
                  <c:v>0.72</c:v>
                </c:pt>
                <c:pt idx="8">
                  <c:v>0.79</c:v>
                </c:pt>
                <c:pt idx="9">
                  <c:v>0.76</c:v>
                </c:pt>
                <c:pt idx="10">
                  <c:v>0.74</c:v>
                </c:pt>
                <c:pt idx="11">
                  <c:v>0.78</c:v>
                </c:pt>
                <c:pt idx="1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'Março 15'!$C$193</c:f>
              <c:strCache>
                <c:ptCount val="1"/>
                <c:pt idx="0">
                  <c:v>Processos inconsistentes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'Março 15'!$A$197:$A$209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15'!$C$197:$C$209</c:f>
              <c:numCache>
                <c:formatCode>0%</c:formatCode>
                <c:ptCount val="13"/>
                <c:pt idx="0">
                  <c:v>0.67</c:v>
                </c:pt>
                <c:pt idx="1">
                  <c:v>0.73</c:v>
                </c:pt>
                <c:pt idx="2">
                  <c:v>0.76</c:v>
                </c:pt>
                <c:pt idx="3">
                  <c:v>0.54</c:v>
                </c:pt>
                <c:pt idx="4">
                  <c:v>0.39</c:v>
                </c:pt>
                <c:pt idx="5">
                  <c:v>0.3</c:v>
                </c:pt>
                <c:pt idx="6">
                  <c:v>0.18</c:v>
                </c:pt>
                <c:pt idx="7">
                  <c:v>0.28000000000000003</c:v>
                </c:pt>
                <c:pt idx="8">
                  <c:v>0.21</c:v>
                </c:pt>
                <c:pt idx="9">
                  <c:v>0.24</c:v>
                </c:pt>
                <c:pt idx="10">
                  <c:v>0.26</c:v>
                </c:pt>
                <c:pt idx="11">
                  <c:v>0.22</c:v>
                </c:pt>
                <c:pt idx="12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510272"/>
        <c:axId val="104219008"/>
        <c:axId val="0"/>
      </c:bar3DChart>
      <c:dateAx>
        <c:axId val="93510272"/>
        <c:scaling>
          <c:orientation val="minMax"/>
        </c:scaling>
        <c:delete val="0"/>
        <c:axPos val="l"/>
        <c:numFmt formatCode="[$-416]mmm\-yy;@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04219008"/>
        <c:crosses val="autoZero"/>
        <c:auto val="1"/>
        <c:lblOffset val="100"/>
        <c:baseTimeUnit val="months"/>
      </c:dateAx>
      <c:valAx>
        <c:axId val="10421900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35102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Plan1!$B$3</c:f>
              <c:strCache>
                <c:ptCount val="1"/>
                <c:pt idx="0">
                  <c:v>Pensão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Plan1!$A$7:$A$19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Plan1!$B$7:$B$19</c:f>
              <c:numCache>
                <c:formatCode>#,##0</c:formatCode>
                <c:ptCount val="13"/>
                <c:pt idx="0">
                  <c:v>67044</c:v>
                </c:pt>
                <c:pt idx="1">
                  <c:v>67111</c:v>
                </c:pt>
                <c:pt idx="2">
                  <c:v>67149</c:v>
                </c:pt>
                <c:pt idx="3">
                  <c:v>67189</c:v>
                </c:pt>
                <c:pt idx="4">
                  <c:v>67212</c:v>
                </c:pt>
                <c:pt idx="5">
                  <c:v>67299</c:v>
                </c:pt>
                <c:pt idx="6">
                  <c:v>67380</c:v>
                </c:pt>
                <c:pt idx="7">
                  <c:v>67469</c:v>
                </c:pt>
                <c:pt idx="8">
                  <c:v>67467</c:v>
                </c:pt>
                <c:pt idx="9">
                  <c:v>67465</c:v>
                </c:pt>
                <c:pt idx="10">
                  <c:v>67505</c:v>
                </c:pt>
                <c:pt idx="11">
                  <c:v>67557</c:v>
                </c:pt>
                <c:pt idx="12">
                  <c:v>67611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422016"/>
        <c:axId val="78423552"/>
        <c:axId val="0"/>
      </c:bar3DChart>
      <c:dateAx>
        <c:axId val="7842201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8423552"/>
        <c:crosses val="autoZero"/>
        <c:auto val="1"/>
        <c:lblOffset val="100"/>
        <c:baseTimeUnit val="months"/>
      </c:dateAx>
      <c:valAx>
        <c:axId val="784235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8422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Folha de Pensão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429568"/>
        <c:axId val="79974400"/>
        <c:axId val="0"/>
      </c:bar3DChart>
      <c:catAx>
        <c:axId val="78429568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crossAx val="79974400"/>
        <c:crosses val="autoZero"/>
        <c:auto val="1"/>
        <c:lblAlgn val="ctr"/>
        <c:lblOffset val="100"/>
        <c:noMultiLvlLbl val="1"/>
      </c:catAx>
      <c:valAx>
        <c:axId val="7997440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&quot;R$&quot;\ #,##0" sourceLinked="1"/>
        <c:majorTickMark val="out"/>
        <c:minorTickMark val="none"/>
        <c:tickLblPos val="nextTo"/>
        <c:crossAx val="78429568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'Março 15'!$B$50</c:f>
              <c:strCache>
                <c:ptCount val="1"/>
                <c:pt idx="0">
                  <c:v>Valor dos benefícios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15'!$A$54:$A$66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15'!$B$54:$B$66</c:f>
              <c:numCache>
                <c:formatCode>"R$"\ #,##0</c:formatCode>
                <c:ptCount val="13"/>
                <c:pt idx="0">
                  <c:v>243000000</c:v>
                </c:pt>
                <c:pt idx="1">
                  <c:v>240000000</c:v>
                </c:pt>
                <c:pt idx="2">
                  <c:v>243000000</c:v>
                </c:pt>
                <c:pt idx="3">
                  <c:v>244000000</c:v>
                </c:pt>
                <c:pt idx="4">
                  <c:v>262000000</c:v>
                </c:pt>
                <c:pt idx="5">
                  <c:v>260000000</c:v>
                </c:pt>
                <c:pt idx="6">
                  <c:v>261000000</c:v>
                </c:pt>
                <c:pt idx="7">
                  <c:v>266000000</c:v>
                </c:pt>
                <c:pt idx="8">
                  <c:v>267000000</c:v>
                </c:pt>
                <c:pt idx="9">
                  <c:v>272000000</c:v>
                </c:pt>
                <c:pt idx="10">
                  <c:v>273708635</c:v>
                </c:pt>
                <c:pt idx="11">
                  <c:v>275356301</c:v>
                </c:pt>
                <c:pt idx="12">
                  <c:v>284234786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012032"/>
        <c:axId val="80013568"/>
        <c:axId val="0"/>
      </c:bar3DChart>
      <c:dateAx>
        <c:axId val="80012032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0013568"/>
        <c:crosses val="autoZero"/>
        <c:auto val="1"/>
        <c:lblOffset val="100"/>
        <c:baseTimeUnit val="months"/>
      </c:dateAx>
      <c:valAx>
        <c:axId val="80013568"/>
        <c:scaling>
          <c:orientation val="minMax"/>
        </c:scaling>
        <c:delete val="0"/>
        <c:axPos val="b"/>
        <c:numFmt formatCode="&quot;R$&quot;\ 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0012032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Pensões x Pensionistas</a:t>
            </a:r>
          </a:p>
        </c:rich>
      </c:tx>
      <c:layout/>
      <c:overlay val="0"/>
    </c:title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'Março 15'!$B$22</c:f>
              <c:strCache>
                <c:ptCount val="1"/>
                <c:pt idx="0">
                  <c:v>Pensão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15'!$A$26:$A$38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15'!$B$26:$B$38</c:f>
              <c:numCache>
                <c:formatCode>#,##0</c:formatCode>
                <c:ptCount val="13"/>
                <c:pt idx="0">
                  <c:v>67044</c:v>
                </c:pt>
                <c:pt idx="1">
                  <c:v>67111</c:v>
                </c:pt>
                <c:pt idx="2">
                  <c:v>67149</c:v>
                </c:pt>
                <c:pt idx="3">
                  <c:v>67189</c:v>
                </c:pt>
                <c:pt idx="4">
                  <c:v>67212</c:v>
                </c:pt>
                <c:pt idx="5">
                  <c:v>67299</c:v>
                </c:pt>
                <c:pt idx="6">
                  <c:v>67380</c:v>
                </c:pt>
                <c:pt idx="7">
                  <c:v>67469</c:v>
                </c:pt>
                <c:pt idx="8">
                  <c:v>67467</c:v>
                </c:pt>
                <c:pt idx="9">
                  <c:v>67465</c:v>
                </c:pt>
                <c:pt idx="10">
                  <c:v>67505</c:v>
                </c:pt>
                <c:pt idx="11">
                  <c:v>67557</c:v>
                </c:pt>
                <c:pt idx="12">
                  <c:v>67611</c:v>
                </c:pt>
              </c:numCache>
            </c:numRef>
          </c:val>
        </c:ser>
        <c:ser>
          <c:idx val="1"/>
          <c:order val="1"/>
          <c:tx>
            <c:strRef>
              <c:f>'Março 15'!$B$3</c:f>
              <c:strCache>
                <c:ptCount val="1"/>
                <c:pt idx="0">
                  <c:v>Pensionistas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'Março 15'!$A$26:$A$38</c:f>
              <c:numCache>
                <c:formatCode>mmm\-yy</c:formatCode>
                <c:ptCount val="13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</c:numCache>
            </c:numRef>
          </c:cat>
          <c:val>
            <c:numRef>
              <c:f>'Março 15'!$B$5:$B$17</c:f>
              <c:numCache>
                <c:formatCode>#,##0</c:formatCode>
                <c:ptCount val="13"/>
                <c:pt idx="0">
                  <c:v>92043</c:v>
                </c:pt>
                <c:pt idx="1">
                  <c:v>91979</c:v>
                </c:pt>
                <c:pt idx="2">
                  <c:v>91915</c:v>
                </c:pt>
                <c:pt idx="3">
                  <c:v>91806</c:v>
                </c:pt>
                <c:pt idx="4">
                  <c:v>91687</c:v>
                </c:pt>
                <c:pt idx="5">
                  <c:v>91689</c:v>
                </c:pt>
                <c:pt idx="6">
                  <c:v>91690</c:v>
                </c:pt>
                <c:pt idx="7">
                  <c:v>91712</c:v>
                </c:pt>
                <c:pt idx="8">
                  <c:v>91657</c:v>
                </c:pt>
                <c:pt idx="9">
                  <c:v>91588</c:v>
                </c:pt>
                <c:pt idx="10">
                  <c:v>91647</c:v>
                </c:pt>
                <c:pt idx="11">
                  <c:v>91564</c:v>
                </c:pt>
                <c:pt idx="12">
                  <c:v>91540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062336"/>
        <c:axId val="80063872"/>
        <c:axId val="0"/>
      </c:bar3DChart>
      <c:dateAx>
        <c:axId val="800623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0063872"/>
        <c:crosses val="autoZero"/>
        <c:auto val="1"/>
        <c:lblOffset val="100"/>
        <c:baseTimeUnit val="months"/>
      </c:dateAx>
      <c:valAx>
        <c:axId val="800638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00623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473554442058381"/>
          <c:y val="0.18518518518518517"/>
          <c:w val="0.60771752015846503"/>
          <c:h val="0.623427748614756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Plan1!$H$41</c:f>
              <c:strCache>
                <c:ptCount val="1"/>
                <c:pt idx="0">
                  <c:v>abr/15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Plan1!$G$42:$G$46</c:f>
              <c:strCache>
                <c:ptCount val="5"/>
                <c:pt idx="0">
                  <c:v>PERMANENTE</c:v>
                </c:pt>
                <c:pt idx="2">
                  <c:v>ATRASADOS DO EXERCÍCIO</c:v>
                </c:pt>
                <c:pt idx="4">
                  <c:v>DESPESA DE EXERCÍCIO ANTERIOR</c:v>
                </c:pt>
              </c:strCache>
            </c:strRef>
          </c:cat>
          <c:val>
            <c:numRef>
              <c:f>Plan1!$H$42:$H$46</c:f>
              <c:numCache>
                <c:formatCode>General</c:formatCode>
                <c:ptCount val="5"/>
                <c:pt idx="0" formatCode="&quot;R$&quot;\ #,##0.00">
                  <c:v>717798.97</c:v>
                </c:pt>
                <c:pt idx="2" formatCode="&quot;R$&quot;\ #,##0.00">
                  <c:v>2323148.08</c:v>
                </c:pt>
                <c:pt idx="4" formatCode="&quot;R$&quot;\ #,##0.00">
                  <c:v>441253.91000000003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860992"/>
        <c:axId val="73862528"/>
      </c:barChart>
      <c:catAx>
        <c:axId val="738609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73862528"/>
        <c:crosses val="autoZero"/>
        <c:auto val="1"/>
        <c:lblAlgn val="ctr"/>
        <c:lblOffset val="100"/>
        <c:noMultiLvlLbl val="0"/>
      </c:catAx>
      <c:valAx>
        <c:axId val="73862528"/>
        <c:scaling>
          <c:orientation val="minMax"/>
        </c:scaling>
        <c:delete val="0"/>
        <c:axPos val="b"/>
        <c:numFmt formatCode="&quot;R$&quot;\ 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3860992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'Março 15'!$B$71</c:f>
              <c:strCache>
                <c:ptCount val="1"/>
                <c:pt idx="0">
                  <c:v>NOVAS PENSÕES JANEIRO/2015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666447944006998E-2"/>
                  <c:y val="-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44444444444497E-2"/>
                  <c:y val="-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222222222222223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444444444444545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'Março 15'!$A$72:$A$76</c:f>
              <c:strCache>
                <c:ptCount val="5"/>
                <c:pt idx="0">
                  <c:v>Anterior a 2014</c:v>
                </c:pt>
                <c:pt idx="1">
                  <c:v>jan/15</c:v>
                </c:pt>
                <c:pt idx="2">
                  <c:v>fev/15</c:v>
                </c:pt>
                <c:pt idx="3">
                  <c:v>mar/15</c:v>
                </c:pt>
                <c:pt idx="4">
                  <c:v>abr/15</c:v>
                </c:pt>
              </c:strCache>
            </c:strRef>
          </c:cat>
          <c:val>
            <c:numRef>
              <c:f>'Março 15'!$B$72:$B$76</c:f>
              <c:numCache>
                <c:formatCode>General</c:formatCode>
                <c:ptCount val="5"/>
                <c:pt idx="0">
                  <c:v>44</c:v>
                </c:pt>
                <c:pt idx="1">
                  <c:v>14</c:v>
                </c:pt>
                <c:pt idx="2">
                  <c:v>58</c:v>
                </c:pt>
                <c:pt idx="3">
                  <c:v>92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6261248"/>
        <c:axId val="76262784"/>
        <c:axId val="0"/>
      </c:bar3DChart>
      <c:catAx>
        <c:axId val="76261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6262784"/>
        <c:crosses val="autoZero"/>
        <c:auto val="1"/>
        <c:lblAlgn val="ctr"/>
        <c:lblOffset val="100"/>
        <c:noMultiLvlLbl val="0"/>
      </c:catAx>
      <c:valAx>
        <c:axId val="762627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76261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Quantidade (%) de pensionistas - </a:t>
            </a:r>
            <a:r>
              <a:rPr lang="pt-BR" dirty="0" smtClean="0"/>
              <a:t>Abril/2015</a:t>
            </a:r>
            <a:endParaRPr lang="pt-BR" dirty="0"/>
          </a:p>
        </c:rich>
      </c:tx>
      <c:layout>
        <c:manualLayout>
          <c:xMode val="edge"/>
          <c:yMode val="edge"/>
          <c:x val="0.13333333333333333"/>
          <c:y val="1.8518518518518517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'Março 15'!$A$94:$A$102</c:f>
              <c:strCache>
                <c:ptCount val="9"/>
                <c:pt idx="0">
                  <c:v>Víúvo (a)</c:v>
                </c:pt>
                <c:pt idx="1">
                  <c:v>Filha Maior</c:v>
                </c:pt>
                <c:pt idx="2">
                  <c:v>Companheiro (a)</c:v>
                </c:pt>
                <c:pt idx="3">
                  <c:v>Filho menor / dependente</c:v>
                </c:pt>
                <c:pt idx="4">
                  <c:v>Legatário</c:v>
                </c:pt>
                <c:pt idx="5">
                  <c:v>Inválidos</c:v>
                </c:pt>
                <c:pt idx="6">
                  <c:v>Viúva cotista / Companheira cotista</c:v>
                </c:pt>
                <c:pt idx="7">
                  <c:v>Filho (a) Maior Universitário</c:v>
                </c:pt>
                <c:pt idx="8">
                  <c:v>Outros</c:v>
                </c:pt>
              </c:strCache>
            </c:strRef>
          </c:cat>
          <c:val>
            <c:numRef>
              <c:f>'Março 15'!$B$94:$B$102</c:f>
              <c:numCache>
                <c:formatCode>0.00%</c:formatCode>
                <c:ptCount val="9"/>
                <c:pt idx="0">
                  <c:v>0.43509999999999999</c:v>
                </c:pt>
                <c:pt idx="1">
                  <c:v>0.2777</c:v>
                </c:pt>
                <c:pt idx="2">
                  <c:v>0.1052</c:v>
                </c:pt>
                <c:pt idx="3">
                  <c:v>7.6300000000000007E-2</c:v>
                </c:pt>
                <c:pt idx="4">
                  <c:v>3.1800000000000002E-2</c:v>
                </c:pt>
                <c:pt idx="5">
                  <c:v>2.9700000000000001E-2</c:v>
                </c:pt>
                <c:pt idx="6">
                  <c:v>2.6499999999999999E-2</c:v>
                </c:pt>
                <c:pt idx="7">
                  <c:v>1.06E-2</c:v>
                </c:pt>
                <c:pt idx="8">
                  <c:v>7.1000000000000004E-3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333183442693723"/>
          <c:y val="0.1214160598867238"/>
          <c:w val="0.31966100806512793"/>
          <c:h val="0.84046849259591216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134A43-54B5-4757-BB7B-C5E0528CC4D7}" type="doc">
      <dgm:prSet loTypeId="urn:microsoft.com/office/officeart/2005/8/layout/arrow5" loCatId="process" qsTypeId="urn:microsoft.com/office/officeart/2005/8/quickstyle/simple2" qsCatId="simple" csTypeId="urn:microsoft.com/office/officeart/2005/8/colors/accent1_1" csCatId="accent1" phldr="1"/>
      <dgm:spPr/>
    </dgm:pt>
    <dgm:pt modelId="{B02BEFEF-D2A1-4547-BD39-E14EA04140C9}">
      <dgm:prSet phldrT="[Texto]"/>
      <dgm:spPr/>
      <dgm:t>
        <a:bodyPr/>
        <a:lstStyle/>
        <a:p>
          <a:r>
            <a:rPr lang="pt-BR" b="1" dirty="0" smtClean="0"/>
            <a:t>67.611 pensões</a:t>
          </a:r>
        </a:p>
      </dgm:t>
    </dgm:pt>
    <dgm:pt modelId="{C013EB41-68C9-4DCF-AC83-15B823713282}" type="parTrans" cxnId="{77C96EFC-E579-4CF5-80D6-3FF70944A1EF}">
      <dgm:prSet/>
      <dgm:spPr/>
      <dgm:t>
        <a:bodyPr/>
        <a:lstStyle/>
        <a:p>
          <a:endParaRPr lang="pt-BR" b="1"/>
        </a:p>
      </dgm:t>
    </dgm:pt>
    <dgm:pt modelId="{9BAA3D27-47BF-49C1-BC49-E3F322F0ED10}" type="sibTrans" cxnId="{77C96EFC-E579-4CF5-80D6-3FF70944A1EF}">
      <dgm:prSet/>
      <dgm:spPr/>
      <dgm:t>
        <a:bodyPr/>
        <a:lstStyle/>
        <a:p>
          <a:endParaRPr lang="pt-BR" b="1"/>
        </a:p>
      </dgm:t>
    </dgm:pt>
    <dgm:pt modelId="{57A047D9-86BB-4434-91C1-2BD9B6B9085F}">
      <dgm:prSet phldrT="[Texto]"/>
      <dgm:spPr/>
      <dgm:t>
        <a:bodyPr/>
        <a:lstStyle/>
        <a:p>
          <a:r>
            <a:rPr lang="pt-BR" b="1" dirty="0" smtClean="0"/>
            <a:t>91.540 pensionistas</a:t>
          </a:r>
          <a:endParaRPr lang="pt-BR" b="1" dirty="0"/>
        </a:p>
      </dgm:t>
    </dgm:pt>
    <dgm:pt modelId="{3CD01F99-20E5-4AD2-B537-43BC4EBA64A6}" type="parTrans" cxnId="{6F6B53E7-81F0-492E-B5E6-496380BB948D}">
      <dgm:prSet/>
      <dgm:spPr/>
      <dgm:t>
        <a:bodyPr/>
        <a:lstStyle/>
        <a:p>
          <a:endParaRPr lang="pt-BR" b="1"/>
        </a:p>
      </dgm:t>
    </dgm:pt>
    <dgm:pt modelId="{0340208D-BC89-4780-99B8-C2CB96FD7E54}" type="sibTrans" cxnId="{6F6B53E7-81F0-492E-B5E6-496380BB948D}">
      <dgm:prSet/>
      <dgm:spPr/>
      <dgm:t>
        <a:bodyPr/>
        <a:lstStyle/>
        <a:p>
          <a:endParaRPr lang="pt-BR" b="1"/>
        </a:p>
      </dgm:t>
    </dgm:pt>
    <dgm:pt modelId="{A6DED706-29AD-43F9-A3D3-3E59136A51FC}" type="pres">
      <dgm:prSet presAssocID="{FC134A43-54B5-4757-BB7B-C5E0528CC4D7}" presName="diagram" presStyleCnt="0">
        <dgm:presLayoutVars>
          <dgm:dir/>
          <dgm:resizeHandles val="exact"/>
        </dgm:presLayoutVars>
      </dgm:prSet>
      <dgm:spPr/>
    </dgm:pt>
    <dgm:pt modelId="{5F1E2AF3-BE8E-431A-82DD-67CB1A9279AC}" type="pres">
      <dgm:prSet presAssocID="{B02BEFEF-D2A1-4547-BD39-E14EA04140C9}" presName="arrow" presStyleLbl="node1" presStyleIdx="0" presStyleCnt="2" custRadScaleRad="96619" custRadScaleInc="-62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329A04-0F19-4A05-82C6-92F28D723F5E}" type="pres">
      <dgm:prSet presAssocID="{57A047D9-86BB-4434-91C1-2BD9B6B9085F}" presName="arrow" presStyleLbl="node1" presStyleIdx="1" presStyleCnt="2" custRadScaleRad="100301" custRadScaleInc="55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AF15A87-C0A0-485F-BC70-B68285D50568}" type="presOf" srcId="{FC134A43-54B5-4757-BB7B-C5E0528CC4D7}" destId="{A6DED706-29AD-43F9-A3D3-3E59136A51FC}" srcOrd="0" destOrd="0" presId="urn:microsoft.com/office/officeart/2005/8/layout/arrow5"/>
    <dgm:cxn modelId="{77C96EFC-E579-4CF5-80D6-3FF70944A1EF}" srcId="{FC134A43-54B5-4757-BB7B-C5E0528CC4D7}" destId="{B02BEFEF-D2A1-4547-BD39-E14EA04140C9}" srcOrd="0" destOrd="0" parTransId="{C013EB41-68C9-4DCF-AC83-15B823713282}" sibTransId="{9BAA3D27-47BF-49C1-BC49-E3F322F0ED10}"/>
    <dgm:cxn modelId="{A2F980C4-1927-4A26-B4CF-356A8796765A}" type="presOf" srcId="{B02BEFEF-D2A1-4547-BD39-E14EA04140C9}" destId="{5F1E2AF3-BE8E-431A-82DD-67CB1A9279AC}" srcOrd="0" destOrd="0" presId="urn:microsoft.com/office/officeart/2005/8/layout/arrow5"/>
    <dgm:cxn modelId="{80084F8A-9EDB-4E1E-93CB-2CF5CC8C2769}" type="presOf" srcId="{57A047D9-86BB-4434-91C1-2BD9B6B9085F}" destId="{EC329A04-0F19-4A05-82C6-92F28D723F5E}" srcOrd="0" destOrd="0" presId="urn:microsoft.com/office/officeart/2005/8/layout/arrow5"/>
    <dgm:cxn modelId="{6F6B53E7-81F0-492E-B5E6-496380BB948D}" srcId="{FC134A43-54B5-4757-BB7B-C5E0528CC4D7}" destId="{57A047D9-86BB-4434-91C1-2BD9B6B9085F}" srcOrd="1" destOrd="0" parTransId="{3CD01F99-20E5-4AD2-B537-43BC4EBA64A6}" sibTransId="{0340208D-BC89-4780-99B8-C2CB96FD7E54}"/>
    <dgm:cxn modelId="{04CD2980-88B4-402A-A986-A308AD2FB35F}" type="presParOf" srcId="{A6DED706-29AD-43F9-A3D3-3E59136A51FC}" destId="{5F1E2AF3-BE8E-431A-82DD-67CB1A9279AC}" srcOrd="0" destOrd="0" presId="urn:microsoft.com/office/officeart/2005/8/layout/arrow5"/>
    <dgm:cxn modelId="{3C90DEDF-E2EE-42C0-9C2B-5A63A3261BF3}" type="presParOf" srcId="{A6DED706-29AD-43F9-A3D3-3E59136A51FC}" destId="{EC329A04-0F19-4A05-82C6-92F28D723F5E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134A43-54B5-4757-BB7B-C5E0528CC4D7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02BEFEF-D2A1-4547-BD39-E14EA04140C9}">
      <dgm:prSet phldrT="[Texto]" custT="1"/>
      <dgm:spPr/>
      <dgm:t>
        <a:bodyPr/>
        <a:lstStyle/>
        <a:p>
          <a:r>
            <a:rPr lang="pt-BR" sz="1700" b="1" dirty="0" smtClean="0"/>
            <a:t>164.495</a:t>
          </a:r>
        </a:p>
        <a:p>
          <a:r>
            <a:rPr lang="pt-BR" sz="1700" b="1" dirty="0" smtClean="0"/>
            <a:t>Aposentados do Executivo</a:t>
          </a:r>
        </a:p>
      </dgm:t>
    </dgm:pt>
    <dgm:pt modelId="{C013EB41-68C9-4DCF-AC83-15B823713282}" type="parTrans" cxnId="{77C96EFC-E579-4CF5-80D6-3FF70944A1EF}">
      <dgm:prSet/>
      <dgm:spPr/>
      <dgm:t>
        <a:bodyPr/>
        <a:lstStyle/>
        <a:p>
          <a:endParaRPr lang="pt-BR" sz="1700" b="1"/>
        </a:p>
      </dgm:t>
    </dgm:pt>
    <dgm:pt modelId="{9BAA3D27-47BF-49C1-BC49-E3F322F0ED10}" type="sibTrans" cxnId="{77C96EFC-E579-4CF5-80D6-3FF70944A1EF}">
      <dgm:prSet/>
      <dgm:spPr/>
      <dgm:t>
        <a:bodyPr/>
        <a:lstStyle/>
        <a:p>
          <a:endParaRPr lang="pt-BR" sz="1700" b="1"/>
        </a:p>
      </dgm:t>
    </dgm:pt>
    <dgm:pt modelId="{57A047D9-86BB-4434-91C1-2BD9B6B9085F}">
      <dgm:prSet phldrT="[Texto]" custT="1"/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</a:rPr>
            <a:t>5.652</a:t>
          </a:r>
        </a:p>
        <a:p>
          <a:r>
            <a:rPr lang="pt-BR" sz="1700" b="1" dirty="0" smtClean="0">
              <a:solidFill>
                <a:schemeClr val="tx1"/>
              </a:solidFill>
            </a:rPr>
            <a:t>Aposentados TJ</a:t>
          </a:r>
          <a:endParaRPr lang="pt-BR" sz="1700" b="1" dirty="0">
            <a:solidFill>
              <a:schemeClr val="tx1"/>
            </a:solidFill>
          </a:endParaRPr>
        </a:p>
      </dgm:t>
    </dgm:pt>
    <dgm:pt modelId="{3CD01F99-20E5-4AD2-B537-43BC4EBA64A6}" type="parTrans" cxnId="{6F6B53E7-81F0-492E-B5E6-496380BB948D}">
      <dgm:prSet/>
      <dgm:spPr/>
      <dgm:t>
        <a:bodyPr/>
        <a:lstStyle/>
        <a:p>
          <a:endParaRPr lang="pt-BR" sz="1700" b="1"/>
        </a:p>
      </dgm:t>
    </dgm:pt>
    <dgm:pt modelId="{0340208D-BC89-4780-99B8-C2CB96FD7E54}" type="sibTrans" cxnId="{6F6B53E7-81F0-492E-B5E6-496380BB948D}">
      <dgm:prSet/>
      <dgm:spPr/>
      <dgm:t>
        <a:bodyPr/>
        <a:lstStyle/>
        <a:p>
          <a:endParaRPr lang="pt-BR" sz="1700" b="1"/>
        </a:p>
      </dgm:t>
    </dgm:pt>
    <dgm:pt modelId="{0F1B6A5F-592C-416E-BBB4-88D6602E17E2}">
      <dgm:prSet custT="1"/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</a:rPr>
            <a:t>730</a:t>
          </a:r>
        </a:p>
        <a:p>
          <a:r>
            <a:rPr lang="pt-BR" sz="1700" b="1" dirty="0" smtClean="0">
              <a:solidFill>
                <a:schemeClr val="tx1"/>
              </a:solidFill>
            </a:rPr>
            <a:t>Aposentados ALERJ</a:t>
          </a:r>
          <a:endParaRPr lang="pt-BR" sz="1700" b="1" dirty="0">
            <a:solidFill>
              <a:schemeClr val="tx1"/>
            </a:solidFill>
          </a:endParaRPr>
        </a:p>
      </dgm:t>
    </dgm:pt>
    <dgm:pt modelId="{054FCB14-FE3E-4DFF-A5A7-893A86F0192F}" type="parTrans" cxnId="{B273C1B3-BCA9-4B99-B164-F663B9AB7CE0}">
      <dgm:prSet/>
      <dgm:spPr/>
      <dgm:t>
        <a:bodyPr/>
        <a:lstStyle/>
        <a:p>
          <a:endParaRPr lang="pt-BR" sz="1700" b="1"/>
        </a:p>
      </dgm:t>
    </dgm:pt>
    <dgm:pt modelId="{F4E4D548-EA86-4288-8278-357B4B4A9B2E}" type="sibTrans" cxnId="{B273C1B3-BCA9-4B99-B164-F663B9AB7CE0}">
      <dgm:prSet/>
      <dgm:spPr/>
      <dgm:t>
        <a:bodyPr/>
        <a:lstStyle/>
        <a:p>
          <a:endParaRPr lang="pt-BR" sz="1700" b="1"/>
        </a:p>
      </dgm:t>
    </dgm:pt>
    <dgm:pt modelId="{5ED60A7E-4EAF-456B-A2B2-2B1599441C05}">
      <dgm:prSet custT="1"/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</a:rPr>
            <a:t>428</a:t>
          </a:r>
        </a:p>
        <a:p>
          <a:r>
            <a:rPr lang="pt-BR" sz="1700" b="1" dirty="0" smtClean="0">
              <a:solidFill>
                <a:schemeClr val="tx1"/>
              </a:solidFill>
            </a:rPr>
            <a:t>Aposentados MP</a:t>
          </a:r>
          <a:endParaRPr lang="pt-BR" sz="1700" b="1" dirty="0">
            <a:solidFill>
              <a:schemeClr val="tx1"/>
            </a:solidFill>
          </a:endParaRPr>
        </a:p>
      </dgm:t>
    </dgm:pt>
    <dgm:pt modelId="{F77EEE83-87DC-4A52-9941-BDB34475CB35}" type="parTrans" cxnId="{68146CCD-31F8-486A-B700-8B60E2EF848A}">
      <dgm:prSet/>
      <dgm:spPr/>
      <dgm:t>
        <a:bodyPr/>
        <a:lstStyle/>
        <a:p>
          <a:endParaRPr lang="pt-BR" sz="1700" b="1"/>
        </a:p>
      </dgm:t>
    </dgm:pt>
    <dgm:pt modelId="{B58788B3-3231-4D41-9D41-52353592A143}" type="sibTrans" cxnId="{68146CCD-31F8-486A-B700-8B60E2EF848A}">
      <dgm:prSet/>
      <dgm:spPr/>
      <dgm:t>
        <a:bodyPr/>
        <a:lstStyle/>
        <a:p>
          <a:endParaRPr lang="pt-BR" sz="1700" b="1"/>
        </a:p>
      </dgm:t>
    </dgm:pt>
    <dgm:pt modelId="{115500F5-FF65-4627-82C9-24D1D07C74F0}">
      <dgm:prSet phldrT="[Texto]" custT="1"/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</a:rPr>
            <a:t>936</a:t>
          </a:r>
        </a:p>
        <a:p>
          <a:r>
            <a:rPr lang="pt-BR" sz="1700" b="1" dirty="0" smtClean="0">
              <a:solidFill>
                <a:schemeClr val="tx1"/>
              </a:solidFill>
            </a:rPr>
            <a:t>Aposentados TCE</a:t>
          </a:r>
          <a:endParaRPr lang="pt-BR" sz="1700" b="1" dirty="0">
            <a:solidFill>
              <a:schemeClr val="tx1"/>
            </a:solidFill>
          </a:endParaRPr>
        </a:p>
      </dgm:t>
    </dgm:pt>
    <dgm:pt modelId="{BB8C2884-8DE4-4E6B-8AE8-6D2C609400F9}" type="parTrans" cxnId="{6B215A2D-4D46-4BF7-99A7-9EDAAD7AA2F4}">
      <dgm:prSet/>
      <dgm:spPr/>
      <dgm:t>
        <a:bodyPr/>
        <a:lstStyle/>
        <a:p>
          <a:endParaRPr lang="pt-BR" sz="1700" b="1"/>
        </a:p>
      </dgm:t>
    </dgm:pt>
    <dgm:pt modelId="{12A84B51-0D2C-4D55-9C7C-E032F35A2099}" type="sibTrans" cxnId="{6B215A2D-4D46-4BF7-99A7-9EDAAD7AA2F4}">
      <dgm:prSet/>
      <dgm:spPr/>
      <dgm:t>
        <a:bodyPr/>
        <a:lstStyle/>
        <a:p>
          <a:endParaRPr lang="pt-BR" sz="1700" b="1"/>
        </a:p>
      </dgm:t>
    </dgm:pt>
    <dgm:pt modelId="{63E158BA-2BF6-4E28-9393-9A89538AF5D1}" type="pres">
      <dgm:prSet presAssocID="{FC134A43-54B5-4757-BB7B-C5E0528CC4D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75638A23-A5F3-422F-9778-588A64D9FAE7}" type="pres">
      <dgm:prSet presAssocID="{B02BEFEF-D2A1-4547-BD39-E14EA04140C9}" presName="composite" presStyleCnt="0"/>
      <dgm:spPr/>
    </dgm:pt>
    <dgm:pt modelId="{76EE7394-8C0E-4396-9A9C-A616D647CE4D}" type="pres">
      <dgm:prSet presAssocID="{B02BEFEF-D2A1-4547-BD39-E14EA04140C9}" presName="LShape" presStyleLbl="alignNode1" presStyleIdx="0" presStyleCnt="9"/>
      <dgm:spPr/>
    </dgm:pt>
    <dgm:pt modelId="{3A54AAF9-CE26-4A3E-99B3-0F6D42F9FCCE}" type="pres">
      <dgm:prSet presAssocID="{B02BEFEF-D2A1-4547-BD39-E14EA04140C9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8A78DC-42D2-486E-B9CE-E6159F58FF1A}" type="pres">
      <dgm:prSet presAssocID="{B02BEFEF-D2A1-4547-BD39-E14EA04140C9}" presName="Triangle" presStyleLbl="alignNode1" presStyleIdx="1" presStyleCnt="9"/>
      <dgm:spPr/>
    </dgm:pt>
    <dgm:pt modelId="{3D57011D-3C9E-46A4-9BC0-37CD4D8DB3BD}" type="pres">
      <dgm:prSet presAssocID="{9BAA3D27-47BF-49C1-BC49-E3F322F0ED10}" presName="sibTrans" presStyleCnt="0"/>
      <dgm:spPr/>
    </dgm:pt>
    <dgm:pt modelId="{32B81461-F4B2-4D84-85EB-07061B0C5990}" type="pres">
      <dgm:prSet presAssocID="{9BAA3D27-47BF-49C1-BC49-E3F322F0ED10}" presName="space" presStyleCnt="0"/>
      <dgm:spPr/>
    </dgm:pt>
    <dgm:pt modelId="{21886B5F-8DC8-4383-91BD-7B478DD18AF3}" type="pres">
      <dgm:prSet presAssocID="{57A047D9-86BB-4434-91C1-2BD9B6B9085F}" presName="composite" presStyleCnt="0"/>
      <dgm:spPr/>
    </dgm:pt>
    <dgm:pt modelId="{F0C98C92-E595-4DEB-8832-F69730D279E3}" type="pres">
      <dgm:prSet presAssocID="{57A047D9-86BB-4434-91C1-2BD9B6B9085F}" presName="LShape" presStyleLbl="alignNode1" presStyleIdx="2" presStyleCnt="9"/>
      <dgm:spPr/>
      <dgm:t>
        <a:bodyPr/>
        <a:lstStyle/>
        <a:p>
          <a:endParaRPr lang="pt-BR"/>
        </a:p>
      </dgm:t>
    </dgm:pt>
    <dgm:pt modelId="{E0908CBB-159A-43A0-AEA5-19A009AF8B06}" type="pres">
      <dgm:prSet presAssocID="{57A047D9-86BB-4434-91C1-2BD9B6B9085F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908A66-7F32-4D52-A279-3068A577CD33}" type="pres">
      <dgm:prSet presAssocID="{57A047D9-86BB-4434-91C1-2BD9B6B9085F}" presName="Triangle" presStyleLbl="alignNode1" presStyleIdx="3" presStyleCnt="9"/>
      <dgm:spPr/>
    </dgm:pt>
    <dgm:pt modelId="{722FE1AA-E5E1-4C53-9DBB-B19D26E0F68F}" type="pres">
      <dgm:prSet presAssocID="{0340208D-BC89-4780-99B8-C2CB96FD7E54}" presName="sibTrans" presStyleCnt="0"/>
      <dgm:spPr/>
    </dgm:pt>
    <dgm:pt modelId="{3E6FB42E-CFCA-4B72-8711-378BA2A58365}" type="pres">
      <dgm:prSet presAssocID="{0340208D-BC89-4780-99B8-C2CB96FD7E54}" presName="space" presStyleCnt="0"/>
      <dgm:spPr/>
    </dgm:pt>
    <dgm:pt modelId="{1ECBDF63-94D1-46BD-B089-C0EEC59AC4A7}" type="pres">
      <dgm:prSet presAssocID="{115500F5-FF65-4627-82C9-24D1D07C74F0}" presName="composite" presStyleCnt="0"/>
      <dgm:spPr/>
    </dgm:pt>
    <dgm:pt modelId="{C4665B9A-BE97-4A75-89A0-D8B5E5B3D2BD}" type="pres">
      <dgm:prSet presAssocID="{115500F5-FF65-4627-82C9-24D1D07C74F0}" presName="LShape" presStyleLbl="alignNode1" presStyleIdx="4" presStyleCnt="9"/>
      <dgm:spPr/>
    </dgm:pt>
    <dgm:pt modelId="{F57C7F79-BA77-4615-9EB5-F0440AAEFE0D}" type="pres">
      <dgm:prSet presAssocID="{115500F5-FF65-4627-82C9-24D1D07C74F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228495-1BB0-4534-8217-4DC45BF51819}" type="pres">
      <dgm:prSet presAssocID="{115500F5-FF65-4627-82C9-24D1D07C74F0}" presName="Triangle" presStyleLbl="alignNode1" presStyleIdx="5" presStyleCnt="9"/>
      <dgm:spPr/>
    </dgm:pt>
    <dgm:pt modelId="{96D33D68-52F0-4137-B51B-B8AB2A37B853}" type="pres">
      <dgm:prSet presAssocID="{12A84B51-0D2C-4D55-9C7C-E032F35A2099}" presName="sibTrans" presStyleCnt="0"/>
      <dgm:spPr/>
    </dgm:pt>
    <dgm:pt modelId="{0C8A95FE-6B35-475F-AF7E-2636327F3702}" type="pres">
      <dgm:prSet presAssocID="{12A84B51-0D2C-4D55-9C7C-E032F35A2099}" presName="space" presStyleCnt="0"/>
      <dgm:spPr/>
    </dgm:pt>
    <dgm:pt modelId="{BBDF26D6-0D21-4753-9AD6-CA868FB26188}" type="pres">
      <dgm:prSet presAssocID="{0F1B6A5F-592C-416E-BBB4-88D6602E17E2}" presName="composite" presStyleCnt="0"/>
      <dgm:spPr/>
    </dgm:pt>
    <dgm:pt modelId="{78E68DBF-F09A-4F29-B503-81DE7C0CC8EA}" type="pres">
      <dgm:prSet presAssocID="{0F1B6A5F-592C-416E-BBB4-88D6602E17E2}" presName="LShape" presStyleLbl="alignNode1" presStyleIdx="6" presStyleCnt="9"/>
      <dgm:spPr/>
    </dgm:pt>
    <dgm:pt modelId="{20AC81AB-BDD7-4202-901A-545A484125B5}" type="pres">
      <dgm:prSet presAssocID="{0F1B6A5F-592C-416E-BBB4-88D6602E17E2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2F40E4-86CD-4D0A-8109-FA5BF40A8EE3}" type="pres">
      <dgm:prSet presAssocID="{0F1B6A5F-592C-416E-BBB4-88D6602E17E2}" presName="Triangle" presStyleLbl="alignNode1" presStyleIdx="7" presStyleCnt="9"/>
      <dgm:spPr/>
    </dgm:pt>
    <dgm:pt modelId="{DA6947E8-E76A-4B1A-8B47-92224B26F29B}" type="pres">
      <dgm:prSet presAssocID="{F4E4D548-EA86-4288-8278-357B4B4A9B2E}" presName="sibTrans" presStyleCnt="0"/>
      <dgm:spPr/>
    </dgm:pt>
    <dgm:pt modelId="{36271739-1333-4DF1-8B47-BDC50F53AA75}" type="pres">
      <dgm:prSet presAssocID="{F4E4D548-EA86-4288-8278-357B4B4A9B2E}" presName="space" presStyleCnt="0"/>
      <dgm:spPr/>
    </dgm:pt>
    <dgm:pt modelId="{497F1189-EA60-4A33-A3B8-7E91ADADE0B9}" type="pres">
      <dgm:prSet presAssocID="{5ED60A7E-4EAF-456B-A2B2-2B1599441C05}" presName="composite" presStyleCnt="0"/>
      <dgm:spPr/>
    </dgm:pt>
    <dgm:pt modelId="{C91A918D-75C8-41C6-A1F3-416EB357D5C8}" type="pres">
      <dgm:prSet presAssocID="{5ED60A7E-4EAF-456B-A2B2-2B1599441C05}" presName="LShape" presStyleLbl="alignNode1" presStyleIdx="8" presStyleCnt="9"/>
      <dgm:spPr/>
    </dgm:pt>
    <dgm:pt modelId="{75691CF8-26B2-45E6-B454-37FA07555821}" type="pres">
      <dgm:prSet presAssocID="{5ED60A7E-4EAF-456B-A2B2-2B1599441C05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B215A2D-4D46-4BF7-99A7-9EDAAD7AA2F4}" srcId="{FC134A43-54B5-4757-BB7B-C5E0528CC4D7}" destId="{115500F5-FF65-4627-82C9-24D1D07C74F0}" srcOrd="2" destOrd="0" parTransId="{BB8C2884-8DE4-4E6B-8AE8-6D2C609400F9}" sibTransId="{12A84B51-0D2C-4D55-9C7C-E032F35A2099}"/>
    <dgm:cxn modelId="{68146CCD-31F8-486A-B700-8B60E2EF848A}" srcId="{FC134A43-54B5-4757-BB7B-C5E0528CC4D7}" destId="{5ED60A7E-4EAF-456B-A2B2-2B1599441C05}" srcOrd="4" destOrd="0" parTransId="{F77EEE83-87DC-4A52-9941-BDB34475CB35}" sibTransId="{B58788B3-3231-4D41-9D41-52353592A143}"/>
    <dgm:cxn modelId="{77C96EFC-E579-4CF5-80D6-3FF70944A1EF}" srcId="{FC134A43-54B5-4757-BB7B-C5E0528CC4D7}" destId="{B02BEFEF-D2A1-4547-BD39-E14EA04140C9}" srcOrd="0" destOrd="0" parTransId="{C013EB41-68C9-4DCF-AC83-15B823713282}" sibTransId="{9BAA3D27-47BF-49C1-BC49-E3F322F0ED10}"/>
    <dgm:cxn modelId="{6C53CBB8-533F-4E3D-A8CB-54A9A448C481}" type="presOf" srcId="{5ED60A7E-4EAF-456B-A2B2-2B1599441C05}" destId="{75691CF8-26B2-45E6-B454-37FA07555821}" srcOrd="0" destOrd="0" presId="urn:microsoft.com/office/officeart/2009/3/layout/StepUpProcess"/>
    <dgm:cxn modelId="{E080FFB0-648C-46D9-B45C-887AE989A59A}" type="presOf" srcId="{57A047D9-86BB-4434-91C1-2BD9B6B9085F}" destId="{E0908CBB-159A-43A0-AEA5-19A009AF8B06}" srcOrd="0" destOrd="0" presId="urn:microsoft.com/office/officeart/2009/3/layout/StepUpProcess"/>
    <dgm:cxn modelId="{DF18C8D8-5FEA-49F5-8135-C2463FA23D59}" type="presOf" srcId="{115500F5-FF65-4627-82C9-24D1D07C74F0}" destId="{F57C7F79-BA77-4615-9EB5-F0440AAEFE0D}" srcOrd="0" destOrd="0" presId="urn:microsoft.com/office/officeart/2009/3/layout/StepUpProcess"/>
    <dgm:cxn modelId="{6D1DF23F-29AD-4E13-AFDD-93E0B3F6573D}" type="presOf" srcId="{0F1B6A5F-592C-416E-BBB4-88D6602E17E2}" destId="{20AC81AB-BDD7-4202-901A-545A484125B5}" srcOrd="0" destOrd="0" presId="urn:microsoft.com/office/officeart/2009/3/layout/StepUpProcess"/>
    <dgm:cxn modelId="{22A0D229-49C3-45D8-B77D-3E8497467A99}" type="presOf" srcId="{FC134A43-54B5-4757-BB7B-C5E0528CC4D7}" destId="{63E158BA-2BF6-4E28-9393-9A89538AF5D1}" srcOrd="0" destOrd="0" presId="urn:microsoft.com/office/officeart/2009/3/layout/StepUpProcess"/>
    <dgm:cxn modelId="{B273C1B3-BCA9-4B99-B164-F663B9AB7CE0}" srcId="{FC134A43-54B5-4757-BB7B-C5E0528CC4D7}" destId="{0F1B6A5F-592C-416E-BBB4-88D6602E17E2}" srcOrd="3" destOrd="0" parTransId="{054FCB14-FE3E-4DFF-A5A7-893A86F0192F}" sibTransId="{F4E4D548-EA86-4288-8278-357B4B4A9B2E}"/>
    <dgm:cxn modelId="{6F6B53E7-81F0-492E-B5E6-496380BB948D}" srcId="{FC134A43-54B5-4757-BB7B-C5E0528CC4D7}" destId="{57A047D9-86BB-4434-91C1-2BD9B6B9085F}" srcOrd="1" destOrd="0" parTransId="{3CD01F99-20E5-4AD2-B537-43BC4EBA64A6}" sibTransId="{0340208D-BC89-4780-99B8-C2CB96FD7E54}"/>
    <dgm:cxn modelId="{2B3FB006-0B42-47AB-83C1-D0A301EE4013}" type="presOf" srcId="{B02BEFEF-D2A1-4547-BD39-E14EA04140C9}" destId="{3A54AAF9-CE26-4A3E-99B3-0F6D42F9FCCE}" srcOrd="0" destOrd="0" presId="urn:microsoft.com/office/officeart/2009/3/layout/StepUpProcess"/>
    <dgm:cxn modelId="{5BE6B7FF-57DD-4A3E-B9C3-BAE12888B1D6}" type="presParOf" srcId="{63E158BA-2BF6-4E28-9393-9A89538AF5D1}" destId="{75638A23-A5F3-422F-9778-588A64D9FAE7}" srcOrd="0" destOrd="0" presId="urn:microsoft.com/office/officeart/2009/3/layout/StepUpProcess"/>
    <dgm:cxn modelId="{BA5B6760-3152-4028-A535-4D4B96A8B7F9}" type="presParOf" srcId="{75638A23-A5F3-422F-9778-588A64D9FAE7}" destId="{76EE7394-8C0E-4396-9A9C-A616D647CE4D}" srcOrd="0" destOrd="0" presId="urn:microsoft.com/office/officeart/2009/3/layout/StepUpProcess"/>
    <dgm:cxn modelId="{4EA8559F-2A6A-4C28-AB8E-9B647CC16C89}" type="presParOf" srcId="{75638A23-A5F3-422F-9778-588A64D9FAE7}" destId="{3A54AAF9-CE26-4A3E-99B3-0F6D42F9FCCE}" srcOrd="1" destOrd="0" presId="urn:microsoft.com/office/officeart/2009/3/layout/StepUpProcess"/>
    <dgm:cxn modelId="{239F9BEA-98C0-4C3A-8695-F7A361118E37}" type="presParOf" srcId="{75638A23-A5F3-422F-9778-588A64D9FAE7}" destId="{F08A78DC-42D2-486E-B9CE-E6159F58FF1A}" srcOrd="2" destOrd="0" presId="urn:microsoft.com/office/officeart/2009/3/layout/StepUpProcess"/>
    <dgm:cxn modelId="{23270423-9F10-4675-9DD2-D39BCACEAF29}" type="presParOf" srcId="{63E158BA-2BF6-4E28-9393-9A89538AF5D1}" destId="{3D57011D-3C9E-46A4-9BC0-37CD4D8DB3BD}" srcOrd="1" destOrd="0" presId="urn:microsoft.com/office/officeart/2009/3/layout/StepUpProcess"/>
    <dgm:cxn modelId="{2A6449BE-3BAC-450D-93CA-F7DFF7795D49}" type="presParOf" srcId="{3D57011D-3C9E-46A4-9BC0-37CD4D8DB3BD}" destId="{32B81461-F4B2-4D84-85EB-07061B0C5990}" srcOrd="0" destOrd="0" presId="urn:microsoft.com/office/officeart/2009/3/layout/StepUpProcess"/>
    <dgm:cxn modelId="{D3F806BC-C714-4042-B185-26FC7D64F19E}" type="presParOf" srcId="{63E158BA-2BF6-4E28-9393-9A89538AF5D1}" destId="{21886B5F-8DC8-4383-91BD-7B478DD18AF3}" srcOrd="2" destOrd="0" presId="urn:microsoft.com/office/officeart/2009/3/layout/StepUpProcess"/>
    <dgm:cxn modelId="{CF4D71B4-BC6B-46C9-95EE-E2000D58EAE4}" type="presParOf" srcId="{21886B5F-8DC8-4383-91BD-7B478DD18AF3}" destId="{F0C98C92-E595-4DEB-8832-F69730D279E3}" srcOrd="0" destOrd="0" presId="urn:microsoft.com/office/officeart/2009/3/layout/StepUpProcess"/>
    <dgm:cxn modelId="{2A4FEC77-3A96-469F-8EDF-BFC01B77D513}" type="presParOf" srcId="{21886B5F-8DC8-4383-91BD-7B478DD18AF3}" destId="{E0908CBB-159A-43A0-AEA5-19A009AF8B06}" srcOrd="1" destOrd="0" presId="urn:microsoft.com/office/officeart/2009/3/layout/StepUpProcess"/>
    <dgm:cxn modelId="{3D319890-9F93-41B1-9347-3893CF679438}" type="presParOf" srcId="{21886B5F-8DC8-4383-91BD-7B478DD18AF3}" destId="{D5908A66-7F32-4D52-A279-3068A577CD33}" srcOrd="2" destOrd="0" presId="urn:microsoft.com/office/officeart/2009/3/layout/StepUpProcess"/>
    <dgm:cxn modelId="{2800D922-84F8-453A-AF3E-B9769D76E07E}" type="presParOf" srcId="{63E158BA-2BF6-4E28-9393-9A89538AF5D1}" destId="{722FE1AA-E5E1-4C53-9DBB-B19D26E0F68F}" srcOrd="3" destOrd="0" presId="urn:microsoft.com/office/officeart/2009/3/layout/StepUpProcess"/>
    <dgm:cxn modelId="{AA966697-59B4-4D61-B135-4B05B006E071}" type="presParOf" srcId="{722FE1AA-E5E1-4C53-9DBB-B19D26E0F68F}" destId="{3E6FB42E-CFCA-4B72-8711-378BA2A58365}" srcOrd="0" destOrd="0" presId="urn:microsoft.com/office/officeart/2009/3/layout/StepUpProcess"/>
    <dgm:cxn modelId="{E27A78D7-C0AB-4452-AB98-B2CA3A53BCEC}" type="presParOf" srcId="{63E158BA-2BF6-4E28-9393-9A89538AF5D1}" destId="{1ECBDF63-94D1-46BD-B089-C0EEC59AC4A7}" srcOrd="4" destOrd="0" presId="urn:microsoft.com/office/officeart/2009/3/layout/StepUpProcess"/>
    <dgm:cxn modelId="{79E5FB39-0165-4058-8D26-AF017A77361D}" type="presParOf" srcId="{1ECBDF63-94D1-46BD-B089-C0EEC59AC4A7}" destId="{C4665B9A-BE97-4A75-89A0-D8B5E5B3D2BD}" srcOrd="0" destOrd="0" presId="urn:microsoft.com/office/officeart/2009/3/layout/StepUpProcess"/>
    <dgm:cxn modelId="{0F5CB33C-97D5-4C04-AD33-BB7F3DE7F631}" type="presParOf" srcId="{1ECBDF63-94D1-46BD-B089-C0EEC59AC4A7}" destId="{F57C7F79-BA77-4615-9EB5-F0440AAEFE0D}" srcOrd="1" destOrd="0" presId="urn:microsoft.com/office/officeart/2009/3/layout/StepUpProcess"/>
    <dgm:cxn modelId="{F46A32F9-DF39-4382-8FD4-2911C4F28466}" type="presParOf" srcId="{1ECBDF63-94D1-46BD-B089-C0EEC59AC4A7}" destId="{3E228495-1BB0-4534-8217-4DC45BF51819}" srcOrd="2" destOrd="0" presId="urn:microsoft.com/office/officeart/2009/3/layout/StepUpProcess"/>
    <dgm:cxn modelId="{5C70DBDA-8F64-457E-874C-AB014CF41B48}" type="presParOf" srcId="{63E158BA-2BF6-4E28-9393-9A89538AF5D1}" destId="{96D33D68-52F0-4137-B51B-B8AB2A37B853}" srcOrd="5" destOrd="0" presId="urn:microsoft.com/office/officeart/2009/3/layout/StepUpProcess"/>
    <dgm:cxn modelId="{A661B588-B004-4231-8191-E2B38C40BE93}" type="presParOf" srcId="{96D33D68-52F0-4137-B51B-B8AB2A37B853}" destId="{0C8A95FE-6B35-475F-AF7E-2636327F3702}" srcOrd="0" destOrd="0" presId="urn:microsoft.com/office/officeart/2009/3/layout/StepUpProcess"/>
    <dgm:cxn modelId="{89F64885-16DB-4596-988C-F5C075271354}" type="presParOf" srcId="{63E158BA-2BF6-4E28-9393-9A89538AF5D1}" destId="{BBDF26D6-0D21-4753-9AD6-CA868FB26188}" srcOrd="6" destOrd="0" presId="urn:microsoft.com/office/officeart/2009/3/layout/StepUpProcess"/>
    <dgm:cxn modelId="{EF7F9155-9003-497B-8CE4-C091F96D8501}" type="presParOf" srcId="{BBDF26D6-0D21-4753-9AD6-CA868FB26188}" destId="{78E68DBF-F09A-4F29-B503-81DE7C0CC8EA}" srcOrd="0" destOrd="0" presId="urn:microsoft.com/office/officeart/2009/3/layout/StepUpProcess"/>
    <dgm:cxn modelId="{6242BC02-352D-499F-88C1-4A30950C3BCF}" type="presParOf" srcId="{BBDF26D6-0D21-4753-9AD6-CA868FB26188}" destId="{20AC81AB-BDD7-4202-901A-545A484125B5}" srcOrd="1" destOrd="0" presId="urn:microsoft.com/office/officeart/2009/3/layout/StepUpProcess"/>
    <dgm:cxn modelId="{5DDE22C5-9D13-44DE-A7AB-FF85E52B5A40}" type="presParOf" srcId="{BBDF26D6-0D21-4753-9AD6-CA868FB26188}" destId="{A32F40E4-86CD-4D0A-8109-FA5BF40A8EE3}" srcOrd="2" destOrd="0" presId="urn:microsoft.com/office/officeart/2009/3/layout/StepUpProcess"/>
    <dgm:cxn modelId="{D3932E5B-A719-4816-A7C1-C3E5505F5993}" type="presParOf" srcId="{63E158BA-2BF6-4E28-9393-9A89538AF5D1}" destId="{DA6947E8-E76A-4B1A-8B47-92224B26F29B}" srcOrd="7" destOrd="0" presId="urn:microsoft.com/office/officeart/2009/3/layout/StepUpProcess"/>
    <dgm:cxn modelId="{F22449E4-A507-4ECB-93AA-B5F34B3F5763}" type="presParOf" srcId="{DA6947E8-E76A-4B1A-8B47-92224B26F29B}" destId="{36271739-1333-4DF1-8B47-BDC50F53AA75}" srcOrd="0" destOrd="0" presId="urn:microsoft.com/office/officeart/2009/3/layout/StepUpProcess"/>
    <dgm:cxn modelId="{0B6B8EF6-616A-4DA8-BC52-CCBF8B8391CF}" type="presParOf" srcId="{63E158BA-2BF6-4E28-9393-9A89538AF5D1}" destId="{497F1189-EA60-4A33-A3B8-7E91ADADE0B9}" srcOrd="8" destOrd="0" presId="urn:microsoft.com/office/officeart/2009/3/layout/StepUpProcess"/>
    <dgm:cxn modelId="{A399ED6C-17FE-469C-A36C-AEC303970613}" type="presParOf" srcId="{497F1189-EA60-4A33-A3B8-7E91ADADE0B9}" destId="{C91A918D-75C8-41C6-A1F3-416EB357D5C8}" srcOrd="0" destOrd="0" presId="urn:microsoft.com/office/officeart/2009/3/layout/StepUpProcess"/>
    <dgm:cxn modelId="{A6CAFD8D-9631-4B09-916E-10F8D446F54B}" type="presParOf" srcId="{497F1189-EA60-4A33-A3B8-7E91ADADE0B9}" destId="{75691CF8-26B2-45E6-B454-37FA0755582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134A43-54B5-4757-BB7B-C5E0528CC4D7}" type="doc">
      <dgm:prSet loTypeId="urn:microsoft.com/office/officeart/2005/8/layout/equation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02BEFEF-D2A1-4547-BD39-E14EA04140C9}">
      <dgm:prSet phldrT="[Texto]" custT="1"/>
      <dgm:spPr/>
      <dgm:t>
        <a:bodyPr/>
        <a:lstStyle/>
        <a:p>
          <a:r>
            <a:rPr lang="pt-BR" sz="1600" b="1" dirty="0" smtClean="0"/>
            <a:t>INATIVOS</a:t>
          </a:r>
        </a:p>
      </dgm:t>
    </dgm:pt>
    <dgm:pt modelId="{C013EB41-68C9-4DCF-AC83-15B823713282}" type="parTrans" cxnId="{77C96EFC-E579-4CF5-80D6-3FF70944A1EF}">
      <dgm:prSet/>
      <dgm:spPr/>
      <dgm:t>
        <a:bodyPr/>
        <a:lstStyle/>
        <a:p>
          <a:endParaRPr lang="pt-BR" sz="1600" b="1"/>
        </a:p>
      </dgm:t>
    </dgm:pt>
    <dgm:pt modelId="{9BAA3D27-47BF-49C1-BC49-E3F322F0ED10}" type="sibTrans" cxnId="{77C96EFC-E579-4CF5-80D6-3FF70944A1EF}">
      <dgm:prSet custT="1"/>
      <dgm:spPr/>
      <dgm:t>
        <a:bodyPr/>
        <a:lstStyle/>
        <a:p>
          <a:endParaRPr lang="pt-BR" sz="1600" b="1"/>
        </a:p>
      </dgm:t>
    </dgm:pt>
    <dgm:pt modelId="{F428EA5F-00AD-40A9-8F16-485420DACDD8}">
      <dgm:prSet phldrT="[Texto]" custT="1"/>
      <dgm:spPr/>
      <dgm:t>
        <a:bodyPr/>
        <a:lstStyle/>
        <a:p>
          <a:r>
            <a:rPr lang="pt-BR" sz="1600" b="1" dirty="0" smtClean="0"/>
            <a:t>PENSÕES</a:t>
          </a:r>
        </a:p>
      </dgm:t>
    </dgm:pt>
    <dgm:pt modelId="{5126CE69-8C15-4111-BC76-F16203D7ABF7}" type="parTrans" cxnId="{35901FAA-CB1F-4D79-A0CA-09D89F8969DF}">
      <dgm:prSet/>
      <dgm:spPr/>
      <dgm:t>
        <a:bodyPr/>
        <a:lstStyle/>
        <a:p>
          <a:endParaRPr lang="pt-BR" sz="1600"/>
        </a:p>
      </dgm:t>
    </dgm:pt>
    <dgm:pt modelId="{CCE27529-F82C-4DEE-964D-913A2DB8829C}" type="sibTrans" cxnId="{35901FAA-CB1F-4D79-A0CA-09D89F8969DF}">
      <dgm:prSet custT="1"/>
      <dgm:spPr/>
      <dgm:t>
        <a:bodyPr/>
        <a:lstStyle/>
        <a:p>
          <a:endParaRPr lang="pt-BR" sz="1600"/>
        </a:p>
      </dgm:t>
    </dgm:pt>
    <dgm:pt modelId="{73E3A5D3-B582-472F-AE10-6A50DD293A49}">
      <dgm:prSet phldrT="[Texto]" custT="1"/>
      <dgm:spPr/>
      <dgm:t>
        <a:bodyPr/>
        <a:lstStyle/>
        <a:p>
          <a:r>
            <a:rPr lang="pt-BR" sz="1400" b="1" dirty="0" smtClean="0"/>
            <a:t>R$ 1.179.623.906,42</a:t>
          </a:r>
        </a:p>
      </dgm:t>
    </dgm:pt>
    <dgm:pt modelId="{2C7F4E42-0845-48A7-A39D-9AB8FCE7712F}" type="parTrans" cxnId="{C839C628-9660-492D-9A21-C64FA1A1EE43}">
      <dgm:prSet/>
      <dgm:spPr/>
      <dgm:t>
        <a:bodyPr/>
        <a:lstStyle/>
        <a:p>
          <a:endParaRPr lang="pt-BR" sz="1600"/>
        </a:p>
      </dgm:t>
    </dgm:pt>
    <dgm:pt modelId="{DAEFFB4D-337B-4EC9-9762-EB79713CCB06}" type="sibTrans" cxnId="{C839C628-9660-492D-9A21-C64FA1A1EE43}">
      <dgm:prSet/>
      <dgm:spPr/>
      <dgm:t>
        <a:bodyPr/>
        <a:lstStyle/>
        <a:p>
          <a:endParaRPr lang="pt-BR" sz="1600"/>
        </a:p>
      </dgm:t>
    </dgm:pt>
    <dgm:pt modelId="{28D30BFC-E7A3-4A6C-B1F7-96B497BF8361}" type="pres">
      <dgm:prSet presAssocID="{FC134A43-54B5-4757-BB7B-C5E0528CC4D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6D403A6-B688-41F3-8E59-20E741009696}" type="pres">
      <dgm:prSet presAssocID="{B02BEFEF-D2A1-4547-BD39-E14EA04140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4ADF76-83A6-4C90-A1A0-6BE8C477C510}" type="pres">
      <dgm:prSet presAssocID="{9BAA3D27-47BF-49C1-BC49-E3F322F0ED10}" presName="spacerL" presStyleCnt="0"/>
      <dgm:spPr/>
    </dgm:pt>
    <dgm:pt modelId="{A803951E-FC79-433D-87C7-A3A834C89E65}" type="pres">
      <dgm:prSet presAssocID="{9BAA3D27-47BF-49C1-BC49-E3F322F0ED10}" presName="sibTrans" presStyleLbl="sibTrans2D1" presStyleIdx="0" presStyleCnt="2"/>
      <dgm:spPr/>
      <dgm:t>
        <a:bodyPr/>
        <a:lstStyle/>
        <a:p>
          <a:endParaRPr lang="pt-BR"/>
        </a:p>
      </dgm:t>
    </dgm:pt>
    <dgm:pt modelId="{D6DC0780-E8B9-46EA-8126-02E1CAC9600E}" type="pres">
      <dgm:prSet presAssocID="{9BAA3D27-47BF-49C1-BC49-E3F322F0ED10}" presName="spacerR" presStyleCnt="0"/>
      <dgm:spPr/>
    </dgm:pt>
    <dgm:pt modelId="{4CF4F2EA-988A-471C-B3F2-FCB516CC82E7}" type="pres">
      <dgm:prSet presAssocID="{F428EA5F-00AD-40A9-8F16-485420DACDD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00FA01-1258-408E-A6FD-B26FC9F87BE9}" type="pres">
      <dgm:prSet presAssocID="{CCE27529-F82C-4DEE-964D-913A2DB8829C}" presName="spacerL" presStyleCnt="0"/>
      <dgm:spPr/>
    </dgm:pt>
    <dgm:pt modelId="{BABC9421-F732-4051-B6A1-D10F5CC76739}" type="pres">
      <dgm:prSet presAssocID="{CCE27529-F82C-4DEE-964D-913A2DB8829C}" presName="sibTrans" presStyleLbl="sibTrans2D1" presStyleIdx="1" presStyleCnt="2"/>
      <dgm:spPr/>
      <dgm:t>
        <a:bodyPr/>
        <a:lstStyle/>
        <a:p>
          <a:endParaRPr lang="pt-BR"/>
        </a:p>
      </dgm:t>
    </dgm:pt>
    <dgm:pt modelId="{757F8DA3-55FF-42E8-B36C-1D601A128537}" type="pres">
      <dgm:prSet presAssocID="{CCE27529-F82C-4DEE-964D-913A2DB8829C}" presName="spacerR" presStyleCnt="0"/>
      <dgm:spPr/>
    </dgm:pt>
    <dgm:pt modelId="{1C73518F-33A7-4991-9781-367ED4498FA3}" type="pres">
      <dgm:prSet presAssocID="{73E3A5D3-B582-472F-AE10-6A50DD293A49}" presName="node" presStyleLbl="node1" presStyleIdx="2" presStyleCnt="3" custScaleX="99005" custScaleY="1009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5901FAA-CB1F-4D79-A0CA-09D89F8969DF}" srcId="{FC134A43-54B5-4757-BB7B-C5E0528CC4D7}" destId="{F428EA5F-00AD-40A9-8F16-485420DACDD8}" srcOrd="1" destOrd="0" parTransId="{5126CE69-8C15-4111-BC76-F16203D7ABF7}" sibTransId="{CCE27529-F82C-4DEE-964D-913A2DB8829C}"/>
    <dgm:cxn modelId="{77C96EFC-E579-4CF5-80D6-3FF70944A1EF}" srcId="{FC134A43-54B5-4757-BB7B-C5E0528CC4D7}" destId="{B02BEFEF-D2A1-4547-BD39-E14EA04140C9}" srcOrd="0" destOrd="0" parTransId="{C013EB41-68C9-4DCF-AC83-15B823713282}" sibTransId="{9BAA3D27-47BF-49C1-BC49-E3F322F0ED10}"/>
    <dgm:cxn modelId="{A30FB8D0-CAED-4B3B-9571-AF540680D9F0}" type="presOf" srcId="{FC134A43-54B5-4757-BB7B-C5E0528CC4D7}" destId="{28D30BFC-E7A3-4A6C-B1F7-96B497BF8361}" srcOrd="0" destOrd="0" presId="urn:microsoft.com/office/officeart/2005/8/layout/equation1"/>
    <dgm:cxn modelId="{DA376441-3DF2-48C7-ADBE-9F44087F0C1A}" type="presOf" srcId="{CCE27529-F82C-4DEE-964D-913A2DB8829C}" destId="{BABC9421-F732-4051-B6A1-D10F5CC76739}" srcOrd="0" destOrd="0" presId="urn:microsoft.com/office/officeart/2005/8/layout/equation1"/>
    <dgm:cxn modelId="{95AE1F6F-6C1E-4906-980F-3FF47155A288}" type="presOf" srcId="{73E3A5D3-B582-472F-AE10-6A50DD293A49}" destId="{1C73518F-33A7-4991-9781-367ED4498FA3}" srcOrd="0" destOrd="0" presId="urn:microsoft.com/office/officeart/2005/8/layout/equation1"/>
    <dgm:cxn modelId="{C839C628-9660-492D-9A21-C64FA1A1EE43}" srcId="{FC134A43-54B5-4757-BB7B-C5E0528CC4D7}" destId="{73E3A5D3-B582-472F-AE10-6A50DD293A49}" srcOrd="2" destOrd="0" parTransId="{2C7F4E42-0845-48A7-A39D-9AB8FCE7712F}" sibTransId="{DAEFFB4D-337B-4EC9-9762-EB79713CCB06}"/>
    <dgm:cxn modelId="{93906292-D7A5-4B57-B841-60BD89235C8C}" type="presOf" srcId="{F428EA5F-00AD-40A9-8F16-485420DACDD8}" destId="{4CF4F2EA-988A-471C-B3F2-FCB516CC82E7}" srcOrd="0" destOrd="0" presId="urn:microsoft.com/office/officeart/2005/8/layout/equation1"/>
    <dgm:cxn modelId="{222496D2-6AFD-4564-BF70-9A2690C37EF1}" type="presOf" srcId="{B02BEFEF-D2A1-4547-BD39-E14EA04140C9}" destId="{56D403A6-B688-41F3-8E59-20E741009696}" srcOrd="0" destOrd="0" presId="urn:microsoft.com/office/officeart/2005/8/layout/equation1"/>
    <dgm:cxn modelId="{F4ECCE2B-9837-43E3-8933-C06DE309D43E}" type="presOf" srcId="{9BAA3D27-47BF-49C1-BC49-E3F322F0ED10}" destId="{A803951E-FC79-433D-87C7-A3A834C89E65}" srcOrd="0" destOrd="0" presId="urn:microsoft.com/office/officeart/2005/8/layout/equation1"/>
    <dgm:cxn modelId="{331C5018-4A33-43E0-876C-BB87CE3E2DB0}" type="presParOf" srcId="{28D30BFC-E7A3-4A6C-B1F7-96B497BF8361}" destId="{56D403A6-B688-41F3-8E59-20E741009696}" srcOrd="0" destOrd="0" presId="urn:microsoft.com/office/officeart/2005/8/layout/equation1"/>
    <dgm:cxn modelId="{391FAC5E-4396-4055-8770-7EFBA4AD9897}" type="presParOf" srcId="{28D30BFC-E7A3-4A6C-B1F7-96B497BF8361}" destId="{F94ADF76-83A6-4C90-A1A0-6BE8C477C510}" srcOrd="1" destOrd="0" presId="urn:microsoft.com/office/officeart/2005/8/layout/equation1"/>
    <dgm:cxn modelId="{60D2F774-25EF-4813-BFF7-764D17097492}" type="presParOf" srcId="{28D30BFC-E7A3-4A6C-B1F7-96B497BF8361}" destId="{A803951E-FC79-433D-87C7-A3A834C89E65}" srcOrd="2" destOrd="0" presId="urn:microsoft.com/office/officeart/2005/8/layout/equation1"/>
    <dgm:cxn modelId="{57098F22-336B-42FA-A91A-02F287D265AD}" type="presParOf" srcId="{28D30BFC-E7A3-4A6C-B1F7-96B497BF8361}" destId="{D6DC0780-E8B9-46EA-8126-02E1CAC9600E}" srcOrd="3" destOrd="0" presId="urn:microsoft.com/office/officeart/2005/8/layout/equation1"/>
    <dgm:cxn modelId="{5B0C6140-632A-4E70-800C-416BF7C65A2C}" type="presParOf" srcId="{28D30BFC-E7A3-4A6C-B1F7-96B497BF8361}" destId="{4CF4F2EA-988A-471C-B3F2-FCB516CC82E7}" srcOrd="4" destOrd="0" presId="urn:microsoft.com/office/officeart/2005/8/layout/equation1"/>
    <dgm:cxn modelId="{970B4B71-9B48-41F4-B6F7-755F3AE28DAB}" type="presParOf" srcId="{28D30BFC-E7A3-4A6C-B1F7-96B497BF8361}" destId="{2000FA01-1258-408E-A6FD-B26FC9F87BE9}" srcOrd="5" destOrd="0" presId="urn:microsoft.com/office/officeart/2005/8/layout/equation1"/>
    <dgm:cxn modelId="{2F173613-C23F-4C81-959F-9DD52D7363C2}" type="presParOf" srcId="{28D30BFC-E7A3-4A6C-B1F7-96B497BF8361}" destId="{BABC9421-F732-4051-B6A1-D10F5CC76739}" srcOrd="6" destOrd="0" presId="urn:microsoft.com/office/officeart/2005/8/layout/equation1"/>
    <dgm:cxn modelId="{98A0E9C4-0689-49B9-B39C-2FDF32615889}" type="presParOf" srcId="{28D30BFC-E7A3-4A6C-B1F7-96B497BF8361}" destId="{757F8DA3-55FF-42E8-B36C-1D601A128537}" srcOrd="7" destOrd="0" presId="urn:microsoft.com/office/officeart/2005/8/layout/equation1"/>
    <dgm:cxn modelId="{9D9A376C-3A69-4D2B-8617-F64A62635E30}" type="presParOf" srcId="{28D30BFC-E7A3-4A6C-B1F7-96B497BF8361}" destId="{1C73518F-33A7-4991-9781-367ED4498FA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134A43-54B5-4757-BB7B-C5E0528CC4D7}" type="doc">
      <dgm:prSet loTypeId="urn:microsoft.com/office/officeart/2005/8/layout/equation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02BEFEF-D2A1-4547-BD39-E14EA04140C9}">
      <dgm:prSet phldrT="[Texto]" custT="1"/>
      <dgm:spPr/>
      <dgm:t>
        <a:bodyPr/>
        <a:lstStyle/>
        <a:p>
          <a:r>
            <a:rPr lang="pt-BR" sz="2200" b="1" dirty="0" smtClean="0"/>
            <a:t>172.241inativos</a:t>
          </a:r>
        </a:p>
      </dgm:t>
    </dgm:pt>
    <dgm:pt modelId="{C013EB41-68C9-4DCF-AC83-15B823713282}" type="parTrans" cxnId="{77C96EFC-E579-4CF5-80D6-3FF70944A1EF}">
      <dgm:prSet/>
      <dgm:spPr/>
      <dgm:t>
        <a:bodyPr/>
        <a:lstStyle/>
        <a:p>
          <a:endParaRPr lang="pt-BR" b="1"/>
        </a:p>
      </dgm:t>
    </dgm:pt>
    <dgm:pt modelId="{9BAA3D27-47BF-49C1-BC49-E3F322F0ED10}" type="sibTrans" cxnId="{77C96EFC-E579-4CF5-80D6-3FF70944A1EF}">
      <dgm:prSet/>
      <dgm:spPr/>
      <dgm:t>
        <a:bodyPr/>
        <a:lstStyle/>
        <a:p>
          <a:endParaRPr lang="pt-BR" b="1"/>
        </a:p>
      </dgm:t>
    </dgm:pt>
    <dgm:pt modelId="{57A047D9-86BB-4434-91C1-2BD9B6B9085F}">
      <dgm:prSet phldrT="[Texto]"/>
      <dgm:spPr/>
      <dgm:t>
        <a:bodyPr/>
        <a:lstStyle/>
        <a:p>
          <a:r>
            <a:rPr lang="pt-BR" b="1" dirty="0" smtClean="0"/>
            <a:t>67.611</a:t>
          </a:r>
        </a:p>
        <a:p>
          <a:r>
            <a:rPr lang="pt-BR" b="1" dirty="0" smtClean="0"/>
            <a:t>pensões</a:t>
          </a:r>
          <a:endParaRPr lang="pt-BR" b="1" dirty="0"/>
        </a:p>
      </dgm:t>
    </dgm:pt>
    <dgm:pt modelId="{3CD01F99-20E5-4AD2-B537-43BC4EBA64A6}" type="parTrans" cxnId="{6F6B53E7-81F0-492E-B5E6-496380BB948D}">
      <dgm:prSet/>
      <dgm:spPr/>
      <dgm:t>
        <a:bodyPr/>
        <a:lstStyle/>
        <a:p>
          <a:endParaRPr lang="pt-BR" b="1"/>
        </a:p>
      </dgm:t>
    </dgm:pt>
    <dgm:pt modelId="{0340208D-BC89-4780-99B8-C2CB96FD7E54}" type="sibTrans" cxnId="{6F6B53E7-81F0-492E-B5E6-496380BB948D}">
      <dgm:prSet/>
      <dgm:spPr/>
      <dgm:t>
        <a:bodyPr/>
        <a:lstStyle/>
        <a:p>
          <a:endParaRPr lang="pt-BR" b="1"/>
        </a:p>
      </dgm:t>
    </dgm:pt>
    <dgm:pt modelId="{CB1ED469-C9BB-4BF0-8D34-2C28F46E3935}">
      <dgm:prSet phldrT="[Texto]"/>
      <dgm:spPr/>
      <dgm:t>
        <a:bodyPr/>
        <a:lstStyle/>
        <a:p>
          <a:r>
            <a:rPr lang="pt-BR" b="1" dirty="0" smtClean="0"/>
            <a:t>239.852</a:t>
          </a:r>
        </a:p>
        <a:p>
          <a:r>
            <a:rPr lang="pt-BR" b="1" dirty="0" smtClean="0"/>
            <a:t>benefícios previdenciários</a:t>
          </a:r>
        </a:p>
      </dgm:t>
    </dgm:pt>
    <dgm:pt modelId="{B0D85AA1-8D31-4EC0-B0DF-23194513A8CD}" type="parTrans" cxnId="{E0499948-6D0D-40EA-AD2B-A61555087A35}">
      <dgm:prSet/>
      <dgm:spPr/>
      <dgm:t>
        <a:bodyPr/>
        <a:lstStyle/>
        <a:p>
          <a:endParaRPr lang="pt-BR"/>
        </a:p>
      </dgm:t>
    </dgm:pt>
    <dgm:pt modelId="{D29E9F71-3692-4503-A784-1A255C05FCFA}" type="sibTrans" cxnId="{E0499948-6D0D-40EA-AD2B-A61555087A35}">
      <dgm:prSet/>
      <dgm:spPr/>
      <dgm:t>
        <a:bodyPr/>
        <a:lstStyle/>
        <a:p>
          <a:endParaRPr lang="pt-BR"/>
        </a:p>
      </dgm:t>
    </dgm:pt>
    <dgm:pt modelId="{1365D163-EA3E-4406-B8C8-A3ADBC33AB78}" type="pres">
      <dgm:prSet presAssocID="{FC134A43-54B5-4757-BB7B-C5E0528CC4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5C09F68-0F28-4981-9442-40142611CF37}" type="pres">
      <dgm:prSet presAssocID="{FC134A43-54B5-4757-BB7B-C5E0528CC4D7}" presName="vNodes" presStyleCnt="0"/>
      <dgm:spPr/>
    </dgm:pt>
    <dgm:pt modelId="{33386E93-D15E-49E1-9296-85A1E05E130C}" type="pres">
      <dgm:prSet presAssocID="{B02BEFEF-D2A1-4547-BD39-E14EA04140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89CB1E-C80D-4065-B182-176C70205CC6}" type="pres">
      <dgm:prSet presAssocID="{9BAA3D27-47BF-49C1-BC49-E3F322F0ED10}" presName="spacerT" presStyleCnt="0"/>
      <dgm:spPr/>
    </dgm:pt>
    <dgm:pt modelId="{21723963-01D0-4458-92C5-02687BDA23B1}" type="pres">
      <dgm:prSet presAssocID="{9BAA3D27-47BF-49C1-BC49-E3F322F0ED10}" presName="sibTrans" presStyleLbl="sibTrans2D1" presStyleIdx="0" presStyleCnt="2"/>
      <dgm:spPr/>
      <dgm:t>
        <a:bodyPr/>
        <a:lstStyle/>
        <a:p>
          <a:endParaRPr lang="pt-BR"/>
        </a:p>
      </dgm:t>
    </dgm:pt>
    <dgm:pt modelId="{EF859498-AF15-4BB8-82FC-7813E24C55AF}" type="pres">
      <dgm:prSet presAssocID="{9BAA3D27-47BF-49C1-BC49-E3F322F0ED10}" presName="spacerB" presStyleCnt="0"/>
      <dgm:spPr/>
    </dgm:pt>
    <dgm:pt modelId="{535D4379-AE96-464F-94E9-97183F2D5938}" type="pres">
      <dgm:prSet presAssocID="{57A047D9-86BB-4434-91C1-2BD9B6B9085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456E16-0D68-44C0-AC12-A38F98F65FFD}" type="pres">
      <dgm:prSet presAssocID="{FC134A43-54B5-4757-BB7B-C5E0528CC4D7}" presName="sibTransLast" presStyleLbl="sibTrans2D1" presStyleIdx="1" presStyleCnt="2"/>
      <dgm:spPr/>
      <dgm:t>
        <a:bodyPr/>
        <a:lstStyle/>
        <a:p>
          <a:endParaRPr lang="pt-BR"/>
        </a:p>
      </dgm:t>
    </dgm:pt>
    <dgm:pt modelId="{630C2703-BD51-4C3B-9920-A883E5DE2BE5}" type="pres">
      <dgm:prSet presAssocID="{FC134A43-54B5-4757-BB7B-C5E0528CC4D7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351D8D01-5ABA-4090-94F7-F7C8C527C3E7}" type="pres">
      <dgm:prSet presAssocID="{FC134A43-54B5-4757-BB7B-C5E0528CC4D7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C96EFC-E579-4CF5-80D6-3FF70944A1EF}" srcId="{FC134A43-54B5-4757-BB7B-C5E0528CC4D7}" destId="{B02BEFEF-D2A1-4547-BD39-E14EA04140C9}" srcOrd="0" destOrd="0" parTransId="{C013EB41-68C9-4DCF-AC83-15B823713282}" sibTransId="{9BAA3D27-47BF-49C1-BC49-E3F322F0ED10}"/>
    <dgm:cxn modelId="{373A264F-61CC-4562-9632-3A1535A92FBD}" type="presOf" srcId="{FC134A43-54B5-4757-BB7B-C5E0528CC4D7}" destId="{1365D163-EA3E-4406-B8C8-A3ADBC33AB78}" srcOrd="0" destOrd="0" presId="urn:microsoft.com/office/officeart/2005/8/layout/equation2"/>
    <dgm:cxn modelId="{88FF33D3-30B7-47B3-97F6-B1DCDCC1940C}" type="presOf" srcId="{0340208D-BC89-4780-99B8-C2CB96FD7E54}" destId="{81456E16-0D68-44C0-AC12-A38F98F65FFD}" srcOrd="0" destOrd="0" presId="urn:microsoft.com/office/officeart/2005/8/layout/equation2"/>
    <dgm:cxn modelId="{6251D0A6-18DC-4BE2-92F7-60B181DB0BD4}" type="presOf" srcId="{B02BEFEF-D2A1-4547-BD39-E14EA04140C9}" destId="{33386E93-D15E-49E1-9296-85A1E05E130C}" srcOrd="0" destOrd="0" presId="urn:microsoft.com/office/officeart/2005/8/layout/equation2"/>
    <dgm:cxn modelId="{6F6B53E7-81F0-492E-B5E6-496380BB948D}" srcId="{FC134A43-54B5-4757-BB7B-C5E0528CC4D7}" destId="{57A047D9-86BB-4434-91C1-2BD9B6B9085F}" srcOrd="1" destOrd="0" parTransId="{3CD01F99-20E5-4AD2-B537-43BC4EBA64A6}" sibTransId="{0340208D-BC89-4780-99B8-C2CB96FD7E54}"/>
    <dgm:cxn modelId="{65AADD9B-3910-4978-BED7-B308BFCC7391}" type="presOf" srcId="{0340208D-BC89-4780-99B8-C2CB96FD7E54}" destId="{630C2703-BD51-4C3B-9920-A883E5DE2BE5}" srcOrd="1" destOrd="0" presId="urn:microsoft.com/office/officeart/2005/8/layout/equation2"/>
    <dgm:cxn modelId="{E0499948-6D0D-40EA-AD2B-A61555087A35}" srcId="{FC134A43-54B5-4757-BB7B-C5E0528CC4D7}" destId="{CB1ED469-C9BB-4BF0-8D34-2C28F46E3935}" srcOrd="2" destOrd="0" parTransId="{B0D85AA1-8D31-4EC0-B0DF-23194513A8CD}" sibTransId="{D29E9F71-3692-4503-A784-1A255C05FCFA}"/>
    <dgm:cxn modelId="{52F317DD-CFA2-4279-BDF7-DE7E3E13CB4D}" type="presOf" srcId="{57A047D9-86BB-4434-91C1-2BD9B6B9085F}" destId="{535D4379-AE96-464F-94E9-97183F2D5938}" srcOrd="0" destOrd="0" presId="urn:microsoft.com/office/officeart/2005/8/layout/equation2"/>
    <dgm:cxn modelId="{7ED88480-87A9-44C2-8F73-5272005C5812}" type="presOf" srcId="{9BAA3D27-47BF-49C1-BC49-E3F322F0ED10}" destId="{21723963-01D0-4458-92C5-02687BDA23B1}" srcOrd="0" destOrd="0" presId="urn:microsoft.com/office/officeart/2005/8/layout/equation2"/>
    <dgm:cxn modelId="{EA0EA20C-AF62-4044-BEA0-9E7120BB2534}" type="presOf" srcId="{CB1ED469-C9BB-4BF0-8D34-2C28F46E3935}" destId="{351D8D01-5ABA-4090-94F7-F7C8C527C3E7}" srcOrd="0" destOrd="0" presId="urn:microsoft.com/office/officeart/2005/8/layout/equation2"/>
    <dgm:cxn modelId="{0FC1238A-0AA7-4BDB-8D6D-3146587255F7}" type="presParOf" srcId="{1365D163-EA3E-4406-B8C8-A3ADBC33AB78}" destId="{05C09F68-0F28-4981-9442-40142611CF37}" srcOrd="0" destOrd="0" presId="urn:microsoft.com/office/officeart/2005/8/layout/equation2"/>
    <dgm:cxn modelId="{D8981F08-C214-4A83-A0D2-930D08ED742E}" type="presParOf" srcId="{05C09F68-0F28-4981-9442-40142611CF37}" destId="{33386E93-D15E-49E1-9296-85A1E05E130C}" srcOrd="0" destOrd="0" presId="urn:microsoft.com/office/officeart/2005/8/layout/equation2"/>
    <dgm:cxn modelId="{03866D0A-4221-43CA-A053-949BC0728D95}" type="presParOf" srcId="{05C09F68-0F28-4981-9442-40142611CF37}" destId="{F589CB1E-C80D-4065-B182-176C70205CC6}" srcOrd="1" destOrd="0" presId="urn:microsoft.com/office/officeart/2005/8/layout/equation2"/>
    <dgm:cxn modelId="{9EF0CB8C-2E4E-4596-A6FD-EE3322EAF64E}" type="presParOf" srcId="{05C09F68-0F28-4981-9442-40142611CF37}" destId="{21723963-01D0-4458-92C5-02687BDA23B1}" srcOrd="2" destOrd="0" presId="urn:microsoft.com/office/officeart/2005/8/layout/equation2"/>
    <dgm:cxn modelId="{44FB8398-683B-4A14-9B2A-0BC385AEE32C}" type="presParOf" srcId="{05C09F68-0F28-4981-9442-40142611CF37}" destId="{EF859498-AF15-4BB8-82FC-7813E24C55AF}" srcOrd="3" destOrd="0" presId="urn:microsoft.com/office/officeart/2005/8/layout/equation2"/>
    <dgm:cxn modelId="{8F0A79C8-5269-4A7B-8C0D-50D0F05EA26F}" type="presParOf" srcId="{05C09F68-0F28-4981-9442-40142611CF37}" destId="{535D4379-AE96-464F-94E9-97183F2D5938}" srcOrd="4" destOrd="0" presId="urn:microsoft.com/office/officeart/2005/8/layout/equation2"/>
    <dgm:cxn modelId="{5652D1E9-25EB-4057-A757-9BFF7E90EEF1}" type="presParOf" srcId="{1365D163-EA3E-4406-B8C8-A3ADBC33AB78}" destId="{81456E16-0D68-44C0-AC12-A38F98F65FFD}" srcOrd="1" destOrd="0" presId="urn:microsoft.com/office/officeart/2005/8/layout/equation2"/>
    <dgm:cxn modelId="{D0FA2068-5064-4E40-8656-CEE33F33BE4B}" type="presParOf" srcId="{81456E16-0D68-44C0-AC12-A38F98F65FFD}" destId="{630C2703-BD51-4C3B-9920-A883E5DE2BE5}" srcOrd="0" destOrd="0" presId="urn:microsoft.com/office/officeart/2005/8/layout/equation2"/>
    <dgm:cxn modelId="{A23DBCA6-31A1-4E1A-B7FC-572E6CEE3CFD}" type="presParOf" srcId="{1365D163-EA3E-4406-B8C8-A3ADBC33AB78}" destId="{351D8D01-5ABA-4090-94F7-F7C8C527C3E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134A43-54B5-4757-BB7B-C5E0528CC4D7}" type="doc">
      <dgm:prSet loTypeId="urn:microsoft.com/office/officeart/2005/8/layout/equation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02BEFEF-D2A1-4547-BD39-E14EA04140C9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172.241 inativos</a:t>
          </a:r>
        </a:p>
      </dgm:t>
    </dgm:pt>
    <dgm:pt modelId="{C013EB41-68C9-4DCF-AC83-15B823713282}" type="parTrans" cxnId="{77C96EFC-E579-4CF5-80D6-3FF70944A1EF}">
      <dgm:prSet/>
      <dgm:spPr/>
      <dgm:t>
        <a:bodyPr/>
        <a:lstStyle/>
        <a:p>
          <a:endParaRPr lang="pt-BR" sz="2200" b="1">
            <a:solidFill>
              <a:schemeClr val="tx1"/>
            </a:solidFill>
          </a:endParaRPr>
        </a:p>
      </dgm:t>
    </dgm:pt>
    <dgm:pt modelId="{9BAA3D27-47BF-49C1-BC49-E3F322F0ED10}" type="sibTrans" cxnId="{77C96EFC-E579-4CF5-80D6-3FF70944A1EF}">
      <dgm:prSet custT="1"/>
      <dgm:spPr/>
      <dgm:t>
        <a:bodyPr/>
        <a:lstStyle/>
        <a:p>
          <a:endParaRPr lang="pt-BR" sz="2200" b="1">
            <a:solidFill>
              <a:schemeClr val="tx1"/>
            </a:solidFill>
          </a:endParaRPr>
        </a:p>
      </dgm:t>
    </dgm:pt>
    <dgm:pt modelId="{57A047D9-86BB-4434-91C1-2BD9B6B9085F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91.540 </a:t>
          </a:r>
        </a:p>
        <a:p>
          <a:r>
            <a:rPr lang="pt-BR" sz="1600" b="1" dirty="0" smtClean="0">
              <a:solidFill>
                <a:schemeClr val="tx1"/>
              </a:solidFill>
            </a:rPr>
            <a:t>pensionistas</a:t>
          </a:r>
          <a:endParaRPr lang="pt-BR" sz="1600" b="1" dirty="0">
            <a:solidFill>
              <a:schemeClr val="tx1"/>
            </a:solidFill>
          </a:endParaRPr>
        </a:p>
      </dgm:t>
    </dgm:pt>
    <dgm:pt modelId="{3CD01F99-20E5-4AD2-B537-43BC4EBA64A6}" type="parTrans" cxnId="{6F6B53E7-81F0-492E-B5E6-496380BB948D}">
      <dgm:prSet/>
      <dgm:spPr/>
      <dgm:t>
        <a:bodyPr/>
        <a:lstStyle/>
        <a:p>
          <a:endParaRPr lang="pt-BR" sz="2200" b="1">
            <a:solidFill>
              <a:schemeClr val="tx1"/>
            </a:solidFill>
          </a:endParaRPr>
        </a:p>
      </dgm:t>
    </dgm:pt>
    <dgm:pt modelId="{0340208D-BC89-4780-99B8-C2CB96FD7E54}" type="sibTrans" cxnId="{6F6B53E7-81F0-492E-B5E6-496380BB948D}">
      <dgm:prSet custT="1"/>
      <dgm:spPr/>
      <dgm:t>
        <a:bodyPr/>
        <a:lstStyle/>
        <a:p>
          <a:endParaRPr lang="pt-BR" sz="2200" b="1">
            <a:solidFill>
              <a:schemeClr val="tx1"/>
            </a:solidFill>
          </a:endParaRPr>
        </a:p>
      </dgm:t>
    </dgm:pt>
    <dgm:pt modelId="{CB1ED469-C9BB-4BF0-8D34-2C28F46E3935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BR" sz="2200" b="1" dirty="0" smtClean="0">
              <a:solidFill>
                <a:schemeClr val="tx1"/>
              </a:solidFill>
            </a:rPr>
            <a:t>Recadastramento de </a:t>
          </a:r>
        </a:p>
        <a:p>
          <a:r>
            <a:rPr lang="pt-BR" sz="2200" b="1" dirty="0" smtClean="0">
              <a:solidFill>
                <a:schemeClr val="tx1"/>
              </a:solidFill>
            </a:rPr>
            <a:t>263.781 segurados e dependentes</a:t>
          </a:r>
        </a:p>
      </dgm:t>
    </dgm:pt>
    <dgm:pt modelId="{B0D85AA1-8D31-4EC0-B0DF-23194513A8CD}" type="parTrans" cxnId="{E0499948-6D0D-40EA-AD2B-A61555087A35}">
      <dgm:prSet/>
      <dgm:spPr/>
      <dgm:t>
        <a:bodyPr/>
        <a:lstStyle/>
        <a:p>
          <a:endParaRPr lang="pt-BR" sz="2200">
            <a:solidFill>
              <a:schemeClr val="tx1"/>
            </a:solidFill>
          </a:endParaRPr>
        </a:p>
      </dgm:t>
    </dgm:pt>
    <dgm:pt modelId="{D29E9F71-3692-4503-A784-1A255C05FCFA}" type="sibTrans" cxnId="{E0499948-6D0D-40EA-AD2B-A61555087A35}">
      <dgm:prSet/>
      <dgm:spPr/>
      <dgm:t>
        <a:bodyPr/>
        <a:lstStyle/>
        <a:p>
          <a:endParaRPr lang="pt-BR" sz="2200">
            <a:solidFill>
              <a:schemeClr val="tx1"/>
            </a:solidFill>
          </a:endParaRPr>
        </a:p>
      </dgm:t>
    </dgm:pt>
    <dgm:pt modelId="{1365D163-EA3E-4406-B8C8-A3ADBC33AB78}" type="pres">
      <dgm:prSet presAssocID="{FC134A43-54B5-4757-BB7B-C5E0528CC4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5C09F68-0F28-4981-9442-40142611CF37}" type="pres">
      <dgm:prSet presAssocID="{FC134A43-54B5-4757-BB7B-C5E0528CC4D7}" presName="vNodes" presStyleCnt="0"/>
      <dgm:spPr/>
    </dgm:pt>
    <dgm:pt modelId="{33386E93-D15E-49E1-9296-85A1E05E130C}" type="pres">
      <dgm:prSet presAssocID="{B02BEFEF-D2A1-4547-BD39-E14EA04140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89CB1E-C80D-4065-B182-176C70205CC6}" type="pres">
      <dgm:prSet presAssocID="{9BAA3D27-47BF-49C1-BC49-E3F322F0ED10}" presName="spacerT" presStyleCnt="0"/>
      <dgm:spPr/>
    </dgm:pt>
    <dgm:pt modelId="{21723963-01D0-4458-92C5-02687BDA23B1}" type="pres">
      <dgm:prSet presAssocID="{9BAA3D27-47BF-49C1-BC49-E3F322F0ED10}" presName="sibTrans" presStyleLbl="sibTrans2D1" presStyleIdx="0" presStyleCnt="2"/>
      <dgm:spPr/>
      <dgm:t>
        <a:bodyPr/>
        <a:lstStyle/>
        <a:p>
          <a:endParaRPr lang="pt-BR"/>
        </a:p>
      </dgm:t>
    </dgm:pt>
    <dgm:pt modelId="{EF859498-AF15-4BB8-82FC-7813E24C55AF}" type="pres">
      <dgm:prSet presAssocID="{9BAA3D27-47BF-49C1-BC49-E3F322F0ED10}" presName="spacerB" presStyleCnt="0"/>
      <dgm:spPr/>
    </dgm:pt>
    <dgm:pt modelId="{535D4379-AE96-464F-94E9-97183F2D5938}" type="pres">
      <dgm:prSet presAssocID="{57A047D9-86BB-4434-91C1-2BD9B6B9085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456E16-0D68-44C0-AC12-A38F98F65FFD}" type="pres">
      <dgm:prSet presAssocID="{FC134A43-54B5-4757-BB7B-C5E0528CC4D7}" presName="sibTransLast" presStyleLbl="sibTrans2D1" presStyleIdx="1" presStyleCnt="2"/>
      <dgm:spPr/>
      <dgm:t>
        <a:bodyPr/>
        <a:lstStyle/>
        <a:p>
          <a:endParaRPr lang="pt-BR"/>
        </a:p>
      </dgm:t>
    </dgm:pt>
    <dgm:pt modelId="{630C2703-BD51-4C3B-9920-A883E5DE2BE5}" type="pres">
      <dgm:prSet presAssocID="{FC134A43-54B5-4757-BB7B-C5E0528CC4D7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351D8D01-5ABA-4090-94F7-F7C8C527C3E7}" type="pres">
      <dgm:prSet presAssocID="{FC134A43-54B5-4757-BB7B-C5E0528CC4D7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0DC21E3-6004-4488-9EAB-EB2A326DCA27}" type="presOf" srcId="{0340208D-BC89-4780-99B8-C2CB96FD7E54}" destId="{81456E16-0D68-44C0-AC12-A38F98F65FFD}" srcOrd="0" destOrd="0" presId="urn:microsoft.com/office/officeart/2005/8/layout/equation2"/>
    <dgm:cxn modelId="{77C96EFC-E579-4CF5-80D6-3FF70944A1EF}" srcId="{FC134A43-54B5-4757-BB7B-C5E0528CC4D7}" destId="{B02BEFEF-D2A1-4547-BD39-E14EA04140C9}" srcOrd="0" destOrd="0" parTransId="{C013EB41-68C9-4DCF-AC83-15B823713282}" sibTransId="{9BAA3D27-47BF-49C1-BC49-E3F322F0ED10}"/>
    <dgm:cxn modelId="{B9D4C7EB-54A6-48D1-9B40-758A5EE59023}" type="presOf" srcId="{B02BEFEF-D2A1-4547-BD39-E14EA04140C9}" destId="{33386E93-D15E-49E1-9296-85A1E05E130C}" srcOrd="0" destOrd="0" presId="urn:microsoft.com/office/officeart/2005/8/layout/equation2"/>
    <dgm:cxn modelId="{B5813E37-9A0C-421B-91ED-83F3B747A66D}" type="presOf" srcId="{9BAA3D27-47BF-49C1-BC49-E3F322F0ED10}" destId="{21723963-01D0-4458-92C5-02687BDA23B1}" srcOrd="0" destOrd="0" presId="urn:microsoft.com/office/officeart/2005/8/layout/equation2"/>
    <dgm:cxn modelId="{1775E388-3344-4660-AEE7-6B1696461EDC}" type="presOf" srcId="{CB1ED469-C9BB-4BF0-8D34-2C28F46E3935}" destId="{351D8D01-5ABA-4090-94F7-F7C8C527C3E7}" srcOrd="0" destOrd="0" presId="urn:microsoft.com/office/officeart/2005/8/layout/equation2"/>
    <dgm:cxn modelId="{6F6B53E7-81F0-492E-B5E6-496380BB948D}" srcId="{FC134A43-54B5-4757-BB7B-C5E0528CC4D7}" destId="{57A047D9-86BB-4434-91C1-2BD9B6B9085F}" srcOrd="1" destOrd="0" parTransId="{3CD01F99-20E5-4AD2-B537-43BC4EBA64A6}" sibTransId="{0340208D-BC89-4780-99B8-C2CB96FD7E54}"/>
    <dgm:cxn modelId="{91EE69BB-23D5-4D46-881F-16A39CEFDEAB}" type="presOf" srcId="{FC134A43-54B5-4757-BB7B-C5E0528CC4D7}" destId="{1365D163-EA3E-4406-B8C8-A3ADBC33AB78}" srcOrd="0" destOrd="0" presId="urn:microsoft.com/office/officeart/2005/8/layout/equation2"/>
    <dgm:cxn modelId="{E0499948-6D0D-40EA-AD2B-A61555087A35}" srcId="{FC134A43-54B5-4757-BB7B-C5E0528CC4D7}" destId="{CB1ED469-C9BB-4BF0-8D34-2C28F46E3935}" srcOrd="2" destOrd="0" parTransId="{B0D85AA1-8D31-4EC0-B0DF-23194513A8CD}" sibTransId="{D29E9F71-3692-4503-A784-1A255C05FCFA}"/>
    <dgm:cxn modelId="{161E3055-7EFF-48C3-8C76-8E3541E75B2D}" type="presOf" srcId="{0340208D-BC89-4780-99B8-C2CB96FD7E54}" destId="{630C2703-BD51-4C3B-9920-A883E5DE2BE5}" srcOrd="1" destOrd="0" presId="urn:microsoft.com/office/officeart/2005/8/layout/equation2"/>
    <dgm:cxn modelId="{34343339-124F-4230-86C3-51900BE4E0A7}" type="presOf" srcId="{57A047D9-86BB-4434-91C1-2BD9B6B9085F}" destId="{535D4379-AE96-464F-94E9-97183F2D5938}" srcOrd="0" destOrd="0" presId="urn:microsoft.com/office/officeart/2005/8/layout/equation2"/>
    <dgm:cxn modelId="{BD5C616B-4047-4F21-9878-E04C3F6EAA7C}" type="presParOf" srcId="{1365D163-EA3E-4406-B8C8-A3ADBC33AB78}" destId="{05C09F68-0F28-4981-9442-40142611CF37}" srcOrd="0" destOrd="0" presId="urn:microsoft.com/office/officeart/2005/8/layout/equation2"/>
    <dgm:cxn modelId="{86B82FE6-B6E6-415F-BF9F-C7B1725B4B4C}" type="presParOf" srcId="{05C09F68-0F28-4981-9442-40142611CF37}" destId="{33386E93-D15E-49E1-9296-85A1E05E130C}" srcOrd="0" destOrd="0" presId="urn:microsoft.com/office/officeart/2005/8/layout/equation2"/>
    <dgm:cxn modelId="{3A20D153-114F-4B36-9286-A2106005CF04}" type="presParOf" srcId="{05C09F68-0F28-4981-9442-40142611CF37}" destId="{F589CB1E-C80D-4065-B182-176C70205CC6}" srcOrd="1" destOrd="0" presId="urn:microsoft.com/office/officeart/2005/8/layout/equation2"/>
    <dgm:cxn modelId="{C1691130-3E5D-42B9-BC7E-5D9E7D01B99D}" type="presParOf" srcId="{05C09F68-0F28-4981-9442-40142611CF37}" destId="{21723963-01D0-4458-92C5-02687BDA23B1}" srcOrd="2" destOrd="0" presId="urn:microsoft.com/office/officeart/2005/8/layout/equation2"/>
    <dgm:cxn modelId="{ED50AB3A-65DD-4017-BC11-34386F77A69A}" type="presParOf" srcId="{05C09F68-0F28-4981-9442-40142611CF37}" destId="{EF859498-AF15-4BB8-82FC-7813E24C55AF}" srcOrd="3" destOrd="0" presId="urn:microsoft.com/office/officeart/2005/8/layout/equation2"/>
    <dgm:cxn modelId="{E6325EB9-7C51-4199-8452-4FEE72A801C7}" type="presParOf" srcId="{05C09F68-0F28-4981-9442-40142611CF37}" destId="{535D4379-AE96-464F-94E9-97183F2D5938}" srcOrd="4" destOrd="0" presId="urn:microsoft.com/office/officeart/2005/8/layout/equation2"/>
    <dgm:cxn modelId="{A5B40183-D2FC-4A9F-BEE2-7BFF63B8C2E0}" type="presParOf" srcId="{1365D163-EA3E-4406-B8C8-A3ADBC33AB78}" destId="{81456E16-0D68-44C0-AC12-A38F98F65FFD}" srcOrd="1" destOrd="0" presId="urn:microsoft.com/office/officeart/2005/8/layout/equation2"/>
    <dgm:cxn modelId="{0D72EF0A-A5B1-4C1E-850E-2E7872D114E4}" type="presParOf" srcId="{81456E16-0D68-44C0-AC12-A38F98F65FFD}" destId="{630C2703-BD51-4C3B-9920-A883E5DE2BE5}" srcOrd="0" destOrd="0" presId="urn:microsoft.com/office/officeart/2005/8/layout/equation2"/>
    <dgm:cxn modelId="{D31116A9-02AE-47FF-ABE4-F8A238B3BD35}" type="presParOf" srcId="{1365D163-EA3E-4406-B8C8-A3ADBC33AB78}" destId="{351D8D01-5ABA-4090-94F7-F7C8C527C3E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134A43-54B5-4757-BB7B-C5E0528CC4D7}" type="doc">
      <dgm:prSet loTypeId="urn:microsoft.com/office/officeart/2005/8/layout/radial2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02BEFEF-D2A1-4547-BD39-E14EA04140C9}">
      <dgm:prSet phldrT="[Texto]" custT="1"/>
      <dgm:spPr/>
      <dgm:t>
        <a:bodyPr/>
        <a:lstStyle/>
        <a:p>
          <a:r>
            <a:rPr lang="pt-BR" sz="2000" b="1" smtClean="0"/>
            <a:t>LEGATÁRIO</a:t>
          </a:r>
          <a:endParaRPr lang="pt-BR" sz="2000" b="1" dirty="0" smtClean="0"/>
        </a:p>
      </dgm:t>
    </dgm:pt>
    <dgm:pt modelId="{C013EB41-68C9-4DCF-AC83-15B823713282}" type="parTrans" cxnId="{77C96EFC-E579-4CF5-80D6-3FF70944A1EF}">
      <dgm:prSet/>
      <dgm:spPr/>
      <dgm:t>
        <a:bodyPr/>
        <a:lstStyle/>
        <a:p>
          <a:endParaRPr lang="pt-BR" b="1"/>
        </a:p>
      </dgm:t>
    </dgm:pt>
    <dgm:pt modelId="{9BAA3D27-47BF-49C1-BC49-E3F322F0ED10}" type="sibTrans" cxnId="{77C96EFC-E579-4CF5-80D6-3FF70944A1EF}">
      <dgm:prSet/>
      <dgm:spPr/>
      <dgm:t>
        <a:bodyPr/>
        <a:lstStyle/>
        <a:p>
          <a:endParaRPr lang="pt-BR" b="1"/>
        </a:p>
      </dgm:t>
    </dgm:pt>
    <dgm:pt modelId="{CB1ED469-C9BB-4BF0-8D34-2C28F46E3935}">
      <dgm:prSet phldrT="[Texto]" custT="1"/>
      <dgm:spPr/>
      <dgm:t>
        <a:bodyPr/>
        <a:lstStyle/>
        <a:p>
          <a:r>
            <a:rPr lang="pt-BR" sz="2200" b="1" dirty="0" smtClean="0"/>
            <a:t>VIÚVA</a:t>
          </a:r>
        </a:p>
      </dgm:t>
    </dgm:pt>
    <dgm:pt modelId="{B0D85AA1-8D31-4EC0-B0DF-23194513A8CD}" type="parTrans" cxnId="{E0499948-6D0D-40EA-AD2B-A61555087A35}">
      <dgm:prSet/>
      <dgm:spPr/>
      <dgm:t>
        <a:bodyPr/>
        <a:lstStyle/>
        <a:p>
          <a:endParaRPr lang="pt-BR"/>
        </a:p>
      </dgm:t>
    </dgm:pt>
    <dgm:pt modelId="{D29E9F71-3692-4503-A784-1A255C05FCFA}" type="sibTrans" cxnId="{E0499948-6D0D-40EA-AD2B-A61555087A35}">
      <dgm:prSet/>
      <dgm:spPr/>
      <dgm:t>
        <a:bodyPr/>
        <a:lstStyle/>
        <a:p>
          <a:endParaRPr lang="pt-BR"/>
        </a:p>
      </dgm:t>
    </dgm:pt>
    <dgm:pt modelId="{42E6D27B-D832-429F-81EB-6509DAF826B4}">
      <dgm:prSet/>
      <dgm:spPr/>
      <dgm:t>
        <a:bodyPr/>
        <a:lstStyle/>
        <a:p>
          <a:endParaRPr lang="pt-BR" dirty="0"/>
        </a:p>
      </dgm:t>
    </dgm:pt>
    <dgm:pt modelId="{077FD9EF-72CC-46AA-B68D-20A5DE13E823}" type="parTrans" cxnId="{E0C26458-A447-4140-9B8A-2F8E0F2C90B8}">
      <dgm:prSet/>
      <dgm:spPr/>
      <dgm:t>
        <a:bodyPr/>
        <a:lstStyle/>
        <a:p>
          <a:endParaRPr lang="pt-BR"/>
        </a:p>
      </dgm:t>
    </dgm:pt>
    <dgm:pt modelId="{CECC24A3-529C-4DE1-B2A4-A9803F14B8BD}" type="sibTrans" cxnId="{E0C26458-A447-4140-9B8A-2F8E0F2C90B8}">
      <dgm:prSet/>
      <dgm:spPr/>
      <dgm:t>
        <a:bodyPr/>
        <a:lstStyle/>
        <a:p>
          <a:endParaRPr lang="pt-BR"/>
        </a:p>
      </dgm:t>
    </dgm:pt>
    <dgm:pt modelId="{4E12AFA4-72F0-46A4-A95D-75EC25ACA6C8}" type="pres">
      <dgm:prSet presAssocID="{FC134A43-54B5-4757-BB7B-C5E0528CC4D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C8D018E-FA30-463A-AB7E-1B205DC75EBB}" type="pres">
      <dgm:prSet presAssocID="{FC134A43-54B5-4757-BB7B-C5E0528CC4D7}" presName="cycle" presStyleCnt="0"/>
      <dgm:spPr/>
    </dgm:pt>
    <dgm:pt modelId="{40CB841E-3861-4C97-B30F-4A7D183B9112}" type="pres">
      <dgm:prSet presAssocID="{FC134A43-54B5-4757-BB7B-C5E0528CC4D7}" presName="centerShape" presStyleCnt="0"/>
      <dgm:spPr/>
    </dgm:pt>
    <dgm:pt modelId="{B5A21F0D-32EF-4A66-8A65-2B0B9EF938E0}" type="pres">
      <dgm:prSet presAssocID="{FC134A43-54B5-4757-BB7B-C5E0528CC4D7}" presName="connSite" presStyleLbl="node1" presStyleIdx="0" presStyleCnt="3"/>
      <dgm:spPr/>
    </dgm:pt>
    <dgm:pt modelId="{A43684A7-57DC-4907-A68B-DD68B72F6B45}" type="pres">
      <dgm:prSet presAssocID="{FC134A43-54B5-4757-BB7B-C5E0528CC4D7}" presName="visible" presStyleLbl="node1" presStyleIdx="0" presStyleCnt="3"/>
      <dgm:spPr/>
    </dgm:pt>
    <dgm:pt modelId="{7D425477-8081-4C8D-B3F9-228A433A6355}" type="pres">
      <dgm:prSet presAssocID="{C013EB41-68C9-4DCF-AC83-15B823713282}" presName="Name25" presStyleLbl="parChTrans1D1" presStyleIdx="0" presStyleCnt="2"/>
      <dgm:spPr/>
      <dgm:t>
        <a:bodyPr/>
        <a:lstStyle/>
        <a:p>
          <a:endParaRPr lang="pt-BR"/>
        </a:p>
      </dgm:t>
    </dgm:pt>
    <dgm:pt modelId="{6EB242AF-2191-4DF0-BD79-0A0FCF80FEFF}" type="pres">
      <dgm:prSet presAssocID="{B02BEFEF-D2A1-4547-BD39-E14EA04140C9}" presName="node" presStyleCnt="0"/>
      <dgm:spPr/>
    </dgm:pt>
    <dgm:pt modelId="{B557358A-161A-4EA8-90AE-A7DEED0F8E1E}" type="pres">
      <dgm:prSet presAssocID="{B02BEFEF-D2A1-4547-BD39-E14EA04140C9}" presName="parentNode" presStyleLbl="node1" presStyleIdx="1" presStyleCnt="3" custScaleX="133724" custScaleY="13678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5103AB-1CF9-4A94-8606-40FD8C051C3C}" type="pres">
      <dgm:prSet presAssocID="{B02BEFEF-D2A1-4547-BD39-E14EA04140C9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94C09C-9417-4F89-90E5-E3E708EA7237}" type="pres">
      <dgm:prSet presAssocID="{B0D85AA1-8D31-4EC0-B0DF-23194513A8CD}" presName="Name25" presStyleLbl="parChTrans1D1" presStyleIdx="1" presStyleCnt="2"/>
      <dgm:spPr/>
      <dgm:t>
        <a:bodyPr/>
        <a:lstStyle/>
        <a:p>
          <a:endParaRPr lang="pt-BR"/>
        </a:p>
      </dgm:t>
    </dgm:pt>
    <dgm:pt modelId="{E7C2D8AD-C083-43DB-AFF5-4EAFDB4BC7DB}" type="pres">
      <dgm:prSet presAssocID="{CB1ED469-C9BB-4BF0-8D34-2C28F46E3935}" presName="node" presStyleCnt="0"/>
      <dgm:spPr/>
    </dgm:pt>
    <dgm:pt modelId="{1FD42BD4-89BE-4648-859C-8E79579D9215}" type="pres">
      <dgm:prSet presAssocID="{CB1ED469-C9BB-4BF0-8D34-2C28F46E3935}" presName="parentNode" presStyleLbl="node1" presStyleIdx="2" presStyleCnt="3" custScaleX="135461" custScaleY="12270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9DEE01-9709-4101-BE0F-2A662036A272}" type="pres">
      <dgm:prSet presAssocID="{CB1ED469-C9BB-4BF0-8D34-2C28F46E3935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2D240BC6-3FD4-4D91-8615-D7E5C5F0622F}" type="presOf" srcId="{B0D85AA1-8D31-4EC0-B0DF-23194513A8CD}" destId="{2394C09C-9417-4F89-90E5-E3E708EA7237}" srcOrd="0" destOrd="0" presId="urn:microsoft.com/office/officeart/2005/8/layout/radial2"/>
    <dgm:cxn modelId="{77C96EFC-E579-4CF5-80D6-3FF70944A1EF}" srcId="{FC134A43-54B5-4757-BB7B-C5E0528CC4D7}" destId="{B02BEFEF-D2A1-4547-BD39-E14EA04140C9}" srcOrd="0" destOrd="0" parTransId="{C013EB41-68C9-4DCF-AC83-15B823713282}" sibTransId="{9BAA3D27-47BF-49C1-BC49-E3F322F0ED10}"/>
    <dgm:cxn modelId="{0F035905-46F5-4B83-93BA-36FB8E9CA807}" type="presOf" srcId="{42E6D27B-D832-429F-81EB-6509DAF826B4}" destId="{055103AB-1CF9-4A94-8606-40FD8C051C3C}" srcOrd="0" destOrd="0" presId="urn:microsoft.com/office/officeart/2005/8/layout/radial2"/>
    <dgm:cxn modelId="{3512149F-4129-4BED-9256-815D770FD305}" type="presOf" srcId="{FC134A43-54B5-4757-BB7B-C5E0528CC4D7}" destId="{4E12AFA4-72F0-46A4-A95D-75EC25ACA6C8}" srcOrd="0" destOrd="0" presId="urn:microsoft.com/office/officeart/2005/8/layout/radial2"/>
    <dgm:cxn modelId="{BF534877-EBF0-43F0-889D-A983C1C7841B}" type="presOf" srcId="{B02BEFEF-D2A1-4547-BD39-E14EA04140C9}" destId="{B557358A-161A-4EA8-90AE-A7DEED0F8E1E}" srcOrd="0" destOrd="0" presId="urn:microsoft.com/office/officeart/2005/8/layout/radial2"/>
    <dgm:cxn modelId="{E0499948-6D0D-40EA-AD2B-A61555087A35}" srcId="{FC134A43-54B5-4757-BB7B-C5E0528CC4D7}" destId="{CB1ED469-C9BB-4BF0-8D34-2C28F46E3935}" srcOrd="1" destOrd="0" parTransId="{B0D85AA1-8D31-4EC0-B0DF-23194513A8CD}" sibTransId="{D29E9F71-3692-4503-A784-1A255C05FCFA}"/>
    <dgm:cxn modelId="{D458FD4A-DC71-459A-A712-935659008064}" type="presOf" srcId="{C013EB41-68C9-4DCF-AC83-15B823713282}" destId="{7D425477-8081-4C8D-B3F9-228A433A6355}" srcOrd="0" destOrd="0" presId="urn:microsoft.com/office/officeart/2005/8/layout/radial2"/>
    <dgm:cxn modelId="{E0C26458-A447-4140-9B8A-2F8E0F2C90B8}" srcId="{B02BEFEF-D2A1-4547-BD39-E14EA04140C9}" destId="{42E6D27B-D832-429F-81EB-6509DAF826B4}" srcOrd="0" destOrd="0" parTransId="{077FD9EF-72CC-46AA-B68D-20A5DE13E823}" sibTransId="{CECC24A3-529C-4DE1-B2A4-A9803F14B8BD}"/>
    <dgm:cxn modelId="{39B23390-9F1D-4066-95CC-4B108D59C795}" type="presOf" srcId="{CB1ED469-C9BB-4BF0-8D34-2C28F46E3935}" destId="{1FD42BD4-89BE-4648-859C-8E79579D9215}" srcOrd="0" destOrd="0" presId="urn:microsoft.com/office/officeart/2005/8/layout/radial2"/>
    <dgm:cxn modelId="{3FDDAEFD-8C47-4398-A742-117F2ED26C52}" type="presParOf" srcId="{4E12AFA4-72F0-46A4-A95D-75EC25ACA6C8}" destId="{7C8D018E-FA30-463A-AB7E-1B205DC75EBB}" srcOrd="0" destOrd="0" presId="urn:microsoft.com/office/officeart/2005/8/layout/radial2"/>
    <dgm:cxn modelId="{F49227F6-BC27-46C0-9FF9-2B7CE51E5711}" type="presParOf" srcId="{7C8D018E-FA30-463A-AB7E-1B205DC75EBB}" destId="{40CB841E-3861-4C97-B30F-4A7D183B9112}" srcOrd="0" destOrd="0" presId="urn:microsoft.com/office/officeart/2005/8/layout/radial2"/>
    <dgm:cxn modelId="{F7191AE5-93C9-40D3-BE81-D5F2887B9685}" type="presParOf" srcId="{40CB841E-3861-4C97-B30F-4A7D183B9112}" destId="{B5A21F0D-32EF-4A66-8A65-2B0B9EF938E0}" srcOrd="0" destOrd="0" presId="urn:microsoft.com/office/officeart/2005/8/layout/radial2"/>
    <dgm:cxn modelId="{FDE6B39B-59CF-4CCA-BF01-D8DEA9D121DF}" type="presParOf" srcId="{40CB841E-3861-4C97-B30F-4A7D183B9112}" destId="{A43684A7-57DC-4907-A68B-DD68B72F6B45}" srcOrd="1" destOrd="0" presId="urn:microsoft.com/office/officeart/2005/8/layout/radial2"/>
    <dgm:cxn modelId="{234B6BDC-3D25-48EF-80DD-0F6C7877ECD4}" type="presParOf" srcId="{7C8D018E-FA30-463A-AB7E-1B205DC75EBB}" destId="{7D425477-8081-4C8D-B3F9-228A433A6355}" srcOrd="1" destOrd="0" presId="urn:microsoft.com/office/officeart/2005/8/layout/radial2"/>
    <dgm:cxn modelId="{8AFE59EB-E8B1-42BA-A690-E5D90425A958}" type="presParOf" srcId="{7C8D018E-FA30-463A-AB7E-1B205DC75EBB}" destId="{6EB242AF-2191-4DF0-BD79-0A0FCF80FEFF}" srcOrd="2" destOrd="0" presId="urn:microsoft.com/office/officeart/2005/8/layout/radial2"/>
    <dgm:cxn modelId="{D193ECBE-4FD2-4DEC-990C-2C1585FAAD46}" type="presParOf" srcId="{6EB242AF-2191-4DF0-BD79-0A0FCF80FEFF}" destId="{B557358A-161A-4EA8-90AE-A7DEED0F8E1E}" srcOrd="0" destOrd="0" presId="urn:microsoft.com/office/officeart/2005/8/layout/radial2"/>
    <dgm:cxn modelId="{3A5BDD78-DE5E-4EDE-9DE7-26BB30711FDA}" type="presParOf" srcId="{6EB242AF-2191-4DF0-BD79-0A0FCF80FEFF}" destId="{055103AB-1CF9-4A94-8606-40FD8C051C3C}" srcOrd="1" destOrd="0" presId="urn:microsoft.com/office/officeart/2005/8/layout/radial2"/>
    <dgm:cxn modelId="{7B792799-632D-4283-802C-1FA078BED303}" type="presParOf" srcId="{7C8D018E-FA30-463A-AB7E-1B205DC75EBB}" destId="{2394C09C-9417-4F89-90E5-E3E708EA7237}" srcOrd="3" destOrd="0" presId="urn:microsoft.com/office/officeart/2005/8/layout/radial2"/>
    <dgm:cxn modelId="{B104BB17-50E5-4DC6-93A0-17DE9EB70881}" type="presParOf" srcId="{7C8D018E-FA30-463A-AB7E-1B205DC75EBB}" destId="{E7C2D8AD-C083-43DB-AFF5-4EAFDB4BC7DB}" srcOrd="4" destOrd="0" presId="urn:microsoft.com/office/officeart/2005/8/layout/radial2"/>
    <dgm:cxn modelId="{DCECB70B-D8E7-4C55-843D-F7ABBF0B1A62}" type="presParOf" srcId="{E7C2D8AD-C083-43DB-AFF5-4EAFDB4BC7DB}" destId="{1FD42BD4-89BE-4648-859C-8E79579D9215}" srcOrd="0" destOrd="0" presId="urn:microsoft.com/office/officeart/2005/8/layout/radial2"/>
    <dgm:cxn modelId="{281DD940-45B5-42A0-A50B-B5CE2B8046EC}" type="presParOf" srcId="{E7C2D8AD-C083-43DB-AFF5-4EAFDB4BC7DB}" destId="{F19DEE01-9709-4101-BE0F-2A662036A27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0EBC22-ACA7-4239-A124-7CD0AAEBAC5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12CD032-4D2F-4F89-83B3-8BE09F427455}">
      <dgm:prSet phldrT="[Texto]"/>
      <dgm:spPr>
        <a:solidFill>
          <a:schemeClr val="tx2"/>
        </a:solidFill>
      </dgm:spPr>
      <dgm:t>
        <a:bodyPr/>
        <a:lstStyle/>
        <a:p>
          <a:pPr algn="just"/>
          <a:r>
            <a:rPr lang="pt-BR" dirty="0" smtClean="0"/>
            <a:t>A CAU recebeu, referente ao lote inicial de 50 beneficiários, o total de 22 recadastramentos.</a:t>
          </a:r>
        </a:p>
        <a:p>
          <a:pPr algn="just"/>
          <a:r>
            <a:rPr lang="pt-BR" dirty="0" smtClean="0"/>
            <a:t>Em março, foi sugerido o indeferimento de 2 benefícios.</a:t>
          </a:r>
          <a:endParaRPr lang="pt-BR" dirty="0"/>
        </a:p>
      </dgm:t>
    </dgm:pt>
    <dgm:pt modelId="{A1315587-4E1F-4F11-A4DF-4763E523D655}" type="parTrans" cxnId="{787C9CEA-2F83-49FE-83C1-911C85971BF8}">
      <dgm:prSet/>
      <dgm:spPr/>
      <dgm:t>
        <a:bodyPr/>
        <a:lstStyle/>
        <a:p>
          <a:endParaRPr lang="pt-BR"/>
        </a:p>
      </dgm:t>
    </dgm:pt>
    <dgm:pt modelId="{06470231-7C5B-4550-AC7B-C617C2927565}" type="sibTrans" cxnId="{787C9CEA-2F83-49FE-83C1-911C85971BF8}">
      <dgm:prSet/>
      <dgm:spPr/>
      <dgm:t>
        <a:bodyPr/>
        <a:lstStyle/>
        <a:p>
          <a:endParaRPr lang="pt-BR"/>
        </a:p>
      </dgm:t>
    </dgm:pt>
    <dgm:pt modelId="{AF99B42E-450B-4743-A447-9F656260B5D2}">
      <dgm:prSet phldrT="[Texto]"/>
      <dgm:spPr>
        <a:solidFill>
          <a:schemeClr val="tx2"/>
        </a:solidFill>
      </dgm:spPr>
      <dgm:t>
        <a:bodyPr/>
        <a:lstStyle/>
        <a:p>
          <a:pPr algn="just"/>
          <a:r>
            <a:rPr lang="pt-BR" dirty="0" smtClean="0"/>
            <a:t>Faltam </a:t>
          </a:r>
          <a:r>
            <a:rPr lang="pt-BR" b="1" dirty="0" smtClean="0"/>
            <a:t>8</a:t>
          </a:r>
          <a:r>
            <a:rPr lang="pt-BR" dirty="0" smtClean="0"/>
            <a:t> benefícios a serem excluídos, pelos seguintes motivos: </a:t>
          </a:r>
          <a:r>
            <a:rPr lang="pt-BR" b="1" dirty="0" smtClean="0"/>
            <a:t>3</a:t>
          </a:r>
          <a:r>
            <a:rPr lang="pt-BR" dirty="0" smtClean="0"/>
            <a:t> por recusa de assinatura do termo de ciência, </a:t>
          </a:r>
          <a:r>
            <a:rPr lang="pt-BR" b="1" dirty="0" smtClean="0"/>
            <a:t>4</a:t>
          </a:r>
          <a:r>
            <a:rPr lang="pt-BR" dirty="0" smtClean="0"/>
            <a:t> pela não apresentação de defesa e </a:t>
          </a:r>
          <a:r>
            <a:rPr lang="pt-BR" b="1" dirty="0" smtClean="0"/>
            <a:t>1</a:t>
          </a:r>
          <a:r>
            <a:rPr lang="pt-BR" dirty="0" smtClean="0"/>
            <a:t> por renúncia.</a:t>
          </a:r>
        </a:p>
      </dgm:t>
    </dgm:pt>
    <dgm:pt modelId="{4E1E109B-8571-47BA-BCAB-158CFBAB203D}" type="sibTrans" cxnId="{381D36F7-6C4C-478E-B0CF-094EC71634CC}">
      <dgm:prSet/>
      <dgm:spPr/>
      <dgm:t>
        <a:bodyPr/>
        <a:lstStyle/>
        <a:p>
          <a:endParaRPr lang="pt-BR"/>
        </a:p>
      </dgm:t>
    </dgm:pt>
    <dgm:pt modelId="{0586A73A-D5C5-456C-96C8-B68767B41D21}" type="parTrans" cxnId="{381D36F7-6C4C-478E-B0CF-094EC71634CC}">
      <dgm:prSet/>
      <dgm:spPr/>
      <dgm:t>
        <a:bodyPr/>
        <a:lstStyle/>
        <a:p>
          <a:endParaRPr lang="pt-BR"/>
        </a:p>
      </dgm:t>
    </dgm:pt>
    <dgm:pt modelId="{6B67C14C-27EA-45A2-A19A-36F79C9D361F}">
      <dgm:prSet phldrT="[Texto]"/>
      <dgm:spPr>
        <a:solidFill>
          <a:schemeClr val="tx2"/>
        </a:solidFill>
      </dgm:spPr>
      <dgm:t>
        <a:bodyPr/>
        <a:lstStyle/>
        <a:p>
          <a:pPr algn="just"/>
          <a:r>
            <a:rPr lang="pt-BR" dirty="0" smtClean="0"/>
            <a:t>Em abril, foi sugerido o indeferimento de </a:t>
          </a:r>
          <a:r>
            <a:rPr lang="pt-BR" b="1" dirty="0" smtClean="0"/>
            <a:t>12 </a:t>
          </a:r>
          <a:r>
            <a:rPr lang="pt-BR" b="0" dirty="0" smtClean="0"/>
            <a:t>de</a:t>
          </a:r>
          <a:r>
            <a:rPr lang="pt-BR" dirty="0" smtClean="0"/>
            <a:t>fesas à DSE.</a:t>
          </a:r>
          <a:endParaRPr lang="pt-BR" dirty="0"/>
        </a:p>
      </dgm:t>
    </dgm:pt>
    <dgm:pt modelId="{F90C01EF-CC94-4808-AE47-455F5F1BB94B}" type="parTrans" cxnId="{2CD81D14-1D64-4A63-B3CA-9E912254294D}">
      <dgm:prSet/>
      <dgm:spPr/>
      <dgm:t>
        <a:bodyPr/>
        <a:lstStyle/>
        <a:p>
          <a:endParaRPr lang="pt-BR"/>
        </a:p>
      </dgm:t>
    </dgm:pt>
    <dgm:pt modelId="{A9B86EE6-1457-41B8-BFD8-EBCCC4259B66}" type="sibTrans" cxnId="{2CD81D14-1D64-4A63-B3CA-9E912254294D}">
      <dgm:prSet/>
      <dgm:spPr/>
      <dgm:t>
        <a:bodyPr/>
        <a:lstStyle/>
        <a:p>
          <a:endParaRPr lang="pt-BR"/>
        </a:p>
      </dgm:t>
    </dgm:pt>
    <dgm:pt modelId="{880C81FF-BD4F-41F6-B5D6-AE8EAA88EACC}" type="pres">
      <dgm:prSet presAssocID="{DD0EBC22-ACA7-4239-A124-7CD0AAEBAC5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12ABBA36-9053-467D-9206-CC2209F5CBC2}" type="pres">
      <dgm:prSet presAssocID="{DD0EBC22-ACA7-4239-A124-7CD0AAEBAC5E}" presName="Name1" presStyleCnt="0"/>
      <dgm:spPr/>
    </dgm:pt>
    <dgm:pt modelId="{107913AB-B5D6-450B-9795-286C6555A09F}" type="pres">
      <dgm:prSet presAssocID="{DD0EBC22-ACA7-4239-A124-7CD0AAEBAC5E}" presName="cycle" presStyleCnt="0"/>
      <dgm:spPr/>
    </dgm:pt>
    <dgm:pt modelId="{457D082C-87D8-428E-A00B-4D5D9B61E9C3}" type="pres">
      <dgm:prSet presAssocID="{DD0EBC22-ACA7-4239-A124-7CD0AAEBAC5E}" presName="srcNode" presStyleLbl="node1" presStyleIdx="0" presStyleCnt="3"/>
      <dgm:spPr/>
    </dgm:pt>
    <dgm:pt modelId="{A0FBBBDA-5B4F-4973-A2EB-42D6E5C38377}" type="pres">
      <dgm:prSet presAssocID="{DD0EBC22-ACA7-4239-A124-7CD0AAEBAC5E}" presName="conn" presStyleLbl="parChTrans1D2" presStyleIdx="0" presStyleCnt="1"/>
      <dgm:spPr/>
      <dgm:t>
        <a:bodyPr/>
        <a:lstStyle/>
        <a:p>
          <a:endParaRPr lang="pt-BR"/>
        </a:p>
      </dgm:t>
    </dgm:pt>
    <dgm:pt modelId="{3742D6B8-C787-4E92-BEBD-974656831006}" type="pres">
      <dgm:prSet presAssocID="{DD0EBC22-ACA7-4239-A124-7CD0AAEBAC5E}" presName="extraNode" presStyleLbl="node1" presStyleIdx="0" presStyleCnt="3"/>
      <dgm:spPr/>
    </dgm:pt>
    <dgm:pt modelId="{5122BE47-15E9-4B12-BB3A-0D45AF6A63F3}" type="pres">
      <dgm:prSet presAssocID="{DD0EBC22-ACA7-4239-A124-7CD0AAEBAC5E}" presName="dstNode" presStyleLbl="node1" presStyleIdx="0" presStyleCnt="3"/>
      <dgm:spPr/>
    </dgm:pt>
    <dgm:pt modelId="{3153D07E-30ED-4CD1-A932-8748F4E3D32A}" type="pres">
      <dgm:prSet presAssocID="{A12CD032-4D2F-4F89-83B3-8BE09F427455}" presName="text_1" presStyleLbl="node1" presStyleIdx="0" presStyleCnt="3" custScaleY="10269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23E78F-E7A8-4FEE-A1EC-2B56EB3DAF1A}" type="pres">
      <dgm:prSet presAssocID="{A12CD032-4D2F-4F89-83B3-8BE09F427455}" presName="accent_1" presStyleCnt="0"/>
      <dgm:spPr/>
    </dgm:pt>
    <dgm:pt modelId="{EA605216-B5A6-410E-BBA1-905F03698397}" type="pres">
      <dgm:prSet presAssocID="{A12CD032-4D2F-4F89-83B3-8BE09F427455}" presName="accentRepeatNode" presStyleLbl="solidFgAcc1" presStyleIdx="0" presStyleCnt="3"/>
      <dgm:spPr/>
    </dgm:pt>
    <dgm:pt modelId="{24B7BF73-584C-4E2C-BC3E-29BA5487D793}" type="pres">
      <dgm:prSet presAssocID="{6B67C14C-27EA-45A2-A19A-36F79C9D361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F00987-EAC3-449A-919D-0C9B5BCF0D52}" type="pres">
      <dgm:prSet presAssocID="{6B67C14C-27EA-45A2-A19A-36F79C9D361F}" presName="accent_2" presStyleCnt="0"/>
      <dgm:spPr/>
    </dgm:pt>
    <dgm:pt modelId="{2CEA6E56-07CE-4C06-8115-EB42934097AD}" type="pres">
      <dgm:prSet presAssocID="{6B67C14C-27EA-45A2-A19A-36F79C9D361F}" presName="accentRepeatNode" presStyleLbl="solidFgAcc1" presStyleIdx="1" presStyleCnt="3"/>
      <dgm:spPr/>
    </dgm:pt>
    <dgm:pt modelId="{7677A595-1744-4450-9304-1CA41028664A}" type="pres">
      <dgm:prSet presAssocID="{AF99B42E-450B-4743-A447-9F656260B5D2}" presName="text_3" presStyleLbl="node1" presStyleIdx="2" presStyleCnt="3" custScaleY="129994" custLinFactNeighborX="1840" custLinFactNeighborY="94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79FD3F-9070-445F-9AB8-29F67765C419}" type="pres">
      <dgm:prSet presAssocID="{AF99B42E-450B-4743-A447-9F656260B5D2}" presName="accent_3" presStyleCnt="0"/>
      <dgm:spPr/>
    </dgm:pt>
    <dgm:pt modelId="{B3C1CF86-BE06-439B-BC92-BE5F2ABEF841}" type="pres">
      <dgm:prSet presAssocID="{AF99B42E-450B-4743-A447-9F656260B5D2}" presName="accentRepeatNode" presStyleLbl="solidFgAcc1" presStyleIdx="2" presStyleCnt="3" custScaleX="119803" custScaleY="119067" custLinFactNeighborY="5634"/>
      <dgm:spPr/>
    </dgm:pt>
  </dgm:ptLst>
  <dgm:cxnLst>
    <dgm:cxn modelId="{2CD81D14-1D64-4A63-B3CA-9E912254294D}" srcId="{DD0EBC22-ACA7-4239-A124-7CD0AAEBAC5E}" destId="{6B67C14C-27EA-45A2-A19A-36F79C9D361F}" srcOrd="1" destOrd="0" parTransId="{F90C01EF-CC94-4808-AE47-455F5F1BB94B}" sibTransId="{A9B86EE6-1457-41B8-BFD8-EBCCC4259B66}"/>
    <dgm:cxn modelId="{533BF26D-E954-4C3F-BC3D-01CEA982ADF5}" type="presOf" srcId="{DD0EBC22-ACA7-4239-A124-7CD0AAEBAC5E}" destId="{880C81FF-BD4F-41F6-B5D6-AE8EAA88EACC}" srcOrd="0" destOrd="0" presId="urn:microsoft.com/office/officeart/2008/layout/VerticalCurvedList"/>
    <dgm:cxn modelId="{017BEB82-FFFA-482C-B39F-6BB4C935556D}" type="presOf" srcId="{06470231-7C5B-4550-AC7B-C617C2927565}" destId="{A0FBBBDA-5B4F-4973-A2EB-42D6E5C38377}" srcOrd="0" destOrd="0" presId="urn:microsoft.com/office/officeart/2008/layout/VerticalCurvedList"/>
    <dgm:cxn modelId="{787C9CEA-2F83-49FE-83C1-911C85971BF8}" srcId="{DD0EBC22-ACA7-4239-A124-7CD0AAEBAC5E}" destId="{A12CD032-4D2F-4F89-83B3-8BE09F427455}" srcOrd="0" destOrd="0" parTransId="{A1315587-4E1F-4F11-A4DF-4763E523D655}" sibTransId="{06470231-7C5B-4550-AC7B-C617C2927565}"/>
    <dgm:cxn modelId="{C863F956-04D9-44D2-8E2B-2A835235B24B}" type="presOf" srcId="{6B67C14C-27EA-45A2-A19A-36F79C9D361F}" destId="{24B7BF73-584C-4E2C-BC3E-29BA5487D793}" srcOrd="0" destOrd="0" presId="urn:microsoft.com/office/officeart/2008/layout/VerticalCurvedList"/>
    <dgm:cxn modelId="{381D36F7-6C4C-478E-B0CF-094EC71634CC}" srcId="{DD0EBC22-ACA7-4239-A124-7CD0AAEBAC5E}" destId="{AF99B42E-450B-4743-A447-9F656260B5D2}" srcOrd="2" destOrd="0" parTransId="{0586A73A-D5C5-456C-96C8-B68767B41D21}" sibTransId="{4E1E109B-8571-47BA-BCAB-158CFBAB203D}"/>
    <dgm:cxn modelId="{52BD4C4A-6B43-40C8-B8D8-5D3043886E88}" type="presOf" srcId="{AF99B42E-450B-4743-A447-9F656260B5D2}" destId="{7677A595-1744-4450-9304-1CA41028664A}" srcOrd="0" destOrd="0" presId="urn:microsoft.com/office/officeart/2008/layout/VerticalCurvedList"/>
    <dgm:cxn modelId="{F396AAA7-382E-4638-9464-0C343062F232}" type="presOf" srcId="{A12CD032-4D2F-4F89-83B3-8BE09F427455}" destId="{3153D07E-30ED-4CD1-A932-8748F4E3D32A}" srcOrd="0" destOrd="0" presId="urn:microsoft.com/office/officeart/2008/layout/VerticalCurvedList"/>
    <dgm:cxn modelId="{6C7DB8D1-F39A-4315-862B-4C519BA95886}" type="presParOf" srcId="{880C81FF-BD4F-41F6-B5D6-AE8EAA88EACC}" destId="{12ABBA36-9053-467D-9206-CC2209F5CBC2}" srcOrd="0" destOrd="0" presId="urn:microsoft.com/office/officeart/2008/layout/VerticalCurvedList"/>
    <dgm:cxn modelId="{308FB45A-CAC3-4CBA-AE48-4E9AF1105386}" type="presParOf" srcId="{12ABBA36-9053-467D-9206-CC2209F5CBC2}" destId="{107913AB-B5D6-450B-9795-286C6555A09F}" srcOrd="0" destOrd="0" presId="urn:microsoft.com/office/officeart/2008/layout/VerticalCurvedList"/>
    <dgm:cxn modelId="{BB788B02-E55E-402C-9F5D-6CEA3C9E1493}" type="presParOf" srcId="{107913AB-B5D6-450B-9795-286C6555A09F}" destId="{457D082C-87D8-428E-A00B-4D5D9B61E9C3}" srcOrd="0" destOrd="0" presId="urn:microsoft.com/office/officeart/2008/layout/VerticalCurvedList"/>
    <dgm:cxn modelId="{629C85C9-0E4C-4D1D-9236-BF7308798B64}" type="presParOf" srcId="{107913AB-B5D6-450B-9795-286C6555A09F}" destId="{A0FBBBDA-5B4F-4973-A2EB-42D6E5C38377}" srcOrd="1" destOrd="0" presId="urn:microsoft.com/office/officeart/2008/layout/VerticalCurvedList"/>
    <dgm:cxn modelId="{72B6E9CF-B44C-4162-B415-D9D67292CF30}" type="presParOf" srcId="{107913AB-B5D6-450B-9795-286C6555A09F}" destId="{3742D6B8-C787-4E92-BEBD-974656831006}" srcOrd="2" destOrd="0" presId="urn:microsoft.com/office/officeart/2008/layout/VerticalCurvedList"/>
    <dgm:cxn modelId="{42F79C81-0205-4B7E-8B71-94F43D41A7DB}" type="presParOf" srcId="{107913AB-B5D6-450B-9795-286C6555A09F}" destId="{5122BE47-15E9-4B12-BB3A-0D45AF6A63F3}" srcOrd="3" destOrd="0" presId="urn:microsoft.com/office/officeart/2008/layout/VerticalCurvedList"/>
    <dgm:cxn modelId="{4535C61A-260C-451D-AE53-9E8D53153CE3}" type="presParOf" srcId="{12ABBA36-9053-467D-9206-CC2209F5CBC2}" destId="{3153D07E-30ED-4CD1-A932-8748F4E3D32A}" srcOrd="1" destOrd="0" presId="urn:microsoft.com/office/officeart/2008/layout/VerticalCurvedList"/>
    <dgm:cxn modelId="{A3E13F14-2955-4EF0-A30E-3726ACE2CA89}" type="presParOf" srcId="{12ABBA36-9053-467D-9206-CC2209F5CBC2}" destId="{7B23E78F-E7A8-4FEE-A1EC-2B56EB3DAF1A}" srcOrd="2" destOrd="0" presId="urn:microsoft.com/office/officeart/2008/layout/VerticalCurvedList"/>
    <dgm:cxn modelId="{0ACCBB3C-B874-4DF1-995B-CEAC991439DA}" type="presParOf" srcId="{7B23E78F-E7A8-4FEE-A1EC-2B56EB3DAF1A}" destId="{EA605216-B5A6-410E-BBA1-905F03698397}" srcOrd="0" destOrd="0" presId="urn:microsoft.com/office/officeart/2008/layout/VerticalCurvedList"/>
    <dgm:cxn modelId="{E6690D75-0962-4337-B1EC-4A7B827883BC}" type="presParOf" srcId="{12ABBA36-9053-467D-9206-CC2209F5CBC2}" destId="{24B7BF73-584C-4E2C-BC3E-29BA5487D793}" srcOrd="3" destOrd="0" presId="urn:microsoft.com/office/officeart/2008/layout/VerticalCurvedList"/>
    <dgm:cxn modelId="{28983E5F-92D7-41C5-B691-F6FFD28DC7AE}" type="presParOf" srcId="{12ABBA36-9053-467D-9206-CC2209F5CBC2}" destId="{22F00987-EAC3-449A-919D-0C9B5BCF0D52}" srcOrd="4" destOrd="0" presId="urn:microsoft.com/office/officeart/2008/layout/VerticalCurvedList"/>
    <dgm:cxn modelId="{BECDC246-68B6-49B8-9952-9D58C95F1903}" type="presParOf" srcId="{22F00987-EAC3-449A-919D-0C9B5BCF0D52}" destId="{2CEA6E56-07CE-4C06-8115-EB42934097AD}" srcOrd="0" destOrd="0" presId="urn:microsoft.com/office/officeart/2008/layout/VerticalCurvedList"/>
    <dgm:cxn modelId="{9409E824-72D5-4C87-A80F-24EA19D61BCB}" type="presParOf" srcId="{12ABBA36-9053-467D-9206-CC2209F5CBC2}" destId="{7677A595-1744-4450-9304-1CA41028664A}" srcOrd="5" destOrd="0" presId="urn:microsoft.com/office/officeart/2008/layout/VerticalCurvedList"/>
    <dgm:cxn modelId="{DA3C5B75-6A22-4145-8FFE-030749925959}" type="presParOf" srcId="{12ABBA36-9053-467D-9206-CC2209F5CBC2}" destId="{0779FD3F-9070-445F-9AB8-29F67765C419}" srcOrd="6" destOrd="0" presId="urn:microsoft.com/office/officeart/2008/layout/VerticalCurvedList"/>
    <dgm:cxn modelId="{A62C5D9D-EE68-4D72-913A-E664D3865369}" type="presParOf" srcId="{0779FD3F-9070-445F-9AB8-29F67765C419}" destId="{B3C1CF86-BE06-439B-BC92-BE5F2ABEF8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E2AF3-BE8E-431A-82DD-67CB1A9279AC}">
      <dsp:nvSpPr>
        <dsp:cNvPr id="0" name=""/>
        <dsp:cNvSpPr/>
      </dsp:nvSpPr>
      <dsp:spPr>
        <a:xfrm rot="16200000">
          <a:off x="94996" y="647523"/>
          <a:ext cx="3416476" cy="3416476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b="1" kern="1200" dirty="0" smtClean="0"/>
            <a:t>67.611 pensões</a:t>
          </a:r>
        </a:p>
      </dsp:txBody>
      <dsp:txXfrm rot="5400000">
        <a:off x="94997" y="1501641"/>
        <a:ext cx="2818593" cy="1708238"/>
      </dsp:txXfrm>
    </dsp:sp>
    <dsp:sp modelId="{EC329A04-0F19-4A05-82C6-92F28D723F5E}">
      <dsp:nvSpPr>
        <dsp:cNvPr id="0" name=""/>
        <dsp:cNvSpPr/>
      </dsp:nvSpPr>
      <dsp:spPr>
        <a:xfrm rot="5400000">
          <a:off x="3592920" y="638897"/>
          <a:ext cx="3416476" cy="3416476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b="1" kern="1200" dirty="0" smtClean="0"/>
            <a:t>91.540 pensionistas</a:t>
          </a:r>
          <a:endParaRPr lang="pt-BR" sz="3500" b="1" kern="1200" dirty="0"/>
        </a:p>
      </dsp:txBody>
      <dsp:txXfrm rot="-5400000">
        <a:off x="4190804" y="1493016"/>
        <a:ext cx="2818593" cy="1708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EE7394-8C0E-4396-9A9C-A616D647CE4D}">
      <dsp:nvSpPr>
        <dsp:cNvPr id="0" name=""/>
        <dsp:cNvSpPr/>
      </dsp:nvSpPr>
      <dsp:spPr>
        <a:xfrm rot="5400000">
          <a:off x="316578" y="2223083"/>
          <a:ext cx="940698" cy="1565301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4AAF9-CE26-4A3E-99B3-0F6D42F9FCCE}">
      <dsp:nvSpPr>
        <dsp:cNvPr id="0" name=""/>
        <dsp:cNvSpPr/>
      </dsp:nvSpPr>
      <dsp:spPr>
        <a:xfrm>
          <a:off x="159552" y="2690771"/>
          <a:ext cx="1413163" cy="123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164.495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Aposentados do Executivo</a:t>
          </a:r>
        </a:p>
      </dsp:txBody>
      <dsp:txXfrm>
        <a:off x="159552" y="2690771"/>
        <a:ext cx="1413163" cy="1238720"/>
      </dsp:txXfrm>
    </dsp:sp>
    <dsp:sp modelId="{F08A78DC-42D2-486E-B9CE-E6159F58FF1A}">
      <dsp:nvSpPr>
        <dsp:cNvPr id="0" name=""/>
        <dsp:cNvSpPr/>
      </dsp:nvSpPr>
      <dsp:spPr>
        <a:xfrm>
          <a:off x="1306081" y="2107844"/>
          <a:ext cx="266634" cy="266634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98C92-E595-4DEB-8832-F69730D279E3}">
      <dsp:nvSpPr>
        <dsp:cNvPr id="0" name=""/>
        <dsp:cNvSpPr/>
      </dsp:nvSpPr>
      <dsp:spPr>
        <a:xfrm rot="5400000">
          <a:off x="2046566" y="1794996"/>
          <a:ext cx="940698" cy="1565301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08CBB-159A-43A0-AEA5-19A009AF8B06}">
      <dsp:nvSpPr>
        <dsp:cNvPr id="0" name=""/>
        <dsp:cNvSpPr/>
      </dsp:nvSpPr>
      <dsp:spPr>
        <a:xfrm>
          <a:off x="1889540" y="2262684"/>
          <a:ext cx="1413163" cy="123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5.652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Aposentados TJ</a:t>
          </a:r>
          <a:endParaRPr lang="pt-BR" sz="1700" b="1" kern="1200" dirty="0">
            <a:solidFill>
              <a:schemeClr val="tx1"/>
            </a:solidFill>
          </a:endParaRPr>
        </a:p>
      </dsp:txBody>
      <dsp:txXfrm>
        <a:off x="1889540" y="2262684"/>
        <a:ext cx="1413163" cy="1238720"/>
      </dsp:txXfrm>
    </dsp:sp>
    <dsp:sp modelId="{D5908A66-7F32-4D52-A279-3068A577CD33}">
      <dsp:nvSpPr>
        <dsp:cNvPr id="0" name=""/>
        <dsp:cNvSpPr/>
      </dsp:nvSpPr>
      <dsp:spPr>
        <a:xfrm>
          <a:off x="3036068" y="1679757"/>
          <a:ext cx="266634" cy="266634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65B9A-BE97-4A75-89A0-D8B5E5B3D2BD}">
      <dsp:nvSpPr>
        <dsp:cNvPr id="0" name=""/>
        <dsp:cNvSpPr/>
      </dsp:nvSpPr>
      <dsp:spPr>
        <a:xfrm rot="5400000">
          <a:off x="3776554" y="1366909"/>
          <a:ext cx="940698" cy="1565301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C7F79-BA77-4615-9EB5-F0440AAEFE0D}">
      <dsp:nvSpPr>
        <dsp:cNvPr id="0" name=""/>
        <dsp:cNvSpPr/>
      </dsp:nvSpPr>
      <dsp:spPr>
        <a:xfrm>
          <a:off x="3619528" y="1834597"/>
          <a:ext cx="1413163" cy="123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936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Aposentados TCE</a:t>
          </a:r>
          <a:endParaRPr lang="pt-BR" sz="1700" b="1" kern="1200" dirty="0">
            <a:solidFill>
              <a:schemeClr val="tx1"/>
            </a:solidFill>
          </a:endParaRPr>
        </a:p>
      </dsp:txBody>
      <dsp:txXfrm>
        <a:off x="3619528" y="1834597"/>
        <a:ext cx="1413163" cy="1238720"/>
      </dsp:txXfrm>
    </dsp:sp>
    <dsp:sp modelId="{3E228495-1BB0-4534-8217-4DC45BF51819}">
      <dsp:nvSpPr>
        <dsp:cNvPr id="0" name=""/>
        <dsp:cNvSpPr/>
      </dsp:nvSpPr>
      <dsp:spPr>
        <a:xfrm>
          <a:off x="4766056" y="1251669"/>
          <a:ext cx="266634" cy="266634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68DBF-F09A-4F29-B503-81DE7C0CC8EA}">
      <dsp:nvSpPr>
        <dsp:cNvPr id="0" name=""/>
        <dsp:cNvSpPr/>
      </dsp:nvSpPr>
      <dsp:spPr>
        <a:xfrm rot="5400000">
          <a:off x="5506541" y="938821"/>
          <a:ext cx="940698" cy="1565301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C81AB-BDD7-4202-901A-545A484125B5}">
      <dsp:nvSpPr>
        <dsp:cNvPr id="0" name=""/>
        <dsp:cNvSpPr/>
      </dsp:nvSpPr>
      <dsp:spPr>
        <a:xfrm>
          <a:off x="5349515" y="1406509"/>
          <a:ext cx="1413163" cy="123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730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Aposentados ALERJ</a:t>
          </a:r>
          <a:endParaRPr lang="pt-BR" sz="1700" b="1" kern="1200" dirty="0">
            <a:solidFill>
              <a:schemeClr val="tx1"/>
            </a:solidFill>
          </a:endParaRPr>
        </a:p>
      </dsp:txBody>
      <dsp:txXfrm>
        <a:off x="5349515" y="1406509"/>
        <a:ext cx="1413163" cy="1238720"/>
      </dsp:txXfrm>
    </dsp:sp>
    <dsp:sp modelId="{A32F40E4-86CD-4D0A-8109-FA5BF40A8EE3}">
      <dsp:nvSpPr>
        <dsp:cNvPr id="0" name=""/>
        <dsp:cNvSpPr/>
      </dsp:nvSpPr>
      <dsp:spPr>
        <a:xfrm>
          <a:off x="6496044" y="823582"/>
          <a:ext cx="266634" cy="266634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A918D-75C8-41C6-A1F3-416EB357D5C8}">
      <dsp:nvSpPr>
        <dsp:cNvPr id="0" name=""/>
        <dsp:cNvSpPr/>
      </dsp:nvSpPr>
      <dsp:spPr>
        <a:xfrm rot="5400000">
          <a:off x="7236529" y="510734"/>
          <a:ext cx="940698" cy="1565301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91CF8-26B2-45E6-B454-37FA07555821}">
      <dsp:nvSpPr>
        <dsp:cNvPr id="0" name=""/>
        <dsp:cNvSpPr/>
      </dsp:nvSpPr>
      <dsp:spPr>
        <a:xfrm>
          <a:off x="7079503" y="978422"/>
          <a:ext cx="1413163" cy="1238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428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</a:rPr>
            <a:t>Aposentados MP</a:t>
          </a:r>
          <a:endParaRPr lang="pt-BR" sz="1700" b="1" kern="1200" dirty="0">
            <a:solidFill>
              <a:schemeClr val="tx1"/>
            </a:solidFill>
          </a:endParaRPr>
        </a:p>
      </dsp:txBody>
      <dsp:txXfrm>
        <a:off x="7079503" y="978422"/>
        <a:ext cx="1413163" cy="12387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403A6-B688-41F3-8E59-20E741009696}">
      <dsp:nvSpPr>
        <dsp:cNvPr id="0" name=""/>
        <dsp:cNvSpPr/>
      </dsp:nvSpPr>
      <dsp:spPr>
        <a:xfrm>
          <a:off x="1622" y="1430844"/>
          <a:ext cx="1962846" cy="196284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INATIVOS</a:t>
          </a:r>
        </a:p>
      </dsp:txBody>
      <dsp:txXfrm>
        <a:off x="289074" y="1718296"/>
        <a:ext cx="1387942" cy="1387942"/>
      </dsp:txXfrm>
    </dsp:sp>
    <dsp:sp modelId="{A803951E-FC79-433D-87C7-A3A834C89E65}">
      <dsp:nvSpPr>
        <dsp:cNvPr id="0" name=""/>
        <dsp:cNvSpPr/>
      </dsp:nvSpPr>
      <dsp:spPr>
        <a:xfrm>
          <a:off x="2123851" y="1843042"/>
          <a:ext cx="1138451" cy="1138451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/>
        </a:p>
      </dsp:txBody>
      <dsp:txXfrm>
        <a:off x="2274753" y="2278386"/>
        <a:ext cx="836647" cy="267763"/>
      </dsp:txXfrm>
    </dsp:sp>
    <dsp:sp modelId="{4CF4F2EA-988A-471C-B3F2-FCB516CC82E7}">
      <dsp:nvSpPr>
        <dsp:cNvPr id="0" name=""/>
        <dsp:cNvSpPr/>
      </dsp:nvSpPr>
      <dsp:spPr>
        <a:xfrm>
          <a:off x="3421686" y="1430844"/>
          <a:ext cx="1962846" cy="196284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PENSÕES</a:t>
          </a:r>
        </a:p>
      </dsp:txBody>
      <dsp:txXfrm>
        <a:off x="3709138" y="1718296"/>
        <a:ext cx="1387942" cy="1387942"/>
      </dsp:txXfrm>
    </dsp:sp>
    <dsp:sp modelId="{BABC9421-F732-4051-B6A1-D10F5CC76739}">
      <dsp:nvSpPr>
        <dsp:cNvPr id="0" name=""/>
        <dsp:cNvSpPr/>
      </dsp:nvSpPr>
      <dsp:spPr>
        <a:xfrm>
          <a:off x="5543916" y="1843042"/>
          <a:ext cx="1138451" cy="1138451"/>
        </a:xfrm>
        <a:prstGeom prst="mathEqual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>
        <a:off x="5694818" y="2077563"/>
        <a:ext cx="836647" cy="669409"/>
      </dsp:txXfrm>
    </dsp:sp>
    <dsp:sp modelId="{1C73518F-33A7-4991-9781-367ED4498FA3}">
      <dsp:nvSpPr>
        <dsp:cNvPr id="0" name=""/>
        <dsp:cNvSpPr/>
      </dsp:nvSpPr>
      <dsp:spPr>
        <a:xfrm>
          <a:off x="6841750" y="1421305"/>
          <a:ext cx="1943316" cy="19819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R$ 1.179.623.906,42</a:t>
          </a:r>
        </a:p>
      </dsp:txBody>
      <dsp:txXfrm>
        <a:off x="7126342" y="1711551"/>
        <a:ext cx="1374132" cy="1401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86E93-D15E-49E1-9296-85A1E05E130C}">
      <dsp:nvSpPr>
        <dsp:cNvPr id="0" name=""/>
        <dsp:cNvSpPr/>
      </dsp:nvSpPr>
      <dsp:spPr>
        <a:xfrm>
          <a:off x="849140" y="405"/>
          <a:ext cx="1481617" cy="14816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172.241inativos</a:t>
          </a:r>
        </a:p>
      </dsp:txBody>
      <dsp:txXfrm>
        <a:off x="1066118" y="217383"/>
        <a:ext cx="1047661" cy="1047661"/>
      </dsp:txXfrm>
    </dsp:sp>
    <dsp:sp modelId="{21723963-01D0-4458-92C5-02687BDA23B1}">
      <dsp:nvSpPr>
        <dsp:cNvPr id="0" name=""/>
        <dsp:cNvSpPr/>
      </dsp:nvSpPr>
      <dsp:spPr>
        <a:xfrm>
          <a:off x="1160279" y="1602330"/>
          <a:ext cx="859338" cy="859338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b="1" kern="1200"/>
        </a:p>
      </dsp:txBody>
      <dsp:txXfrm>
        <a:off x="1274184" y="1930941"/>
        <a:ext cx="631528" cy="202116"/>
      </dsp:txXfrm>
    </dsp:sp>
    <dsp:sp modelId="{535D4379-AE96-464F-94E9-97183F2D5938}">
      <dsp:nvSpPr>
        <dsp:cNvPr id="0" name=""/>
        <dsp:cNvSpPr/>
      </dsp:nvSpPr>
      <dsp:spPr>
        <a:xfrm>
          <a:off x="849140" y="2581976"/>
          <a:ext cx="1481617" cy="14816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67.611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pensões</a:t>
          </a:r>
          <a:endParaRPr lang="pt-BR" sz="2200" b="1" kern="1200" dirty="0"/>
        </a:p>
      </dsp:txBody>
      <dsp:txXfrm>
        <a:off x="1066118" y="2798954"/>
        <a:ext cx="1047661" cy="1047661"/>
      </dsp:txXfrm>
    </dsp:sp>
    <dsp:sp modelId="{81456E16-0D68-44C0-AC12-A38F98F65FFD}">
      <dsp:nvSpPr>
        <dsp:cNvPr id="0" name=""/>
        <dsp:cNvSpPr/>
      </dsp:nvSpPr>
      <dsp:spPr>
        <a:xfrm>
          <a:off x="2553000" y="1756419"/>
          <a:ext cx="471154" cy="55116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b="1" kern="1200"/>
        </a:p>
      </dsp:txBody>
      <dsp:txXfrm>
        <a:off x="2553000" y="1866651"/>
        <a:ext cx="329808" cy="330697"/>
      </dsp:txXfrm>
    </dsp:sp>
    <dsp:sp modelId="{351D8D01-5ABA-4090-94F7-F7C8C527C3E7}">
      <dsp:nvSpPr>
        <dsp:cNvPr id="0" name=""/>
        <dsp:cNvSpPr/>
      </dsp:nvSpPr>
      <dsp:spPr>
        <a:xfrm>
          <a:off x="3219728" y="550382"/>
          <a:ext cx="2963235" cy="296323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/>
            <a:t>239.852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/>
            <a:t>benefícios previdenciários</a:t>
          </a:r>
        </a:p>
      </dsp:txBody>
      <dsp:txXfrm>
        <a:off x="3653684" y="984338"/>
        <a:ext cx="2095323" cy="20953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86E93-D15E-49E1-9296-85A1E05E130C}">
      <dsp:nvSpPr>
        <dsp:cNvPr id="0" name=""/>
        <dsp:cNvSpPr/>
      </dsp:nvSpPr>
      <dsp:spPr>
        <a:xfrm>
          <a:off x="781384" y="1948"/>
          <a:ext cx="1559264" cy="155926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172.241 inativos</a:t>
          </a:r>
        </a:p>
      </dsp:txBody>
      <dsp:txXfrm>
        <a:off x="1009733" y="230297"/>
        <a:ext cx="1102566" cy="1102566"/>
      </dsp:txXfrm>
    </dsp:sp>
    <dsp:sp modelId="{21723963-01D0-4458-92C5-02687BDA23B1}">
      <dsp:nvSpPr>
        <dsp:cNvPr id="0" name=""/>
        <dsp:cNvSpPr/>
      </dsp:nvSpPr>
      <dsp:spPr>
        <a:xfrm>
          <a:off x="1108829" y="1687825"/>
          <a:ext cx="904373" cy="904373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1" kern="1200">
            <a:solidFill>
              <a:schemeClr val="tx1"/>
            </a:solidFill>
          </a:endParaRPr>
        </a:p>
      </dsp:txBody>
      <dsp:txXfrm>
        <a:off x="1228704" y="2033657"/>
        <a:ext cx="664623" cy="212709"/>
      </dsp:txXfrm>
    </dsp:sp>
    <dsp:sp modelId="{535D4379-AE96-464F-94E9-97183F2D5938}">
      <dsp:nvSpPr>
        <dsp:cNvPr id="0" name=""/>
        <dsp:cNvSpPr/>
      </dsp:nvSpPr>
      <dsp:spPr>
        <a:xfrm>
          <a:off x="781384" y="2718810"/>
          <a:ext cx="1559264" cy="155926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91.540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pensionistas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1009733" y="2947159"/>
        <a:ext cx="1102566" cy="1102566"/>
      </dsp:txXfrm>
    </dsp:sp>
    <dsp:sp modelId="{81456E16-0D68-44C0-AC12-A38F98F65FFD}">
      <dsp:nvSpPr>
        <dsp:cNvPr id="0" name=""/>
        <dsp:cNvSpPr/>
      </dsp:nvSpPr>
      <dsp:spPr>
        <a:xfrm>
          <a:off x="2574538" y="1849988"/>
          <a:ext cx="495846" cy="58004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1" kern="1200">
            <a:solidFill>
              <a:schemeClr val="tx1"/>
            </a:solidFill>
          </a:endParaRPr>
        </a:p>
      </dsp:txBody>
      <dsp:txXfrm>
        <a:off x="2574538" y="1965997"/>
        <a:ext cx="347092" cy="348028"/>
      </dsp:txXfrm>
    </dsp:sp>
    <dsp:sp modelId="{351D8D01-5ABA-4090-94F7-F7C8C527C3E7}">
      <dsp:nvSpPr>
        <dsp:cNvPr id="0" name=""/>
        <dsp:cNvSpPr/>
      </dsp:nvSpPr>
      <dsp:spPr>
        <a:xfrm>
          <a:off x="3276207" y="580747"/>
          <a:ext cx="3118528" cy="3118528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</a:rPr>
            <a:t>Recadastramento de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</a:rPr>
            <a:t>263.781 segurados e dependentes</a:t>
          </a:r>
        </a:p>
      </dsp:txBody>
      <dsp:txXfrm>
        <a:off x="3732905" y="1037445"/>
        <a:ext cx="2205132" cy="22051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4C09C-9417-4F89-90E5-E3E708EA7237}">
      <dsp:nvSpPr>
        <dsp:cNvPr id="0" name=""/>
        <dsp:cNvSpPr/>
      </dsp:nvSpPr>
      <dsp:spPr>
        <a:xfrm rot="1803428">
          <a:off x="2412092" y="2991925"/>
          <a:ext cx="543602" cy="64072"/>
        </a:xfrm>
        <a:custGeom>
          <a:avLst/>
          <a:gdLst/>
          <a:ahLst/>
          <a:cxnLst/>
          <a:rect l="0" t="0" r="0" b="0"/>
          <a:pathLst>
            <a:path>
              <a:moveTo>
                <a:pt x="0" y="32036"/>
              </a:moveTo>
              <a:lnTo>
                <a:pt x="543602" y="3203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25477-8081-4C8D-B3F9-228A433A6355}">
      <dsp:nvSpPr>
        <dsp:cNvPr id="0" name=""/>
        <dsp:cNvSpPr/>
      </dsp:nvSpPr>
      <dsp:spPr>
        <a:xfrm rot="19798830">
          <a:off x="2413407" y="1579216"/>
          <a:ext cx="525316" cy="64072"/>
        </a:xfrm>
        <a:custGeom>
          <a:avLst/>
          <a:gdLst/>
          <a:ahLst/>
          <a:cxnLst/>
          <a:rect l="0" t="0" r="0" b="0"/>
          <a:pathLst>
            <a:path>
              <a:moveTo>
                <a:pt x="0" y="32036"/>
              </a:moveTo>
              <a:lnTo>
                <a:pt x="525316" y="3203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3684A7-57DC-4907-A68B-DD68B72F6B45}">
      <dsp:nvSpPr>
        <dsp:cNvPr id="0" name=""/>
        <dsp:cNvSpPr/>
      </dsp:nvSpPr>
      <dsp:spPr>
        <a:xfrm>
          <a:off x="43835" y="900216"/>
          <a:ext cx="2829184" cy="282918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7358A-161A-4EA8-90AE-A7DEED0F8E1E}">
      <dsp:nvSpPr>
        <dsp:cNvPr id="0" name=""/>
        <dsp:cNvSpPr/>
      </dsp:nvSpPr>
      <dsp:spPr>
        <a:xfrm>
          <a:off x="2756728" y="-252143"/>
          <a:ext cx="2269978" cy="232197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smtClean="0"/>
            <a:t>LEGATÁRIO</a:t>
          </a:r>
          <a:endParaRPr lang="pt-BR" sz="2000" b="1" kern="1200" dirty="0" smtClean="0"/>
        </a:p>
      </dsp:txBody>
      <dsp:txXfrm>
        <a:off x="3089159" y="87902"/>
        <a:ext cx="1605116" cy="1641883"/>
      </dsp:txXfrm>
    </dsp:sp>
    <dsp:sp modelId="{055103AB-1CF9-4A94-8606-40FD8C051C3C}">
      <dsp:nvSpPr>
        <dsp:cNvPr id="0" name=""/>
        <dsp:cNvSpPr/>
      </dsp:nvSpPr>
      <dsp:spPr>
        <a:xfrm>
          <a:off x="4480873" y="-252143"/>
          <a:ext cx="3404968" cy="2321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6500" kern="1200" dirty="0"/>
        </a:p>
      </dsp:txBody>
      <dsp:txXfrm>
        <a:off x="4480873" y="-252143"/>
        <a:ext cx="3404968" cy="2321973"/>
      </dsp:txXfrm>
    </dsp:sp>
    <dsp:sp modelId="{1FD42BD4-89BE-4648-859C-8E79579D9215}">
      <dsp:nvSpPr>
        <dsp:cNvPr id="0" name=""/>
        <dsp:cNvSpPr/>
      </dsp:nvSpPr>
      <dsp:spPr>
        <a:xfrm>
          <a:off x="2738300" y="2679342"/>
          <a:ext cx="2299464" cy="208286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VIÚVA</a:t>
          </a:r>
        </a:p>
      </dsp:txBody>
      <dsp:txXfrm>
        <a:off x="3075049" y="2984370"/>
        <a:ext cx="1625966" cy="14728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BBBDA-5B4F-4973-A2EB-42D6E5C38377}">
      <dsp:nvSpPr>
        <dsp:cNvPr id="0" name=""/>
        <dsp:cNvSpPr/>
      </dsp:nvSpPr>
      <dsp:spPr>
        <a:xfrm>
          <a:off x="-5716194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3D07E-30ED-4CD1-A932-8748F4E3D32A}">
      <dsp:nvSpPr>
        <dsp:cNvPr id="0" name=""/>
        <dsp:cNvSpPr/>
      </dsp:nvSpPr>
      <dsp:spPr>
        <a:xfrm>
          <a:off x="772902" y="497457"/>
          <a:ext cx="7631174" cy="1050111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1620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A CAU recebeu, referente ao lote inicial de 50 beneficiários, o total de 22 recadastramentos.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Em março, foi sugerido o indeferimento de 2 benefícios.</a:t>
          </a:r>
          <a:endParaRPr lang="pt-BR" sz="2000" kern="1200" dirty="0"/>
        </a:p>
      </dsp:txBody>
      <dsp:txXfrm>
        <a:off x="772902" y="497457"/>
        <a:ext cx="7631174" cy="1050111"/>
      </dsp:txXfrm>
    </dsp:sp>
    <dsp:sp modelId="{EA605216-B5A6-410E-BBA1-905F03698397}">
      <dsp:nvSpPr>
        <dsp:cNvPr id="0" name=""/>
        <dsp:cNvSpPr/>
      </dsp:nvSpPr>
      <dsp:spPr>
        <a:xfrm>
          <a:off x="133831" y="383442"/>
          <a:ext cx="1278141" cy="127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B7BF73-584C-4E2C-BC3E-29BA5487D793}">
      <dsp:nvSpPr>
        <dsp:cNvPr id="0" name=""/>
        <dsp:cNvSpPr/>
      </dsp:nvSpPr>
      <dsp:spPr>
        <a:xfrm>
          <a:off x="1144585" y="2045027"/>
          <a:ext cx="7259490" cy="102251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1620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Em abril, foi sugerido o indeferimento de </a:t>
          </a:r>
          <a:r>
            <a:rPr lang="pt-BR" sz="2000" b="1" kern="1200" dirty="0" smtClean="0"/>
            <a:t>12 </a:t>
          </a:r>
          <a:r>
            <a:rPr lang="pt-BR" sz="2000" b="0" kern="1200" dirty="0" smtClean="0"/>
            <a:t>de</a:t>
          </a:r>
          <a:r>
            <a:rPr lang="pt-BR" sz="2000" kern="1200" dirty="0" smtClean="0"/>
            <a:t>fesas à DSE.</a:t>
          </a:r>
          <a:endParaRPr lang="pt-BR" sz="2000" kern="1200" dirty="0"/>
        </a:p>
      </dsp:txBody>
      <dsp:txXfrm>
        <a:off x="1144585" y="2045027"/>
        <a:ext cx="7259490" cy="1022513"/>
      </dsp:txXfrm>
    </dsp:sp>
    <dsp:sp modelId="{2CEA6E56-07CE-4C06-8115-EB42934097AD}">
      <dsp:nvSpPr>
        <dsp:cNvPr id="0" name=""/>
        <dsp:cNvSpPr/>
      </dsp:nvSpPr>
      <dsp:spPr>
        <a:xfrm>
          <a:off x="505514" y="1917212"/>
          <a:ext cx="1278141" cy="127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7A595-1744-4450-9304-1CA41028664A}">
      <dsp:nvSpPr>
        <dsp:cNvPr id="0" name=""/>
        <dsp:cNvSpPr/>
      </dsp:nvSpPr>
      <dsp:spPr>
        <a:xfrm>
          <a:off x="780177" y="3521772"/>
          <a:ext cx="7631174" cy="1329206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1620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Faltam </a:t>
          </a:r>
          <a:r>
            <a:rPr lang="pt-BR" sz="2000" b="1" kern="1200" dirty="0" smtClean="0"/>
            <a:t>8</a:t>
          </a:r>
          <a:r>
            <a:rPr lang="pt-BR" sz="2000" kern="1200" dirty="0" smtClean="0"/>
            <a:t> benefícios a serem excluídos, pelos seguintes motivos: </a:t>
          </a:r>
          <a:r>
            <a:rPr lang="pt-BR" sz="2000" b="1" kern="1200" dirty="0" smtClean="0"/>
            <a:t>3</a:t>
          </a:r>
          <a:r>
            <a:rPr lang="pt-BR" sz="2000" kern="1200" dirty="0" smtClean="0"/>
            <a:t> por recusa de assinatura do termo de ciência, </a:t>
          </a:r>
          <a:r>
            <a:rPr lang="pt-BR" sz="2000" b="1" kern="1200" dirty="0" smtClean="0"/>
            <a:t>4</a:t>
          </a:r>
          <a:r>
            <a:rPr lang="pt-BR" sz="2000" kern="1200" dirty="0" smtClean="0"/>
            <a:t> pela não apresentação de defesa e </a:t>
          </a:r>
          <a:r>
            <a:rPr lang="pt-BR" sz="2000" b="1" kern="1200" dirty="0" smtClean="0"/>
            <a:t>1</a:t>
          </a:r>
          <a:r>
            <a:rPr lang="pt-BR" sz="2000" kern="1200" dirty="0" smtClean="0"/>
            <a:t> por renúncia.</a:t>
          </a:r>
        </a:p>
      </dsp:txBody>
      <dsp:txXfrm>
        <a:off x="780177" y="3521772"/>
        <a:ext cx="7631174" cy="1329206"/>
      </dsp:txXfrm>
    </dsp:sp>
    <dsp:sp modelId="{B3C1CF86-BE06-439B-BC92-BE5F2ABEF841}">
      <dsp:nvSpPr>
        <dsp:cNvPr id="0" name=""/>
        <dsp:cNvSpPr/>
      </dsp:nvSpPr>
      <dsp:spPr>
        <a:xfrm>
          <a:off x="7275" y="3401142"/>
          <a:ext cx="1531252" cy="1521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51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47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597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6AAD-B95C-4EE4-AB20-231513E98A1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DF174-B389-421E-8232-7ED10720E4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832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3930C-D734-41C1-8807-FFB6EDFBF997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837A5-D9A9-497F-BD42-024984FF5C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68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C9F60-62CC-45F9-BDBF-E524603491E3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7C3FB-BE52-4EAA-8D07-B7E204D28C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095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D67D-E04F-4BE9-A75B-AE18D910B6E3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66702-F9AA-43BD-BF1B-658206A324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297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9AEBC-D043-4339-A5A6-631A84C5366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3BC53-E922-4703-91EC-E0E633D8A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3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3CD0-02D3-4165-BA8C-C844DBD1F17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1B850-59EC-43BC-B25A-B1274F8B4F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713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EA79C-F73C-43F6-9FA1-76B8BE5D1955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E58F-5039-4F28-BD8A-6CA549184E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048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4B183-1640-4B50-AD84-8CC9E869B17C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8055-2EC4-437E-A442-8CF9313ABC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68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263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0F4F2-9385-4E25-8972-AC1B3CACB4E4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9E3B-B14B-4BB2-A9E6-E6223633A0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675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84219-FD84-4BD3-8D29-0A3BC496D8C0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7F500-D1F5-4C76-8B1D-0FF7528322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894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6FFF-11A9-41D6-8012-A0A396437A4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53539-0444-4970-8338-457DAE6F4D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373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32EA5-9800-472E-A3F1-C4097123672E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B4E4D-BDA6-4AAD-A050-37060F5905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008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302A6-FF48-4AE1-B3DA-AB212C79195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E34EA-D96F-440E-8046-3BE742DBCD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534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D78C2-E057-4303-BD9C-0CD544B6414C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67D-E0A0-4C80-B90C-2E146E3027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7197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CCF1A-029F-4108-BD60-4869BACE6781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F9C7B-3673-41E0-90B2-A37D2B66E9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1575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5A465-4E10-4CDE-BAAF-B5627B3117E0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60857-98CD-479C-B3B1-0F862C8667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996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158EC-EB97-42C1-9F90-6B0C19E32DC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63B17-56F6-4AAE-9FD7-A14B90BA03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491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BC262-439E-4A41-8DEF-258EC92C18B8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815D0-AB77-45EC-A110-B11E097CF5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98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4142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171F2-64DD-482F-A4F7-49CED10C28A9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753A2-14F1-4F89-8F53-335411C693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5753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97595-D90B-4792-B5A0-C2F640467C35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583F3-4E26-4F47-9868-356BCD6F60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8936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ECB60-D9A5-497A-917A-E5F7F000D9E1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D6B51-D8B9-457C-972B-0FCE726B69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50143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15721-F4FD-4535-B8BE-BA1FA65374AB}" type="datetimeFigureOut">
              <a:rPr lang="pt-BR"/>
              <a:pPr>
                <a:defRPr/>
              </a:pPr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89E56-494B-4C98-BA5E-D997D457BC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821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9166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4800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28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488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3490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46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7700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26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75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607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2646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4899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542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06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546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0509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0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5773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578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037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5848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044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68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3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30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10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03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32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C9EE-DA70-478E-B030-31D44EE55AA6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1326B-75DE-447E-8B31-1611824508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06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4DF4B-A5B2-41C7-954A-90DBBE1E8E09}" type="datetimeFigureOut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20/05/2015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879D21-F922-4F02-9CAE-7DE6DD81643A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00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524BAF-A4BD-45C6-A303-1BDF3C79E504}" type="datetimeFigureOut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20/05/2015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F59B7A-8779-4254-88D5-6AE253387098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751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B842-86FF-4ECC-ADB6-100F50FE3C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3517E-D46F-45BD-BA18-B8B91A8731F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18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CC9EE-DA70-478E-B030-31D44EE55A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1326B-75DE-447E-8B31-16118245088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60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740">
              <a:schemeClr val="accent1">
                <a:lumMod val="75000"/>
              </a:schemeClr>
            </a:gs>
            <a:gs pos="92500">
              <a:schemeClr val="tx2">
                <a:lumMod val="75000"/>
              </a:schemeClr>
            </a:gs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75000"/>
              </a:schemeClr>
            </a:gs>
            <a:gs pos="45828">
              <a:schemeClr val="accent1">
                <a:lumMod val="75000"/>
              </a:schemeClr>
            </a:gs>
            <a:gs pos="23755">
              <a:schemeClr val="accent1">
                <a:lumMod val="75000"/>
              </a:schemeClr>
            </a:gs>
            <a:gs pos="40410">
              <a:schemeClr val="accent1">
                <a:lumMod val="75000"/>
              </a:schemeClr>
            </a:gs>
            <a:gs pos="18350">
              <a:schemeClr val="accent1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9138" y="3068638"/>
            <a:ext cx="873125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600948" y="1294374"/>
            <a:ext cx="699611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30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RELATÓRIOS </a:t>
            </a:r>
            <a:r>
              <a:rPr lang="pt-BR" sz="30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ESTATÍSTICO </a:t>
            </a:r>
            <a:r>
              <a:rPr lang="pt-BR" sz="3000" b="1" dirty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E GERENCIAL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sz="3000" b="1" dirty="0" smtClean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sz="3000" b="1" dirty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3000" b="1" dirty="0" smtClean="0">
                <a:solidFill>
                  <a:schemeClr val="bg1">
                    <a:lumMod val="9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GERÊNCIA DE BENEFÍCIOS E AUDITORIA</a:t>
            </a:r>
            <a:endParaRPr lang="pt-BR" sz="3000" dirty="0"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6537619" y="5157192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schemeClr val="bg1">
                    <a:lumMod val="95000"/>
                  </a:schemeClr>
                </a:solidFill>
              </a:rPr>
              <a:t>ABRIL / 2015</a:t>
            </a:r>
            <a:endParaRPr lang="pt-BR" sz="1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1062201" y="4221088"/>
            <a:ext cx="765459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1062201" y="4149080"/>
            <a:ext cx="7654599" cy="1523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5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Distribuição por Tipo de Beneficiário</a:t>
            </a:r>
            <a:endParaRPr lang="pt-BR" sz="2800" b="1" dirty="0">
              <a:solidFill>
                <a:prstClr val="black"/>
              </a:solidFill>
            </a:endParaRPr>
          </a:p>
        </p:txBody>
      </p:sp>
      <p:sp>
        <p:nvSpPr>
          <p:cNvPr id="11" name="Bisel 10"/>
          <p:cNvSpPr/>
          <p:nvPr/>
        </p:nvSpPr>
        <p:spPr>
          <a:xfrm>
            <a:off x="7853595" y="5101733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966</a:t>
            </a:r>
            <a:endParaRPr lang="pt-BR" sz="1200" dirty="0">
              <a:solidFill>
                <a:schemeClr val="tx1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" name="Conector reto 1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Bisel 12"/>
          <p:cNvSpPr/>
          <p:nvPr/>
        </p:nvSpPr>
        <p:spPr>
          <a:xfrm>
            <a:off x="6732240" y="1772816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39.828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14" name="Bisel 13"/>
          <p:cNvSpPr/>
          <p:nvPr/>
        </p:nvSpPr>
        <p:spPr>
          <a:xfrm>
            <a:off x="6876256" y="2276872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25.419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15" name="Bisel 14"/>
          <p:cNvSpPr/>
          <p:nvPr/>
        </p:nvSpPr>
        <p:spPr>
          <a:xfrm>
            <a:off x="7156859" y="2708920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9.628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20" name="Bisel 19"/>
          <p:cNvSpPr/>
          <p:nvPr/>
        </p:nvSpPr>
        <p:spPr>
          <a:xfrm>
            <a:off x="7793043" y="3212976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6.989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21" name="Bisel 20"/>
          <p:cNvSpPr/>
          <p:nvPr/>
        </p:nvSpPr>
        <p:spPr>
          <a:xfrm>
            <a:off x="6600167" y="3645024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2.913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22" name="Bisel 21"/>
          <p:cNvSpPr/>
          <p:nvPr/>
        </p:nvSpPr>
        <p:spPr>
          <a:xfrm>
            <a:off x="6671611" y="4112311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2.719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23" name="Bisel 22"/>
          <p:cNvSpPr/>
          <p:nvPr/>
        </p:nvSpPr>
        <p:spPr>
          <a:xfrm>
            <a:off x="7960392" y="4655966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2.424</a:t>
            </a:r>
            <a:endParaRPr lang="pt-BR" sz="1200" dirty="0">
              <a:solidFill>
                <a:schemeClr val="tx1"/>
              </a:solidFill>
            </a:endParaRPr>
          </a:p>
        </p:txBody>
      </p: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562558"/>
              </p:ext>
            </p:extLst>
          </p:nvPr>
        </p:nvGraphicFramePr>
        <p:xfrm>
          <a:off x="585188" y="1159154"/>
          <a:ext cx="7249730" cy="5027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Bisel 25"/>
          <p:cNvSpPr/>
          <p:nvPr/>
        </p:nvSpPr>
        <p:spPr>
          <a:xfrm>
            <a:off x="6463320" y="5517232"/>
            <a:ext cx="825871" cy="276999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654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Paridade x Índice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" name="Conector reto 1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tângulo 9"/>
          <p:cNvSpPr/>
          <p:nvPr/>
        </p:nvSpPr>
        <p:spPr>
          <a:xfrm>
            <a:off x="7646251" y="1916832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66,86%</a:t>
            </a:r>
            <a:endParaRPr lang="pt-BR" sz="15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708759" y="3907289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33,13%</a:t>
            </a:r>
            <a:endParaRPr lang="pt-BR" sz="1500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3527259"/>
              </p:ext>
            </p:extLst>
          </p:nvPr>
        </p:nvGraphicFramePr>
        <p:xfrm>
          <a:off x="319598" y="908720"/>
          <a:ext cx="8348916" cy="525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493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Paridade x Índice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tângulo 10"/>
          <p:cNvSpPr/>
          <p:nvPr/>
        </p:nvSpPr>
        <p:spPr>
          <a:xfrm>
            <a:off x="7884367" y="1628800"/>
            <a:ext cx="1081833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Aumento de 3,64% relação à mar/15</a:t>
            </a:r>
            <a:endParaRPr lang="pt-BR" sz="1500" b="1" dirty="0">
              <a:solidFill>
                <a:schemeClr val="tx1"/>
              </a:solidFill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646386"/>
              </p:ext>
            </p:extLst>
          </p:nvPr>
        </p:nvGraphicFramePr>
        <p:xfrm>
          <a:off x="611560" y="980728"/>
          <a:ext cx="7790257" cy="5347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tângulo 16"/>
          <p:cNvSpPr/>
          <p:nvPr/>
        </p:nvSpPr>
        <p:spPr>
          <a:xfrm>
            <a:off x="7884366" y="3789040"/>
            <a:ext cx="1081833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Aumento de 2,39% relação à mar/15</a:t>
            </a:r>
            <a:endParaRPr lang="pt-BR" sz="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Filha Maior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tângulo 8"/>
          <p:cNvSpPr/>
          <p:nvPr/>
        </p:nvSpPr>
        <p:spPr>
          <a:xfrm>
            <a:off x="8178656" y="3250901"/>
            <a:ext cx="965344" cy="3076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b="1" dirty="0" smtClean="0"/>
              <a:t>-0,08%</a:t>
            </a:r>
            <a:endParaRPr lang="pt-BR" sz="1500" b="1" dirty="0"/>
          </a:p>
        </p:txBody>
      </p:sp>
      <p:sp>
        <p:nvSpPr>
          <p:cNvPr id="10" name="Retângulo 9"/>
          <p:cNvSpPr/>
          <p:nvPr/>
        </p:nvSpPr>
        <p:spPr>
          <a:xfrm>
            <a:off x="1259632" y="5510651"/>
            <a:ext cx="6696744" cy="559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b="1" dirty="0" smtClean="0"/>
              <a:t>-2,91% em relação à Abril de 2014</a:t>
            </a:r>
            <a:endParaRPr lang="pt-BR" sz="1500" b="1" dirty="0"/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783020"/>
              </p:ext>
            </p:extLst>
          </p:nvPr>
        </p:nvGraphicFramePr>
        <p:xfrm>
          <a:off x="323528" y="712788"/>
          <a:ext cx="8246591" cy="4660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664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Filha Maior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tângulo 9"/>
          <p:cNvSpPr/>
          <p:nvPr/>
        </p:nvSpPr>
        <p:spPr>
          <a:xfrm>
            <a:off x="8148057" y="836712"/>
            <a:ext cx="965344" cy="3076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b="1" dirty="0" smtClean="0"/>
              <a:t>5,45%</a:t>
            </a:r>
            <a:endParaRPr lang="pt-BR" sz="1500" b="1" dirty="0"/>
          </a:p>
        </p:txBody>
      </p:sp>
      <p:sp>
        <p:nvSpPr>
          <p:cNvPr id="15" name="Retângulo 14"/>
          <p:cNvSpPr/>
          <p:nvPr/>
        </p:nvSpPr>
        <p:spPr>
          <a:xfrm>
            <a:off x="1229048" y="5821896"/>
            <a:ext cx="6696744" cy="559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b="1" dirty="0" smtClean="0"/>
              <a:t>20,93% em relação à Abril de 2014</a:t>
            </a:r>
            <a:endParaRPr lang="pt-BR" sz="1500" b="1" dirty="0"/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7364644"/>
              </p:ext>
            </p:extLst>
          </p:nvPr>
        </p:nvGraphicFramePr>
        <p:xfrm>
          <a:off x="-247116" y="712788"/>
          <a:ext cx="9649072" cy="4948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457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323528" y="2559387"/>
            <a:ext cx="856895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>
                <a:solidFill>
                  <a:prstClr val="black"/>
                </a:solidFill>
              </a:rPr>
              <a:t>PANORAMA GERAL DA </a:t>
            </a:r>
            <a:r>
              <a:rPr lang="pt-BR" sz="4000" b="1" dirty="0" smtClean="0">
                <a:solidFill>
                  <a:prstClr val="black"/>
                </a:solidFill>
              </a:rPr>
              <a:t>APOSENTADORIA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252436290"/>
              </p:ext>
            </p:extLst>
          </p:nvPr>
        </p:nvGraphicFramePr>
        <p:xfrm>
          <a:off x="467544" y="1340768"/>
          <a:ext cx="84969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QUANTIDADE DE BENEFÍCIOS DE APOSENTADORIA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647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Evolução Quantidade de Aposentadorias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Conector reto 4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tângulo 9"/>
          <p:cNvSpPr/>
          <p:nvPr/>
        </p:nvSpPr>
        <p:spPr>
          <a:xfrm>
            <a:off x="8143439" y="836712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prstClr val="black"/>
                </a:solidFill>
              </a:rPr>
              <a:t>0,18%</a:t>
            </a:r>
            <a:endParaRPr lang="pt-BR" sz="1500" b="1" dirty="0">
              <a:solidFill>
                <a:prstClr val="black"/>
              </a:solidFill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301144"/>
              </p:ext>
            </p:extLst>
          </p:nvPr>
        </p:nvGraphicFramePr>
        <p:xfrm>
          <a:off x="370909" y="1233151"/>
          <a:ext cx="8341809" cy="4689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48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Folha de </a:t>
            </a:r>
            <a:r>
              <a:rPr lang="pt-BR" sz="2800" b="1" dirty="0" smtClean="0"/>
              <a:t>Benefícios de Aposentadoria do Executivo</a:t>
            </a:r>
            <a:endParaRPr lang="pt-BR" sz="2800" b="1" dirty="0"/>
          </a:p>
        </p:txBody>
      </p:sp>
      <p:grpSp>
        <p:nvGrpSpPr>
          <p:cNvPr id="9" name="Grupo 8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8202705"/>
              </p:ext>
            </p:extLst>
          </p:nvPr>
        </p:nvGraphicFramePr>
        <p:xfrm>
          <a:off x="-252536" y="836712"/>
          <a:ext cx="978399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08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Conector reto 4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1496658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Concessões de Aposentadorias</a:t>
            </a:r>
            <a:endParaRPr lang="pt-BR" sz="2800" b="1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963575"/>
              </p:ext>
            </p:extLst>
          </p:nvPr>
        </p:nvGraphicFramePr>
        <p:xfrm>
          <a:off x="179512" y="852542"/>
          <a:ext cx="8498795" cy="4664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634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208890" y="2715697"/>
            <a:ext cx="87129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>
                <a:solidFill>
                  <a:prstClr val="black"/>
                </a:solidFill>
              </a:rPr>
              <a:t>PANORAMA GERAL DA PENSÃO</a:t>
            </a:r>
          </a:p>
        </p:txBody>
      </p:sp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Paridade x Média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" name="Conector reto 1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tângulo 9"/>
          <p:cNvSpPr/>
          <p:nvPr/>
        </p:nvSpPr>
        <p:spPr>
          <a:xfrm>
            <a:off x="8013534" y="4293096"/>
            <a:ext cx="930558" cy="3076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bg1"/>
                </a:solidFill>
              </a:rPr>
              <a:t>98%</a:t>
            </a:r>
            <a:endParaRPr lang="pt-BR" sz="1500" b="1" dirty="0">
              <a:solidFill>
                <a:schemeClr val="bg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861958" y="1988840"/>
            <a:ext cx="930558" cy="3076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bg1"/>
                </a:solidFill>
              </a:rPr>
              <a:t>2%</a:t>
            </a:r>
            <a:endParaRPr lang="pt-BR" sz="1500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616278"/>
              </p:ext>
            </p:extLst>
          </p:nvPr>
        </p:nvGraphicFramePr>
        <p:xfrm>
          <a:off x="373571" y="915826"/>
          <a:ext cx="8435030" cy="500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67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Paridade x Média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" name="Conector reto 1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826619"/>
              </p:ext>
            </p:extLst>
          </p:nvPr>
        </p:nvGraphicFramePr>
        <p:xfrm>
          <a:off x="179512" y="980728"/>
          <a:ext cx="8786689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600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323528" y="2559387"/>
            <a:ext cx="842493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>
                <a:solidFill>
                  <a:prstClr val="black"/>
                </a:solidFill>
              </a:rPr>
              <a:t>PANORAMA GERAL </a:t>
            </a:r>
            <a:r>
              <a:rPr lang="pt-BR" sz="4000" b="1" dirty="0" smtClean="0">
                <a:solidFill>
                  <a:prstClr val="black"/>
                </a:solidFill>
              </a:rPr>
              <a:t>DOS BENEFÍCIOS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0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EVOLUÇÃO DA QUANTIDADE DE BENEFICIÁRIOS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874276"/>
              </p:ext>
            </p:extLst>
          </p:nvPr>
        </p:nvGraphicFramePr>
        <p:xfrm>
          <a:off x="179511" y="1143020"/>
          <a:ext cx="8629089" cy="518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817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3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Conector reto 3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CaixaDeTexto 5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EVOLUÇÃO DA QUANTIDADE DE BENEFÍCIOS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215480"/>
              </p:ext>
            </p:extLst>
          </p:nvPr>
        </p:nvGraphicFramePr>
        <p:xfrm>
          <a:off x="179513" y="1340768"/>
          <a:ext cx="8786688" cy="498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0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Conector reto 4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EVOLUÇÃO DA FOLHA TOTAL DE BENEFÍCIOS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1066672"/>
              </p:ext>
            </p:extLst>
          </p:nvPr>
        </p:nvGraphicFramePr>
        <p:xfrm>
          <a:off x="179512" y="908720"/>
          <a:ext cx="893849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tângulo 11"/>
          <p:cNvSpPr/>
          <p:nvPr/>
        </p:nvSpPr>
        <p:spPr>
          <a:xfrm>
            <a:off x="8158691" y="712788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1,54%</a:t>
            </a:r>
            <a:endParaRPr lang="pt-BR" sz="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6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Folha </a:t>
            </a:r>
            <a:r>
              <a:rPr lang="pt-BR" sz="2800" b="1" dirty="0" smtClean="0"/>
              <a:t>Total de </a:t>
            </a:r>
            <a:r>
              <a:rPr lang="pt-BR" sz="2800" b="1" dirty="0"/>
              <a:t>Benefícios</a:t>
            </a: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36364635"/>
              </p:ext>
            </p:extLst>
          </p:nvPr>
        </p:nvGraphicFramePr>
        <p:xfrm>
          <a:off x="179512" y="1062028"/>
          <a:ext cx="8786689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364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11345231"/>
              </p:ext>
            </p:extLst>
          </p:nvPr>
        </p:nvGraphicFramePr>
        <p:xfrm>
          <a:off x="1043608" y="1453232"/>
          <a:ext cx="70321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QUANTIDADE DE BENEFÍCIOS TOTAL  ABRIL/2015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70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797355782"/>
              </p:ext>
            </p:extLst>
          </p:nvPr>
        </p:nvGraphicFramePr>
        <p:xfrm>
          <a:off x="899592" y="1453232"/>
          <a:ext cx="7176120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476375" y="240829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Recadastramento </a:t>
            </a:r>
            <a:endParaRPr lang="pt-BR" sz="2800" b="1" dirty="0"/>
          </a:p>
        </p:txBody>
      </p:sp>
      <p:grpSp>
        <p:nvGrpSpPr>
          <p:cNvPr id="6" name="Grupo 5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397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" y="0"/>
            <a:ext cx="4228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200" b="1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INDICADRES</a:t>
            </a:r>
            <a:endParaRPr lang="pt-BR" sz="4200" b="1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-9525"/>
            <a:ext cx="9144000" cy="6867525"/>
          </a:xfrm>
          <a:prstGeom prst="rect">
            <a:avLst/>
          </a:prstGeom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6011863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prstClr val="black"/>
                </a:solidFill>
              </a:rPr>
              <a:t>ABRIL / 2015</a:t>
            </a:r>
            <a:endParaRPr lang="pt-BR" sz="1200" b="1" dirty="0">
              <a:solidFill>
                <a:prstClr val="black"/>
              </a:solidFill>
            </a:endParaRPr>
          </a:p>
        </p:txBody>
      </p:sp>
      <p:sp>
        <p:nvSpPr>
          <p:cNvPr id="6" name="CaixaDeTexto 2"/>
          <p:cNvSpPr txBox="1">
            <a:spLocks noChangeArrowheads="1"/>
          </p:cNvSpPr>
          <p:nvPr/>
        </p:nvSpPr>
        <p:spPr bwMode="auto">
          <a:xfrm>
            <a:off x="251520" y="2913330"/>
            <a:ext cx="8640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4000" b="1" dirty="0" smtClean="0">
                <a:solidFill>
                  <a:prstClr val="black"/>
                </a:solidFill>
              </a:rPr>
              <a:t>COORDENADORIA DE AUDITORIA</a:t>
            </a:r>
            <a:endParaRPr lang="pt-B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55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945899251"/>
              </p:ext>
            </p:extLst>
          </p:nvPr>
        </p:nvGraphicFramePr>
        <p:xfrm>
          <a:off x="1164630" y="1844824"/>
          <a:ext cx="70321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978" y="1844824"/>
            <a:ext cx="2277462" cy="122413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2258171" cy="1152128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Conector reto 9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aixaDeTexto 11"/>
          <p:cNvSpPr txBox="1"/>
          <p:nvPr/>
        </p:nvSpPr>
        <p:spPr>
          <a:xfrm>
            <a:off x="1476375" y="188913"/>
            <a:ext cx="6697663" cy="52322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tx1"/>
                </a:solidFill>
              </a:rPr>
              <a:t>Quantidade de Benefícios de Pensão</a:t>
            </a:r>
          </a:p>
        </p:txBody>
      </p:sp>
    </p:spTree>
    <p:extLst>
      <p:ext uri="{BB962C8B-B14F-4D97-AF65-F5344CB8AC3E}">
        <p14:creationId xmlns:p14="http://schemas.microsoft.com/office/powerpoint/2010/main" val="277459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76375" y="240829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pt-BR" sz="2800" b="1" dirty="0"/>
              <a:t>Percentual de Processos Físicos</a:t>
            </a:r>
          </a:p>
          <a:p>
            <a:pPr algn="ctr"/>
            <a:r>
              <a:rPr lang="pt-BR" sz="2800" b="1" dirty="0"/>
              <a:t>Consistentes x Inconsistentes 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Conector reto 4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07681"/>
              </p:ext>
            </p:extLst>
          </p:nvPr>
        </p:nvGraphicFramePr>
        <p:xfrm>
          <a:off x="637192" y="1412776"/>
          <a:ext cx="8003222" cy="4819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298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Conector reto 4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aixaDeTexto 6"/>
          <p:cNvSpPr txBox="1"/>
          <p:nvPr/>
        </p:nvSpPr>
        <p:spPr>
          <a:xfrm>
            <a:off x="1476375" y="240829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pt-BR" sz="2800" b="1" dirty="0"/>
              <a:t>Percentual de Processos Digitais</a:t>
            </a:r>
          </a:p>
          <a:p>
            <a:pPr algn="ctr"/>
            <a:r>
              <a:rPr lang="pt-BR" sz="2800" b="1" dirty="0"/>
              <a:t>Consistentes x Inconsistentes 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5267106"/>
              </p:ext>
            </p:extLst>
          </p:nvPr>
        </p:nvGraphicFramePr>
        <p:xfrm>
          <a:off x="567907" y="1340768"/>
          <a:ext cx="799288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799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Conector reto 9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aixaDeTexto 11"/>
          <p:cNvSpPr txBox="1"/>
          <p:nvPr/>
        </p:nvSpPr>
        <p:spPr>
          <a:xfrm>
            <a:off x="1476375" y="240829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pt-BR" sz="2800" b="1" dirty="0"/>
              <a:t>Percentual Geral de Processos </a:t>
            </a:r>
          </a:p>
          <a:p>
            <a:pPr algn="ctr"/>
            <a:r>
              <a:rPr lang="pt-BR" sz="2800" b="1" dirty="0"/>
              <a:t>Consistentes x </a:t>
            </a:r>
            <a:r>
              <a:rPr lang="pt-BR" sz="2800" b="1" dirty="0" smtClean="0"/>
              <a:t>Inconsistentes</a:t>
            </a:r>
            <a:endParaRPr lang="pt-BR" sz="2800" b="1" dirty="0"/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591608"/>
              </p:ext>
            </p:extLst>
          </p:nvPr>
        </p:nvGraphicFramePr>
        <p:xfrm>
          <a:off x="249807" y="1340768"/>
          <a:ext cx="8629089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991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to 15"/>
          <p:cNvCxnSpPr/>
          <p:nvPr/>
        </p:nvCxnSpPr>
        <p:spPr>
          <a:xfrm>
            <a:off x="5443730" y="5085184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5436096" y="2229835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AUDITORIAS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567342311"/>
              </p:ext>
            </p:extLst>
          </p:nvPr>
        </p:nvGraphicFramePr>
        <p:xfrm>
          <a:off x="584334" y="1412776"/>
          <a:ext cx="7948106" cy="451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043608" y="3406934"/>
            <a:ext cx="2014786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prstClr val="white"/>
                </a:solidFill>
              </a:rPr>
              <a:t>AUDITORIA</a:t>
            </a:r>
            <a:endParaRPr lang="pt-BR" sz="3000" b="1" dirty="0">
              <a:solidFill>
                <a:prstClr val="white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6081778" y="1063768"/>
            <a:ext cx="2797118" cy="2620165"/>
          </a:xfrm>
          <a:prstGeom prst="ellipse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prstClr val="white"/>
                </a:solidFill>
              </a:rPr>
              <a:t>Análise </a:t>
            </a:r>
            <a:r>
              <a:rPr lang="pt-BR" sz="1600" dirty="0">
                <a:solidFill>
                  <a:prstClr val="white"/>
                </a:solidFill>
              </a:rPr>
              <a:t>da documentação e </a:t>
            </a:r>
            <a:r>
              <a:rPr lang="pt-BR" sz="1600" dirty="0" smtClean="0">
                <a:solidFill>
                  <a:prstClr val="white"/>
                </a:solidFill>
              </a:rPr>
              <a:t>defesa </a:t>
            </a:r>
            <a:r>
              <a:rPr lang="pt-BR" sz="1600" dirty="0">
                <a:solidFill>
                  <a:prstClr val="white"/>
                </a:solidFill>
              </a:rPr>
              <a:t>referente ao lote inicial de 50 beneficiários convocados para o recadastramento via GED</a:t>
            </a:r>
            <a:endParaRPr lang="pt-BR" sz="1600" b="1" dirty="0">
              <a:solidFill>
                <a:prstClr val="white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6156176" y="4144704"/>
            <a:ext cx="2232248" cy="1876584"/>
          </a:xfrm>
          <a:prstGeom prst="ellipse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prstClr val="white"/>
                </a:solidFill>
              </a:rPr>
              <a:t>Verificação dos procedimentos em conjunto com a GAT</a:t>
            </a:r>
            <a:endParaRPr lang="pt-BR" sz="1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78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AUDITORIA LEGATÁRIO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49807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545037697"/>
              </p:ext>
            </p:extLst>
          </p:nvPr>
        </p:nvGraphicFramePr>
        <p:xfrm>
          <a:off x="249807" y="627290"/>
          <a:ext cx="84113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578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740">
              <a:schemeClr val="accent1">
                <a:lumMod val="75000"/>
              </a:schemeClr>
            </a:gs>
            <a:gs pos="92500">
              <a:schemeClr val="tx2">
                <a:lumMod val="75000"/>
              </a:schemeClr>
            </a:gs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75000"/>
              </a:schemeClr>
            </a:gs>
            <a:gs pos="45828">
              <a:schemeClr val="accent1">
                <a:lumMod val="75000"/>
              </a:schemeClr>
            </a:gs>
            <a:gs pos="23755">
              <a:schemeClr val="accent1">
                <a:lumMod val="75000"/>
              </a:schemeClr>
            </a:gs>
            <a:gs pos="40410">
              <a:schemeClr val="accent1">
                <a:lumMod val="75000"/>
              </a:schemeClr>
            </a:gs>
            <a:gs pos="18350">
              <a:schemeClr val="accent1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9138" y="3068638"/>
            <a:ext cx="873125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to 11"/>
          <p:cNvCxnSpPr/>
          <p:nvPr/>
        </p:nvCxnSpPr>
        <p:spPr>
          <a:xfrm>
            <a:off x="1043608" y="3501008"/>
            <a:ext cx="765459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1043608" y="3429000"/>
            <a:ext cx="7654599" cy="1523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1187450" y="1426867"/>
            <a:ext cx="74096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FIM</a:t>
            </a:r>
            <a: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/>
            </a:r>
            <a:br>
              <a:rPr lang="pt-BR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</a:br>
            <a:r>
              <a:rPr lang="pt-BR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OBRIGADO</a:t>
            </a:r>
            <a:endParaRPr lang="pt-BR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1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40100"/>
            <a:ext cx="78962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CaixaDeTexto 3"/>
          <p:cNvSpPr txBox="1">
            <a:spLocks noChangeArrowheads="1"/>
          </p:cNvSpPr>
          <p:nvPr/>
        </p:nvSpPr>
        <p:spPr bwMode="auto">
          <a:xfrm>
            <a:off x="6311900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sz="1200" b="1">
                <a:solidFill>
                  <a:schemeClr val="bg1"/>
                </a:solidFill>
              </a:rPr>
              <a:t>nov/2014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Evolução Quantidade de Pensionistas</a:t>
            </a:r>
            <a:endParaRPr lang="pt-BR" sz="2800" b="1" dirty="0"/>
          </a:p>
        </p:txBody>
      </p:sp>
      <p:grpSp>
        <p:nvGrpSpPr>
          <p:cNvPr id="12" name="Grupo 11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3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Conector reto 13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129688"/>
              </p:ext>
            </p:extLst>
          </p:nvPr>
        </p:nvGraphicFramePr>
        <p:xfrm>
          <a:off x="99786" y="789564"/>
          <a:ext cx="8629089" cy="5278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Retângulo 1"/>
          <p:cNvSpPr/>
          <p:nvPr/>
        </p:nvSpPr>
        <p:spPr>
          <a:xfrm>
            <a:off x="8118874" y="4425950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-0,33%</a:t>
            </a:r>
            <a:endParaRPr lang="pt-BR" sz="1500" b="1" dirty="0">
              <a:solidFill>
                <a:schemeClr val="tx1"/>
              </a:solidFill>
            </a:endParaRPr>
          </a:p>
        </p:txBody>
      </p: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4245152"/>
              </p:ext>
            </p:extLst>
          </p:nvPr>
        </p:nvGraphicFramePr>
        <p:xfrm>
          <a:off x="179512" y="1052736"/>
          <a:ext cx="8136904" cy="5275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429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Evolução Quantidade de Pensão</a:t>
            </a:r>
            <a:endParaRPr lang="pt-BR" sz="2800" b="1" dirty="0"/>
          </a:p>
        </p:txBody>
      </p:sp>
      <p:grpSp>
        <p:nvGrpSpPr>
          <p:cNvPr id="3" name="Grupo 2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Conector reto 4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tângulo 9"/>
          <p:cNvSpPr/>
          <p:nvPr/>
        </p:nvSpPr>
        <p:spPr>
          <a:xfrm>
            <a:off x="8100392" y="1983195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0,08%</a:t>
            </a:r>
            <a:endParaRPr lang="pt-BR" sz="15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337324"/>
              </p:ext>
            </p:extLst>
          </p:nvPr>
        </p:nvGraphicFramePr>
        <p:xfrm>
          <a:off x="179512" y="908721"/>
          <a:ext cx="8208912" cy="5419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084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/>
              <a:t>Folha de </a:t>
            </a:r>
            <a:r>
              <a:rPr lang="pt-BR" sz="2800" b="1" dirty="0" smtClean="0"/>
              <a:t>Benefícios de Pensão</a:t>
            </a:r>
            <a:endParaRPr lang="pt-BR" sz="2800" b="1" dirty="0"/>
          </a:p>
        </p:txBody>
      </p:sp>
      <p:grpSp>
        <p:nvGrpSpPr>
          <p:cNvPr id="9" name="Grupo 8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9284642"/>
              </p:ext>
            </p:extLst>
          </p:nvPr>
        </p:nvGraphicFramePr>
        <p:xfrm>
          <a:off x="147238" y="1007170"/>
          <a:ext cx="8629089" cy="4915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tângulo 16"/>
          <p:cNvSpPr/>
          <p:nvPr/>
        </p:nvSpPr>
        <p:spPr>
          <a:xfrm>
            <a:off x="8028384" y="1196752"/>
            <a:ext cx="930558" cy="307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>
                <a:solidFill>
                  <a:schemeClr val="tx1"/>
                </a:solidFill>
              </a:rPr>
              <a:t>3,22%</a:t>
            </a:r>
            <a:endParaRPr lang="pt-BR" sz="15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889334"/>
              </p:ext>
            </p:extLst>
          </p:nvPr>
        </p:nvGraphicFramePr>
        <p:xfrm>
          <a:off x="0" y="836712"/>
          <a:ext cx="8570119" cy="5491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1905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40100"/>
            <a:ext cx="78962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CaixaDeTexto 3"/>
          <p:cNvSpPr txBox="1">
            <a:spLocks noChangeArrowheads="1"/>
          </p:cNvSpPr>
          <p:nvPr/>
        </p:nvSpPr>
        <p:spPr bwMode="auto">
          <a:xfrm>
            <a:off x="6311900" y="414972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sz="1200" b="1">
                <a:solidFill>
                  <a:schemeClr val="bg1"/>
                </a:solidFill>
              </a:rPr>
              <a:t>nov/2014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476375" y="188913"/>
            <a:ext cx="6697663" cy="95410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Evolução quantidade </a:t>
            </a:r>
            <a:r>
              <a:rPr lang="pt-BR" sz="2800" b="1" dirty="0"/>
              <a:t>de </a:t>
            </a:r>
            <a:r>
              <a:rPr lang="pt-BR" sz="2800" b="1" dirty="0" smtClean="0"/>
              <a:t>Pensões x Pensionistas</a:t>
            </a:r>
            <a:endParaRPr lang="pt-BR" sz="2800" b="1" dirty="0"/>
          </a:p>
        </p:txBody>
      </p:sp>
      <p:grpSp>
        <p:nvGrpSpPr>
          <p:cNvPr id="7" name="Grupo 6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reto 10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781855"/>
              </p:ext>
            </p:extLst>
          </p:nvPr>
        </p:nvGraphicFramePr>
        <p:xfrm>
          <a:off x="0" y="1143020"/>
          <a:ext cx="9144000" cy="5185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2293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76375" y="188913"/>
            <a:ext cx="6697663" cy="5238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Acréscimo na Folha de Pensão</a:t>
            </a:r>
            <a:endParaRPr lang="pt-BR" sz="2800" b="1" dirty="0"/>
          </a:p>
        </p:txBody>
      </p:sp>
      <p:grpSp>
        <p:nvGrpSpPr>
          <p:cNvPr id="4" name="Grupo 3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Conector reto 7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018412"/>
              </p:ext>
            </p:extLst>
          </p:nvPr>
        </p:nvGraphicFramePr>
        <p:xfrm>
          <a:off x="-747725" y="1311692"/>
          <a:ext cx="10483562" cy="4226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894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tângulo 1"/>
          <p:cNvSpPr>
            <a:spLocks noChangeArrowheads="1"/>
          </p:cNvSpPr>
          <p:nvPr/>
        </p:nvSpPr>
        <p:spPr bwMode="auto">
          <a:xfrm>
            <a:off x="1619672" y="5517232"/>
            <a:ext cx="6195421" cy="830997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Em </a:t>
            </a:r>
            <a:r>
              <a:rPr lang="pt-BR" sz="2400" dirty="0" smtClean="0"/>
              <a:t>abril de 2015 </a:t>
            </a:r>
            <a:r>
              <a:rPr lang="pt-BR" sz="2400" dirty="0"/>
              <a:t>foram </a:t>
            </a:r>
            <a:r>
              <a:rPr lang="pt-BR" sz="2400" dirty="0" smtClean="0"/>
              <a:t>concedidas 215  novas </a:t>
            </a:r>
            <a:r>
              <a:rPr lang="pt-BR" sz="2400" dirty="0"/>
              <a:t>pensões </a:t>
            </a:r>
            <a:r>
              <a:rPr lang="pt-BR" sz="2400" dirty="0" smtClean="0"/>
              <a:t>assim distribuídas por data de óbito.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476375" y="188913"/>
            <a:ext cx="6697663" cy="52322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/>
              <a:t>Novas Pensões </a:t>
            </a:r>
            <a:r>
              <a:rPr lang="pt-BR" sz="2800" b="1" dirty="0"/>
              <a:t>C</a:t>
            </a:r>
            <a:r>
              <a:rPr lang="pt-BR" sz="2800" b="1" dirty="0" smtClean="0"/>
              <a:t>oncedidas em Abril/2015</a:t>
            </a:r>
            <a:endParaRPr lang="pt-BR" sz="2800" b="1" dirty="0"/>
          </a:p>
        </p:txBody>
      </p:sp>
      <p:grpSp>
        <p:nvGrpSpPr>
          <p:cNvPr id="10" name="Grupo 9"/>
          <p:cNvGrpSpPr/>
          <p:nvPr/>
        </p:nvGrpSpPr>
        <p:grpSpPr>
          <a:xfrm>
            <a:off x="179512" y="5517232"/>
            <a:ext cx="8786689" cy="1008112"/>
            <a:chOff x="179512" y="5517232"/>
            <a:chExt cx="8786689" cy="1008112"/>
          </a:xfrm>
        </p:grpSpPr>
        <p:pic>
          <p:nvPicPr>
            <p:cNvPr id="11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2" b="79352"/>
            <a:stretch/>
          </p:blipFill>
          <p:spPr bwMode="auto">
            <a:xfrm>
              <a:off x="8174038" y="5517232"/>
              <a:ext cx="792163" cy="81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Conector reto 12"/>
            <p:cNvCxnSpPr/>
            <p:nvPr/>
          </p:nvCxnSpPr>
          <p:spPr>
            <a:xfrm>
              <a:off x="179512" y="6453336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79512" y="6525344"/>
              <a:ext cx="8629089" cy="0"/>
            </a:xfrm>
            <a:prstGeom prst="line">
              <a:avLst/>
            </a:prstGeom>
            <a:ln w="254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3299793"/>
              </p:ext>
            </p:extLst>
          </p:nvPr>
        </p:nvGraphicFramePr>
        <p:xfrm>
          <a:off x="1258537" y="1052736"/>
          <a:ext cx="6915501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31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4782</TotalTime>
  <Words>681</Words>
  <Application>Microsoft Office PowerPoint</Application>
  <PresentationFormat>Apresentação na tela (4:3)</PresentationFormat>
  <Paragraphs>218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35</vt:i4>
      </vt:variant>
    </vt:vector>
  </HeadingPairs>
  <TitlesOfParts>
    <vt:vector size="40" baseType="lpstr">
      <vt:lpstr>Tema do Office</vt:lpstr>
      <vt:lpstr>1_Tema do Office</vt:lpstr>
      <vt:lpstr>2_Tema do Office</vt:lpstr>
      <vt:lpstr>5_Tema do Office</vt:lpstr>
      <vt:lpstr>6_Tema do Office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Bodra Neves Dantas</dc:creator>
  <cp:lastModifiedBy>Priscila Velasco Chaves</cp:lastModifiedBy>
  <cp:revision>344</cp:revision>
  <dcterms:created xsi:type="dcterms:W3CDTF">2015-01-08T17:36:11Z</dcterms:created>
  <dcterms:modified xsi:type="dcterms:W3CDTF">2015-05-20T12:22:17Z</dcterms:modified>
</cp:coreProperties>
</file>