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sldIdLst>
    <p:sldId id="306" r:id="rId3"/>
    <p:sldId id="382" r:id="rId4"/>
    <p:sldId id="319" r:id="rId5"/>
    <p:sldId id="383" r:id="rId6"/>
    <p:sldId id="320" r:id="rId7"/>
    <p:sldId id="321" r:id="rId8"/>
    <p:sldId id="359" r:id="rId9"/>
    <p:sldId id="384" r:id="rId10"/>
    <p:sldId id="293" r:id="rId11"/>
    <p:sldId id="294" r:id="rId12"/>
    <p:sldId id="295" r:id="rId13"/>
    <p:sldId id="296" r:id="rId14"/>
    <p:sldId id="297" r:id="rId15"/>
    <p:sldId id="302" r:id="rId16"/>
    <p:sldId id="303" r:id="rId17"/>
    <p:sldId id="304" r:id="rId18"/>
    <p:sldId id="378" r:id="rId19"/>
    <p:sldId id="316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3366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.dantas\Desktop\JULIANA-GBE\DSE\Graficos%20Relatorio%20DS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.dantas\Desktop\JULIANA-GBE\DSE\Graficos%20Relatorio%20DS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SE\DIREX\Gr&#225;ficos%20extras%20Mar&#231;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Receita CAC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3.1620553359683792E-2"/>
                  <c:y val="5.023548708644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567413263065434E-2"/>
                  <c:y val="-5.860806826752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89064558629776E-2"/>
                  <c:y val="4.6049196495910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593763724198508E-2"/>
                  <c:y val="5.4421777676984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7430830039525758E-2"/>
                  <c:y val="-5.860806826752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160737812911728E-2"/>
                  <c:y val="5.860806826752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513394817742644E-2"/>
                  <c:y val="-5.0235487086447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689064558629776E-2"/>
                  <c:y val="5.023548708644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4593763724198508E-2"/>
                  <c:y val="5.4421777676984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9187527448397016E-2"/>
                  <c:y val="-5.0235487086447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3677765021048488E-2"/>
                  <c:y val="5.0235487086447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1397153945666239E-2"/>
                  <c:y val="5.860806826752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3.1781279603956361E-5"/>
                  <c:y val="2.5117743543223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R$&quot;\ #,##0.000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spPr>
              <a:ln w="12700">
                <a:solidFill>
                  <a:srgbClr val="FF0000"/>
                </a:solidFill>
              </a:ln>
            </c:spPr>
            <c:trendlineType val="linear"/>
            <c:dispRSqr val="0"/>
            <c:dispEq val="0"/>
          </c:trendline>
          <c:cat>
            <c:numRef>
              <c:f>'Março 15'!$A$410:$A$422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15'!$B$410:$B$422</c:f>
              <c:numCache>
                <c:formatCode>_("R$"* #,##0.00_);_("R$"* \(#,##0.00\);_("R$"* "-"??_);_(@_)</c:formatCode>
                <c:ptCount val="13"/>
                <c:pt idx="0">
                  <c:v>637792.46</c:v>
                </c:pt>
                <c:pt idx="1">
                  <c:v>681990.46</c:v>
                </c:pt>
                <c:pt idx="2">
                  <c:v>691130.78</c:v>
                </c:pt>
                <c:pt idx="3">
                  <c:v>661313.03</c:v>
                </c:pt>
                <c:pt idx="4">
                  <c:v>598327.54</c:v>
                </c:pt>
                <c:pt idx="5">
                  <c:v>609423.6</c:v>
                </c:pt>
                <c:pt idx="6">
                  <c:v>668600.07999999996</c:v>
                </c:pt>
                <c:pt idx="7">
                  <c:v>645020.05000000005</c:v>
                </c:pt>
                <c:pt idx="8">
                  <c:v>1036055.32</c:v>
                </c:pt>
                <c:pt idx="9">
                  <c:v>631218.81999999995</c:v>
                </c:pt>
                <c:pt idx="10">
                  <c:v>774525.75</c:v>
                </c:pt>
                <c:pt idx="11">
                  <c:v>761000</c:v>
                </c:pt>
                <c:pt idx="12">
                  <c:v>615595.09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3120"/>
        <c:axId val="87814912"/>
      </c:lineChart>
      <c:dateAx>
        <c:axId val="8781312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814912"/>
        <c:crosses val="autoZero"/>
        <c:auto val="1"/>
        <c:lblOffset val="100"/>
        <c:baseTimeUnit val="months"/>
      </c:dateAx>
      <c:valAx>
        <c:axId val="878149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813120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SEXO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SEXO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SEXO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SEXO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0.19742659360562387"/>
                  <c:y val="-0.1077621026538349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9426184300061908"/>
                  <c:y val="-1.212561971420239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0%" sourceLinked="0"/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[1]Janeiro15!$A$314:$A$315</c:f>
              <c:strCache>
                <c:ptCount val="2"/>
                <c:pt idx="0">
                  <c:v>M</c:v>
                </c:pt>
                <c:pt idx="1">
                  <c:v>F</c:v>
                </c:pt>
              </c:strCache>
            </c:strRef>
          </c:cat>
          <c:val>
            <c:numRef>
              <c:f>'Março 15'!$B$316:$B$317</c:f>
              <c:numCache>
                <c:formatCode>0.00%</c:formatCode>
                <c:ptCount val="2"/>
                <c:pt idx="0">
                  <c:v>0.505</c:v>
                </c:pt>
                <c:pt idx="1">
                  <c:v>0.495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Faixa etária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numFmt formatCode="0.00%" sourceLinked="0"/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[1]Janeiro15!$A$330:$A$334</c:f>
              <c:strCache>
                <c:ptCount val="5"/>
                <c:pt idx="0">
                  <c:v>Até 30 anos</c:v>
                </c:pt>
                <c:pt idx="1">
                  <c:v>De 30 a 40 anos</c:v>
                </c:pt>
                <c:pt idx="2">
                  <c:v>De 40 a 50 anos</c:v>
                </c:pt>
                <c:pt idx="3">
                  <c:v>De 50 a 60 anos</c:v>
                </c:pt>
                <c:pt idx="4">
                  <c:v>Mais de 60 anos</c:v>
                </c:pt>
              </c:strCache>
            </c:strRef>
          </c:cat>
          <c:val>
            <c:numRef>
              <c:f>'Março 15'!$B$332:$B$336</c:f>
              <c:numCache>
                <c:formatCode>0.00%</c:formatCode>
                <c:ptCount val="5"/>
                <c:pt idx="0">
                  <c:v>0.3261</c:v>
                </c:pt>
                <c:pt idx="1">
                  <c:v>0.46100000000000002</c:v>
                </c:pt>
                <c:pt idx="2">
                  <c:v>0.15740000000000001</c:v>
                </c:pt>
                <c:pt idx="3">
                  <c:v>4.99E-2</c:v>
                </c:pt>
                <c:pt idx="4">
                  <c:v>5.5999999999999999E-3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Plan1!$B$256</c:f>
              <c:strCache>
                <c:ptCount val="1"/>
                <c:pt idx="0">
                  <c:v>Servidor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Plan1!$A$257:$A$261</c:f>
              <c:strCache>
                <c:ptCount val="5"/>
                <c:pt idx="0">
                  <c:v>Abril/2015</c:v>
                </c:pt>
                <c:pt idx="1">
                  <c:v>Junho/2015</c:v>
                </c:pt>
                <c:pt idx="2">
                  <c:v>Agosto/2015</c:v>
                </c:pt>
                <c:pt idx="3">
                  <c:v>Outubro/2015</c:v>
                </c:pt>
                <c:pt idx="4">
                  <c:v>Dezembro/2015</c:v>
                </c:pt>
              </c:strCache>
            </c:strRef>
          </c:cat>
          <c:val>
            <c:numRef>
              <c:f>Plan1!$B$257:$B$261</c:f>
              <c:numCache>
                <c:formatCode>"R$"\ #,##0.00</c:formatCode>
                <c:ptCount val="5"/>
                <c:pt idx="0">
                  <c:v>47894710.689999998</c:v>
                </c:pt>
                <c:pt idx="1">
                  <c:v>55580415.740000002</c:v>
                </c:pt>
                <c:pt idx="2">
                  <c:v>63717000</c:v>
                </c:pt>
                <c:pt idx="3">
                  <c:v>71628145</c:v>
                </c:pt>
                <c:pt idx="4">
                  <c:v>83494863</c:v>
                </c:pt>
              </c:numCache>
            </c:numRef>
          </c:val>
        </c:ser>
        <c:ser>
          <c:idx val="1"/>
          <c:order val="1"/>
          <c:tx>
            <c:strRef>
              <c:f>Plan1!$C$256</c:f>
              <c:strCache>
                <c:ptCount val="1"/>
                <c:pt idx="0">
                  <c:v>Patronal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Plan1!$A$257:$A$261</c:f>
              <c:strCache>
                <c:ptCount val="5"/>
                <c:pt idx="0">
                  <c:v>Abril/2015</c:v>
                </c:pt>
                <c:pt idx="1">
                  <c:v>Junho/2015</c:v>
                </c:pt>
                <c:pt idx="2">
                  <c:v>Agosto/2015</c:v>
                </c:pt>
                <c:pt idx="3">
                  <c:v>Outubro/2015</c:v>
                </c:pt>
                <c:pt idx="4">
                  <c:v>Dezembro/2015</c:v>
                </c:pt>
              </c:strCache>
            </c:strRef>
          </c:cat>
          <c:val>
            <c:numRef>
              <c:f>Plan1!$C$257:$C$261</c:f>
              <c:numCache>
                <c:formatCode>"R$"\ #,##0.00</c:formatCode>
                <c:ptCount val="5"/>
                <c:pt idx="0">
                  <c:v>95789421.370000005</c:v>
                </c:pt>
                <c:pt idx="1">
                  <c:v>111160831.47</c:v>
                </c:pt>
                <c:pt idx="2">
                  <c:v>127434001</c:v>
                </c:pt>
                <c:pt idx="3">
                  <c:v>143256291</c:v>
                </c:pt>
                <c:pt idx="4">
                  <c:v>166989725</c:v>
                </c:pt>
              </c:numCache>
            </c:numRef>
          </c:val>
        </c:ser>
        <c:ser>
          <c:idx val="2"/>
          <c:order val="2"/>
          <c:tx>
            <c:strRef>
              <c:f>Plan1!$D$256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Plan1!$A$257:$A$261</c:f>
              <c:strCache>
                <c:ptCount val="5"/>
                <c:pt idx="0">
                  <c:v>Abril/2015</c:v>
                </c:pt>
                <c:pt idx="1">
                  <c:v>Junho/2015</c:v>
                </c:pt>
                <c:pt idx="2">
                  <c:v>Agosto/2015</c:v>
                </c:pt>
                <c:pt idx="3">
                  <c:v>Outubro/2015</c:v>
                </c:pt>
                <c:pt idx="4">
                  <c:v>Dezembro/2015</c:v>
                </c:pt>
              </c:strCache>
            </c:strRef>
          </c:cat>
          <c:val>
            <c:numRef>
              <c:f>Plan1!$D$257:$D$261</c:f>
              <c:numCache>
                <c:formatCode>"R$"\ #,##0.00</c:formatCode>
                <c:ptCount val="5"/>
                <c:pt idx="0">
                  <c:v>143684132.06</c:v>
                </c:pt>
                <c:pt idx="1">
                  <c:v>166741247.21000001</c:v>
                </c:pt>
                <c:pt idx="2">
                  <c:v>191151001</c:v>
                </c:pt>
                <c:pt idx="3">
                  <c:v>214884436</c:v>
                </c:pt>
                <c:pt idx="4">
                  <c:v>250484588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395136"/>
        <c:axId val="88401024"/>
        <c:axId val="0"/>
      </c:bar3DChart>
      <c:catAx>
        <c:axId val="8839513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401024"/>
        <c:crosses val="autoZero"/>
        <c:auto val="1"/>
        <c:lblAlgn val="ctr"/>
        <c:lblOffset val="100"/>
        <c:noMultiLvlLbl val="0"/>
      </c:catAx>
      <c:valAx>
        <c:axId val="88401024"/>
        <c:scaling>
          <c:orientation val="minMax"/>
        </c:scaling>
        <c:delete val="0"/>
        <c:axPos val="l"/>
        <c:numFmt formatCode="&quot;R$&quot;\ #,##0.0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395136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dLbls>
            <c:dLbl>
              <c:idx val="0"/>
              <c:layout>
                <c:manualLayout>
                  <c:x val="-3.6827191360086615E-2"/>
                  <c:y val="-3.4840560997043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328608738528167E-2"/>
                  <c:y val="-4.0647321163217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66288699082256E-2"/>
                  <c:y val="1.7420051885916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1076482670865846E-2"/>
                  <c:y val="-5.5164450191257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9830137646925382E-2"/>
                  <c:y val="3.1937180913956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2492913107792249E-3"/>
                  <c:y val="-1.4516900415434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-3.4840560997043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Plan1!$A$335:$A$349</c:f>
              <c:numCache>
                <c:formatCode>mmm\-yy</c:formatCode>
                <c:ptCount val="15"/>
                <c:pt idx="0">
                  <c:v>41671</c:v>
                </c:pt>
                <c:pt idx="1">
                  <c:v>41699</c:v>
                </c:pt>
                <c:pt idx="2">
                  <c:v>41730</c:v>
                </c:pt>
                <c:pt idx="3">
                  <c:v>41760</c:v>
                </c:pt>
                <c:pt idx="4">
                  <c:v>41791</c:v>
                </c:pt>
                <c:pt idx="5">
                  <c:v>41821</c:v>
                </c:pt>
                <c:pt idx="6">
                  <c:v>41852</c:v>
                </c:pt>
                <c:pt idx="7">
                  <c:v>41883</c:v>
                </c:pt>
                <c:pt idx="8">
                  <c:v>41913</c:v>
                </c:pt>
                <c:pt idx="9">
                  <c:v>41944</c:v>
                </c:pt>
                <c:pt idx="10">
                  <c:v>41974</c:v>
                </c:pt>
                <c:pt idx="11">
                  <c:v>42005</c:v>
                </c:pt>
                <c:pt idx="12">
                  <c:v>42036</c:v>
                </c:pt>
                <c:pt idx="13">
                  <c:v>42064</c:v>
                </c:pt>
                <c:pt idx="14">
                  <c:v>42095</c:v>
                </c:pt>
              </c:numCache>
            </c:numRef>
          </c:cat>
          <c:val>
            <c:numRef>
              <c:f>Plan1!$B$335:$B$349</c:f>
              <c:numCache>
                <c:formatCode>"R$"\ #,##0</c:formatCode>
                <c:ptCount val="15"/>
                <c:pt idx="0">
                  <c:v>2164</c:v>
                </c:pt>
                <c:pt idx="1">
                  <c:v>3246</c:v>
                </c:pt>
                <c:pt idx="2">
                  <c:v>4328</c:v>
                </c:pt>
                <c:pt idx="3">
                  <c:v>5441</c:v>
                </c:pt>
                <c:pt idx="4">
                  <c:v>6531</c:v>
                </c:pt>
                <c:pt idx="5">
                  <c:v>7621</c:v>
                </c:pt>
                <c:pt idx="6">
                  <c:v>14375</c:v>
                </c:pt>
                <c:pt idx="7">
                  <c:v>17825</c:v>
                </c:pt>
                <c:pt idx="8">
                  <c:v>27169</c:v>
                </c:pt>
                <c:pt idx="9">
                  <c:v>32117</c:v>
                </c:pt>
                <c:pt idx="10">
                  <c:v>42013</c:v>
                </c:pt>
                <c:pt idx="11">
                  <c:v>47127</c:v>
                </c:pt>
                <c:pt idx="12">
                  <c:v>52240</c:v>
                </c:pt>
                <c:pt idx="13">
                  <c:v>62499</c:v>
                </c:pt>
                <c:pt idx="14">
                  <c:v>77028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436096"/>
        <c:axId val="88437888"/>
      </c:lineChart>
      <c:dateAx>
        <c:axId val="8843609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437888"/>
        <c:crosses val="autoZero"/>
        <c:auto val="1"/>
        <c:lblOffset val="100"/>
        <c:baseTimeUnit val="months"/>
      </c:dateAx>
      <c:valAx>
        <c:axId val="88437888"/>
        <c:scaling>
          <c:orientation val="minMax"/>
        </c:scaling>
        <c:delete val="0"/>
        <c:axPos val="l"/>
        <c:majorGridlines/>
        <c:numFmt formatCode="&quot;R$&quot;\ 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436096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Plan1!$B$187</c:f>
              <c:strCache>
                <c:ptCount val="1"/>
                <c:pt idx="0">
                  <c:v>Fluxo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88888888888888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66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Plan1!$A$188:$A$189</c:f>
              <c:numCache>
                <c:formatCode>mmm\-yy</c:formatCode>
                <c:ptCount val="2"/>
                <c:pt idx="0">
                  <c:v>41730</c:v>
                </c:pt>
                <c:pt idx="1">
                  <c:v>42095</c:v>
                </c:pt>
              </c:numCache>
            </c:numRef>
          </c:cat>
          <c:val>
            <c:numRef>
              <c:f>Plan1!$B$188:$B$189</c:f>
              <c:numCache>
                <c:formatCode>"R$"\ #,##0.00</c:formatCode>
                <c:ptCount val="2"/>
                <c:pt idx="0">
                  <c:v>5761541.4900000002</c:v>
                </c:pt>
                <c:pt idx="1">
                  <c:v>6447877.1900000004</c:v>
                </c:pt>
              </c:numCache>
            </c:numRef>
          </c:val>
        </c:ser>
        <c:ser>
          <c:idx val="1"/>
          <c:order val="1"/>
          <c:tx>
            <c:strRef>
              <c:f>Plan1!$C$187</c:f>
              <c:strCache>
                <c:ptCount val="1"/>
                <c:pt idx="0">
                  <c:v>Estoque gerado no mês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66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Plan1!$A$188:$A$189</c:f>
              <c:numCache>
                <c:formatCode>mmm\-yy</c:formatCode>
                <c:ptCount val="2"/>
                <c:pt idx="0">
                  <c:v>41730</c:v>
                </c:pt>
                <c:pt idx="1">
                  <c:v>42095</c:v>
                </c:pt>
              </c:numCache>
            </c:numRef>
          </c:cat>
          <c:val>
            <c:numRef>
              <c:f>Plan1!$C$188:$C$189</c:f>
              <c:numCache>
                <c:formatCode>"R$"\ #,##0.00</c:formatCode>
                <c:ptCount val="2"/>
                <c:pt idx="0">
                  <c:v>10265.19</c:v>
                </c:pt>
                <c:pt idx="1">
                  <c:v>71137.06</c:v>
                </c:pt>
              </c:numCache>
            </c:numRef>
          </c:val>
        </c:ser>
        <c:ser>
          <c:idx val="2"/>
          <c:order val="2"/>
          <c:tx>
            <c:strRef>
              <c:f>Plan1!$D$187</c:f>
              <c:strCache>
                <c:ptCount val="1"/>
                <c:pt idx="0">
                  <c:v>Total de crédito no mês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88888888888888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66E-2"/>
                  <c:y val="-2.3148512685914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Plan1!$A$188:$A$189</c:f>
              <c:numCache>
                <c:formatCode>mmm\-yy</c:formatCode>
                <c:ptCount val="2"/>
                <c:pt idx="0">
                  <c:v>41730</c:v>
                </c:pt>
                <c:pt idx="1">
                  <c:v>42095</c:v>
                </c:pt>
              </c:numCache>
            </c:numRef>
          </c:cat>
          <c:val>
            <c:numRef>
              <c:f>Plan1!$D$188:$D$189</c:f>
              <c:numCache>
                <c:formatCode>"R$"\ #,##0.00</c:formatCode>
                <c:ptCount val="2"/>
                <c:pt idx="0">
                  <c:v>5771806.6800000006</c:v>
                </c:pt>
                <c:pt idx="1">
                  <c:v>6519014.25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549440"/>
        <c:axId val="87550976"/>
        <c:axId val="0"/>
      </c:bar3DChart>
      <c:catAx>
        <c:axId val="87549440"/>
        <c:scaling>
          <c:orientation val="minMax"/>
        </c:scaling>
        <c:delete val="0"/>
        <c:axPos val="l"/>
        <c:numFmt formatCode="[$-416]mmm\-yy;@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7550976"/>
        <c:crosses val="autoZero"/>
        <c:auto val="0"/>
        <c:lblAlgn val="ctr"/>
        <c:lblOffset val="100"/>
        <c:noMultiLvlLbl val="0"/>
      </c:catAx>
      <c:valAx>
        <c:axId val="87550976"/>
        <c:scaling>
          <c:orientation val="minMax"/>
        </c:scaling>
        <c:delete val="0"/>
        <c:axPos val="b"/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549440"/>
        <c:crosses val="autoZero"/>
        <c:crossBetween val="between"/>
        <c:dispUnits>
          <c:builtInUnit val="millions"/>
          <c:dispUnitsLbl>
            <c:layout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</c:dispUnitsLbl>
        </c:dispUnits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605632"/>
        <c:axId val="87607168"/>
        <c:axId val="0"/>
      </c:bar3DChart>
      <c:catAx>
        <c:axId val="87605632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607168"/>
        <c:crosses val="autoZero"/>
        <c:auto val="1"/>
        <c:lblAlgn val="ctr"/>
        <c:lblOffset val="100"/>
        <c:noMultiLvlLbl val="1"/>
      </c:catAx>
      <c:valAx>
        <c:axId val="87607168"/>
        <c:scaling>
          <c:orientation val="minMax"/>
        </c:scaling>
        <c:delete val="0"/>
        <c:axPos val="b"/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605632"/>
        <c:crosses val="autoZero"/>
        <c:crossBetween val="between"/>
        <c:dispUnits>
          <c:builtInUnit val="millions"/>
          <c:dispUnitsLbl>
            <c:layout/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247154418197725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254742547425475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387533902012248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53590769903762"/>
                  <c:y val="-2.93948820501425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2514905149051490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2536585365853658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2601626016260162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41683606736657919"/>
                  <c:y val="-8.81846461504277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2435298556430446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.2319783197831978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26348239282589675"/>
                  <c:y val="2.93948820501425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.2536585365853658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.25799457994579944"/>
                  <c:y val="-4.6216051671729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Plan1!$A$165:$A$177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Plan1!$B$165:$B$177</c:f>
              <c:numCache>
                <c:formatCode>"R$"\ #,##0.00</c:formatCode>
                <c:ptCount val="13"/>
                <c:pt idx="0">
                  <c:v>5660000</c:v>
                </c:pt>
                <c:pt idx="1">
                  <c:v>5460000</c:v>
                </c:pt>
                <c:pt idx="2">
                  <c:v>6000000</c:v>
                </c:pt>
                <c:pt idx="3">
                  <c:v>6380000</c:v>
                </c:pt>
                <c:pt idx="4">
                  <c:v>6450000</c:v>
                </c:pt>
                <c:pt idx="5">
                  <c:v>6550000</c:v>
                </c:pt>
                <c:pt idx="6">
                  <c:v>6810000</c:v>
                </c:pt>
                <c:pt idx="7">
                  <c:v>11000000</c:v>
                </c:pt>
                <c:pt idx="8">
                  <c:v>5790000</c:v>
                </c:pt>
                <c:pt idx="9">
                  <c:v>5900000</c:v>
                </c:pt>
                <c:pt idx="10">
                  <c:v>6570000</c:v>
                </c:pt>
                <c:pt idx="11">
                  <c:v>6598592.2000000002</c:v>
                </c:pt>
                <c:pt idx="12">
                  <c:v>6519014.25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615744"/>
        <c:axId val="87670784"/>
        <c:axId val="0"/>
      </c:bar3DChart>
      <c:dateAx>
        <c:axId val="87615744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7670784"/>
        <c:crosses val="autoZero"/>
        <c:auto val="1"/>
        <c:lblOffset val="100"/>
        <c:baseTimeUnit val="months"/>
      </c:dateAx>
      <c:valAx>
        <c:axId val="87670784"/>
        <c:scaling>
          <c:orientation val="minMax"/>
        </c:scaling>
        <c:delete val="0"/>
        <c:axPos val="b"/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615744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1.3888888888888888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77777777777779E-3"/>
                  <c:y val="-6.0185185185185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666666666666666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Plan1!$A$196:$A$198</c:f>
              <c:strCache>
                <c:ptCount val="3"/>
                <c:pt idx="0">
                  <c:v>Estoque Acumulado RO</c:v>
                </c:pt>
                <c:pt idx="1">
                  <c:v>Estoque Acumulado RI</c:v>
                </c:pt>
                <c:pt idx="2">
                  <c:v>Saldo</c:v>
                </c:pt>
              </c:strCache>
            </c:strRef>
          </c:cat>
          <c:val>
            <c:numRef>
              <c:f>Plan1!$B$196:$B$198</c:f>
              <c:numCache>
                <c:formatCode>"R$"\ #,##0.00</c:formatCode>
                <c:ptCount val="3"/>
                <c:pt idx="0">
                  <c:v>150022617.52000001</c:v>
                </c:pt>
                <c:pt idx="1">
                  <c:v>383506.03</c:v>
                </c:pt>
                <c:pt idx="2">
                  <c:v>150406123.55000001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829504"/>
        <c:axId val="87831296"/>
        <c:axId val="0"/>
      </c:bar3DChart>
      <c:catAx>
        <c:axId val="878295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7831296"/>
        <c:crosses val="autoZero"/>
        <c:auto val="1"/>
        <c:lblAlgn val="ctr"/>
        <c:lblOffset val="100"/>
        <c:noMultiLvlLbl val="0"/>
      </c:catAx>
      <c:valAx>
        <c:axId val="87831296"/>
        <c:scaling>
          <c:orientation val="minMax"/>
        </c:scaling>
        <c:delete val="0"/>
        <c:axPos val="l"/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829504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'Março 15'!$B$212</c:f>
              <c:strCache>
                <c:ptCount val="1"/>
                <c:pt idx="0">
                  <c:v>Quantidade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15'!$A$220:$A$232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15'!$B$220:$B$232</c:f>
              <c:numCache>
                <c:formatCode>#,##0</c:formatCode>
                <c:ptCount val="13"/>
                <c:pt idx="0">
                  <c:v>7348</c:v>
                </c:pt>
                <c:pt idx="1">
                  <c:v>7652</c:v>
                </c:pt>
                <c:pt idx="2">
                  <c:v>9371</c:v>
                </c:pt>
                <c:pt idx="3">
                  <c:v>9517</c:v>
                </c:pt>
                <c:pt idx="4">
                  <c:v>11068</c:v>
                </c:pt>
                <c:pt idx="5">
                  <c:v>11256</c:v>
                </c:pt>
                <c:pt idx="6">
                  <c:v>12800</c:v>
                </c:pt>
                <c:pt idx="7">
                  <c:v>13162</c:v>
                </c:pt>
                <c:pt idx="8">
                  <c:v>13466</c:v>
                </c:pt>
                <c:pt idx="9">
                  <c:v>13800</c:v>
                </c:pt>
                <c:pt idx="10">
                  <c:v>14012</c:v>
                </c:pt>
                <c:pt idx="11">
                  <c:v>14167</c:v>
                </c:pt>
                <c:pt idx="12">
                  <c:v>14343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870080"/>
        <c:axId val="87880064"/>
        <c:axId val="0"/>
      </c:bar3DChart>
      <c:dateAx>
        <c:axId val="8787008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880064"/>
        <c:crosses val="autoZero"/>
        <c:auto val="1"/>
        <c:lblOffset val="100"/>
        <c:baseTimeUnit val="months"/>
      </c:dateAx>
      <c:valAx>
        <c:axId val="878800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7870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'Março 15'!$A$236:$A$263</c:f>
              <c:strCache>
                <c:ptCount val="28"/>
                <c:pt idx="0">
                  <c:v>SEEDUC</c:v>
                </c:pt>
                <c:pt idx="1">
                  <c:v>PCERJ</c:v>
                </c:pt>
                <c:pt idx="2">
                  <c:v>UERJ</c:v>
                </c:pt>
                <c:pt idx="3">
                  <c:v>DETRAN_RJ</c:v>
                </c:pt>
                <c:pt idx="4">
                  <c:v>TJRJ</c:v>
                </c:pt>
                <c:pt idx="5">
                  <c:v>FAETEC</c:v>
                </c:pt>
                <c:pt idx="6">
                  <c:v>SEAP</c:v>
                </c:pt>
                <c:pt idx="7">
                  <c:v>SEFAZ</c:v>
                </c:pt>
                <c:pt idx="8">
                  <c:v>MP</c:v>
                </c:pt>
                <c:pt idx="9">
                  <c:v>CECIERJ</c:v>
                </c:pt>
                <c:pt idx="10">
                  <c:v>DPGE</c:v>
                </c:pt>
                <c:pt idx="11">
                  <c:v>SEPLAG</c:v>
                </c:pt>
                <c:pt idx="12">
                  <c:v>RIOPREVIDÊNCIA</c:v>
                </c:pt>
                <c:pt idx="13">
                  <c:v>PROCON-RJ</c:v>
                </c:pt>
                <c:pt idx="14">
                  <c:v>INEA</c:v>
                </c:pt>
                <c:pt idx="15">
                  <c:v>FTM</c:v>
                </c:pt>
                <c:pt idx="16">
                  <c:v>FIPERJ</c:v>
                </c:pt>
                <c:pt idx="17">
                  <c:v>PGE</c:v>
                </c:pt>
                <c:pt idx="18">
                  <c:v>TJRJ-Magistrados</c:v>
                </c:pt>
                <c:pt idx="19">
                  <c:v>UENF</c:v>
                </c:pt>
                <c:pt idx="20">
                  <c:v>ITERJ</c:v>
                </c:pt>
                <c:pt idx="21">
                  <c:v>UEZO</c:v>
                </c:pt>
                <c:pt idx="22">
                  <c:v>LOTERJ</c:v>
                </c:pt>
                <c:pt idx="23">
                  <c:v>TCE</c:v>
                </c:pt>
                <c:pt idx="24">
                  <c:v>SEA</c:v>
                </c:pt>
                <c:pt idx="25">
                  <c:v>IEEA</c:v>
                </c:pt>
                <c:pt idx="26">
                  <c:v>DRM</c:v>
                </c:pt>
                <c:pt idx="27">
                  <c:v>DETRO</c:v>
                </c:pt>
              </c:strCache>
            </c:strRef>
          </c:cat>
          <c:val>
            <c:numRef>
              <c:f>'Março 15'!$B$236:$B$263</c:f>
              <c:numCache>
                <c:formatCode>General</c:formatCode>
                <c:ptCount val="28"/>
                <c:pt idx="0">
                  <c:v>7793</c:v>
                </c:pt>
                <c:pt idx="1">
                  <c:v>1446</c:v>
                </c:pt>
                <c:pt idx="2">
                  <c:v>1296</c:v>
                </c:pt>
                <c:pt idx="3">
                  <c:v>1210</c:v>
                </c:pt>
                <c:pt idx="4">
                  <c:v>596</c:v>
                </c:pt>
                <c:pt idx="5">
                  <c:v>518</c:v>
                </c:pt>
                <c:pt idx="6">
                  <c:v>393</c:v>
                </c:pt>
                <c:pt idx="7">
                  <c:v>169</c:v>
                </c:pt>
                <c:pt idx="8">
                  <c:v>158</c:v>
                </c:pt>
                <c:pt idx="9">
                  <c:v>121</c:v>
                </c:pt>
                <c:pt idx="10">
                  <c:v>84</c:v>
                </c:pt>
                <c:pt idx="11">
                  <c:v>80</c:v>
                </c:pt>
                <c:pt idx="12">
                  <c:v>69</c:v>
                </c:pt>
                <c:pt idx="13">
                  <c:v>67</c:v>
                </c:pt>
                <c:pt idx="14">
                  <c:v>64</c:v>
                </c:pt>
                <c:pt idx="15">
                  <c:v>63</c:v>
                </c:pt>
                <c:pt idx="16">
                  <c:v>56</c:v>
                </c:pt>
                <c:pt idx="17">
                  <c:v>46</c:v>
                </c:pt>
                <c:pt idx="18">
                  <c:v>39</c:v>
                </c:pt>
                <c:pt idx="19">
                  <c:v>15</c:v>
                </c:pt>
                <c:pt idx="20">
                  <c:v>10</c:v>
                </c:pt>
                <c:pt idx="21">
                  <c:v>10</c:v>
                </c:pt>
                <c:pt idx="22">
                  <c:v>9</c:v>
                </c:pt>
                <c:pt idx="23">
                  <c:v>8</c:v>
                </c:pt>
                <c:pt idx="24">
                  <c:v>8</c:v>
                </c:pt>
                <c:pt idx="25">
                  <c:v>7</c:v>
                </c:pt>
                <c:pt idx="26">
                  <c:v>7</c:v>
                </c:pt>
                <c:pt idx="2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931136"/>
        <c:axId val="87937024"/>
        <c:axId val="0"/>
      </c:bar3DChart>
      <c:catAx>
        <c:axId val="87931136"/>
        <c:scaling>
          <c:orientation val="maxMin"/>
        </c:scaling>
        <c:delete val="0"/>
        <c:axPos val="l"/>
        <c:majorTickMark val="out"/>
        <c:minorTickMark val="none"/>
        <c:tickLblPos val="nextTo"/>
        <c:crossAx val="87937024"/>
        <c:crosses val="autoZero"/>
        <c:auto val="1"/>
        <c:lblAlgn val="ctr"/>
        <c:lblOffset val="100"/>
        <c:noMultiLvlLbl val="0"/>
      </c:catAx>
      <c:valAx>
        <c:axId val="87937024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7931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'Março 15'!$B$267</c:f>
              <c:strCache>
                <c:ptCount val="1"/>
                <c:pt idx="0">
                  <c:v>Servidor/mil</c:v>
                </c:pt>
              </c:strCache>
            </c:strRef>
          </c:tx>
          <c:dLbls>
            <c:dLbl>
              <c:idx val="0"/>
              <c:layout>
                <c:manualLayout>
                  <c:x val="-3.3431656573424007E-2"/>
                  <c:y val="4.9880103458162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823231399272328E-3"/>
                  <c:y val="2.9512311537180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9535174791912267E-2"/>
                  <c:y val="-2.8834996645048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557064720260654E-2"/>
                  <c:y val="5.7669993290096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5768548075472915E-2"/>
                  <c:y val="-2.2957950939633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3377246151726624E-2"/>
                  <c:y val="4.9711502732874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1620548985846278E-2"/>
                  <c:y val="3.195739461399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6.4558569347203082E-2"/>
                  <c:y val="-5.2925565539069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635045748820523E-2"/>
                  <c:y val="4.2609859485321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7.2024583801094361E-2"/>
                  <c:y val="-3.5508216237767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0303026286085756E-2"/>
                  <c:y val="4.2609738965794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7.5537978132854997E-2"/>
                  <c:y val="-4.2609859485320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3.1620548985846278E-2"/>
                  <c:y val="-4.2609859485320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15'!$A$269:$A$281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15'!$B$269:$B$281</c:f>
              <c:numCache>
                <c:formatCode>_("R$"* #,##0.00_);_("R$"* \(#,##0.00\);_("R$"* "-"??_);_(@_)</c:formatCode>
                <c:ptCount val="13"/>
                <c:pt idx="0">
                  <c:v>1627</c:v>
                </c:pt>
                <c:pt idx="1">
                  <c:v>1766</c:v>
                </c:pt>
                <c:pt idx="2">
                  <c:v>1902</c:v>
                </c:pt>
                <c:pt idx="3">
                  <c:v>2541</c:v>
                </c:pt>
                <c:pt idx="4">
                  <c:v>2756</c:v>
                </c:pt>
                <c:pt idx="5">
                  <c:v>2787</c:v>
                </c:pt>
                <c:pt idx="6">
                  <c:v>3324</c:v>
                </c:pt>
                <c:pt idx="7">
                  <c:v>3446</c:v>
                </c:pt>
                <c:pt idx="8">
                  <c:v>3531</c:v>
                </c:pt>
                <c:pt idx="9">
                  <c:v>3771</c:v>
                </c:pt>
                <c:pt idx="10">
                  <c:v>3817</c:v>
                </c:pt>
                <c:pt idx="11">
                  <c:v>3877</c:v>
                </c:pt>
                <c:pt idx="12">
                  <c:v>3955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'Março 15'!$C$267</c:f>
              <c:strCache>
                <c:ptCount val="1"/>
                <c:pt idx="0">
                  <c:v>Patronal/mil</c:v>
                </c:pt>
              </c:strCache>
            </c:strRef>
          </c:tx>
          <c:dLbls>
            <c:dLbl>
              <c:idx val="0"/>
              <c:layout>
                <c:manualLayout>
                  <c:x val="-4.916420084327057E-2"/>
                  <c:y val="3.4532379317189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5289934841562E-2"/>
                  <c:y val="-3.8369310352432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997393269978162E-2"/>
                  <c:y val="2.2269765805578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0796449214309623E-2"/>
                  <c:y val="-4.60431724229192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7197632809539744E-2"/>
                  <c:y val="4.60431724229192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1617351783272121E-2"/>
                  <c:y val="2.5887913837161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7699112303577406E-2"/>
                  <c:y val="3.4532379317189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2763017248040435E-2"/>
                  <c:y val="-4.2206241387675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3765976236115831E-2"/>
                  <c:y val="1.15107931057298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10110493761606909"/>
                  <c:y val="-2.9708964095590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5.899701131843782E-2"/>
                  <c:y val="-4.575561522110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9665680337308228E-2"/>
                  <c:y val="4.2206241387675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9.832840168654113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15'!$A$269:$A$281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15'!$C$269:$C$281</c:f>
              <c:numCache>
                <c:formatCode>_("R$"* #,##0.00_);_("R$"* \(#,##0.00\);_("R$"* "-"??_);_(@_)</c:formatCode>
                <c:ptCount val="13"/>
                <c:pt idx="0">
                  <c:v>3254</c:v>
                </c:pt>
                <c:pt idx="1">
                  <c:v>3532</c:v>
                </c:pt>
                <c:pt idx="2">
                  <c:v>3804</c:v>
                </c:pt>
                <c:pt idx="3">
                  <c:v>5082</c:v>
                </c:pt>
                <c:pt idx="4">
                  <c:v>5512</c:v>
                </c:pt>
                <c:pt idx="5">
                  <c:v>5574</c:v>
                </c:pt>
                <c:pt idx="6">
                  <c:v>6648</c:v>
                </c:pt>
                <c:pt idx="7">
                  <c:v>6892</c:v>
                </c:pt>
                <c:pt idx="8">
                  <c:v>7062</c:v>
                </c:pt>
                <c:pt idx="9">
                  <c:v>7541</c:v>
                </c:pt>
                <c:pt idx="10">
                  <c:v>7635</c:v>
                </c:pt>
                <c:pt idx="11">
                  <c:v>7755</c:v>
                </c:pt>
                <c:pt idx="12">
                  <c:v>7911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500096"/>
        <c:axId val="88501632"/>
      </c:lineChart>
      <c:dateAx>
        <c:axId val="8850009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501632"/>
        <c:crosses val="autoZero"/>
        <c:auto val="1"/>
        <c:lblOffset val="100"/>
        <c:baseTimeUnit val="months"/>
      </c:dateAx>
      <c:valAx>
        <c:axId val="88501632"/>
        <c:scaling>
          <c:orientation val="minMax"/>
        </c:scaling>
        <c:delete val="0"/>
        <c:axPos val="l"/>
        <c:majorGridlines/>
        <c:numFmt formatCode="_(&quot;R$&quot;* #,##0.00_);_(&quot;R$&quot;* \(#,##0.00\);_(&quot;R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500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743915049998086"/>
          <c:y val="0.24049547102487617"/>
          <c:w val="0.14202066650473699"/>
          <c:h val="0.12841839974255145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-3.310345306955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'Março 15'!$A$285:$A$312</c:f>
              <c:strCache>
                <c:ptCount val="28"/>
                <c:pt idx="0">
                  <c:v>SEEDUC</c:v>
                </c:pt>
                <c:pt idx="1">
                  <c:v>PCERJ</c:v>
                </c:pt>
                <c:pt idx="2">
                  <c:v>UERJ</c:v>
                </c:pt>
                <c:pt idx="3">
                  <c:v>TJRJ</c:v>
                </c:pt>
                <c:pt idx="4">
                  <c:v>DETRAN</c:v>
                </c:pt>
                <c:pt idx="5">
                  <c:v>SEAP</c:v>
                </c:pt>
                <c:pt idx="6">
                  <c:v>FAETEC</c:v>
                </c:pt>
                <c:pt idx="7">
                  <c:v>SEFAZ</c:v>
                </c:pt>
                <c:pt idx="8">
                  <c:v>MPRJ</c:v>
                </c:pt>
                <c:pt idx="9">
                  <c:v>CECIERJ</c:v>
                </c:pt>
                <c:pt idx="10">
                  <c:v>SEPLAG</c:v>
                </c:pt>
                <c:pt idx="11">
                  <c:v>DPGE</c:v>
                </c:pt>
                <c:pt idx="12">
                  <c:v>INEA</c:v>
                </c:pt>
                <c:pt idx="13">
                  <c:v>FIPERJ</c:v>
                </c:pt>
                <c:pt idx="14">
                  <c:v>RIOPREVIDÊNCIA</c:v>
                </c:pt>
                <c:pt idx="15">
                  <c:v>PROCON-RJ</c:v>
                </c:pt>
                <c:pt idx="16">
                  <c:v>PGE</c:v>
                </c:pt>
                <c:pt idx="17">
                  <c:v>FTM</c:v>
                </c:pt>
                <c:pt idx="18">
                  <c:v>TJRJ-Magistrados</c:v>
                </c:pt>
                <c:pt idx="19">
                  <c:v>UENF</c:v>
                </c:pt>
                <c:pt idx="20">
                  <c:v>UEZO</c:v>
                </c:pt>
                <c:pt idx="21">
                  <c:v>TCE</c:v>
                </c:pt>
                <c:pt idx="22">
                  <c:v>ITERJ</c:v>
                </c:pt>
                <c:pt idx="23">
                  <c:v>IEEA</c:v>
                </c:pt>
                <c:pt idx="24">
                  <c:v>DRM</c:v>
                </c:pt>
                <c:pt idx="25">
                  <c:v>SEA</c:v>
                </c:pt>
                <c:pt idx="26">
                  <c:v>LOTERJ</c:v>
                </c:pt>
                <c:pt idx="27">
                  <c:v>DETRO</c:v>
                </c:pt>
              </c:strCache>
            </c:strRef>
          </c:cat>
          <c:val>
            <c:numRef>
              <c:f>'Março 15'!$B$285:$B$312</c:f>
              <c:numCache>
                <c:formatCode>_("R$"* #,##0.00_);_("R$"* \(#,##0.00\);_("R$"* "-"??_);_(@_)</c:formatCode>
                <c:ptCount val="28"/>
                <c:pt idx="0">
                  <c:v>1440368.55</c:v>
                </c:pt>
                <c:pt idx="1">
                  <c:v>647917.92000000004</c:v>
                </c:pt>
                <c:pt idx="2">
                  <c:v>518871.88</c:v>
                </c:pt>
                <c:pt idx="3">
                  <c:v>262958.89</c:v>
                </c:pt>
                <c:pt idx="4">
                  <c:v>251816.84</c:v>
                </c:pt>
                <c:pt idx="5">
                  <c:v>198741.49</c:v>
                </c:pt>
                <c:pt idx="6">
                  <c:v>141400.54</c:v>
                </c:pt>
                <c:pt idx="7">
                  <c:v>86698.69</c:v>
                </c:pt>
                <c:pt idx="8">
                  <c:v>78978.66</c:v>
                </c:pt>
                <c:pt idx="9">
                  <c:v>54381.64</c:v>
                </c:pt>
                <c:pt idx="10">
                  <c:v>33530.959999999999</c:v>
                </c:pt>
                <c:pt idx="11">
                  <c:v>33847.26</c:v>
                </c:pt>
                <c:pt idx="12">
                  <c:v>30772.18</c:v>
                </c:pt>
                <c:pt idx="13">
                  <c:v>27845.919999999998</c:v>
                </c:pt>
                <c:pt idx="14">
                  <c:v>26149.95</c:v>
                </c:pt>
                <c:pt idx="15">
                  <c:v>26033.82</c:v>
                </c:pt>
                <c:pt idx="16">
                  <c:v>22018.04</c:v>
                </c:pt>
                <c:pt idx="17">
                  <c:v>22056.51</c:v>
                </c:pt>
                <c:pt idx="18">
                  <c:v>20007.39</c:v>
                </c:pt>
                <c:pt idx="19">
                  <c:v>6757.01</c:v>
                </c:pt>
                <c:pt idx="20">
                  <c:v>4593.41</c:v>
                </c:pt>
                <c:pt idx="21">
                  <c:v>4104.08</c:v>
                </c:pt>
                <c:pt idx="22">
                  <c:v>3643.1</c:v>
                </c:pt>
                <c:pt idx="23">
                  <c:v>3591.07</c:v>
                </c:pt>
                <c:pt idx="24">
                  <c:v>3591.07</c:v>
                </c:pt>
                <c:pt idx="25">
                  <c:v>3128.01</c:v>
                </c:pt>
                <c:pt idx="26">
                  <c:v>1632.05</c:v>
                </c:pt>
                <c:pt idx="27">
                  <c:v>135.5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577920"/>
        <c:axId val="88579456"/>
        <c:axId val="0"/>
      </c:bar3DChart>
      <c:catAx>
        <c:axId val="88577920"/>
        <c:scaling>
          <c:orientation val="maxMin"/>
        </c:scaling>
        <c:delete val="0"/>
        <c:axPos val="l"/>
        <c:majorTickMark val="none"/>
        <c:minorTickMark val="none"/>
        <c:tickLblPos val="nextTo"/>
        <c:crossAx val="88579456"/>
        <c:crosses val="autoZero"/>
        <c:auto val="1"/>
        <c:lblAlgn val="ctr"/>
        <c:lblOffset val="100"/>
        <c:noMultiLvlLbl val="0"/>
      </c:catAx>
      <c:valAx>
        <c:axId val="885794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crossAx val="885779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1F29B-EBFC-4B93-A6B9-0F44A7647FC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6B2A1C7-FC14-431E-AE2D-7C71C0F712C1}">
      <dgm:prSet phldrT="[Texto]" custT="1"/>
      <dgm:spPr/>
      <dgm:t>
        <a:bodyPr/>
        <a:lstStyle/>
        <a:p>
          <a:r>
            <a:rPr lang="pt-BR" sz="1800" dirty="0" smtClean="0"/>
            <a:t>12 óbitos de servidores no Plano Previdenciário</a:t>
          </a:r>
          <a:endParaRPr lang="pt-BR" sz="1800" dirty="0"/>
        </a:p>
      </dgm:t>
    </dgm:pt>
    <dgm:pt modelId="{5DF12F57-1F3D-4929-B4AE-4ABB46864272}" type="parTrans" cxnId="{D34AC2EE-3245-463A-9CDC-FCACE6153213}">
      <dgm:prSet/>
      <dgm:spPr/>
      <dgm:t>
        <a:bodyPr/>
        <a:lstStyle/>
        <a:p>
          <a:endParaRPr lang="pt-BR"/>
        </a:p>
      </dgm:t>
    </dgm:pt>
    <dgm:pt modelId="{BE735312-4F08-4AC4-B745-042AC1C37F70}" type="sibTrans" cxnId="{D34AC2EE-3245-463A-9CDC-FCACE6153213}">
      <dgm:prSet/>
      <dgm:spPr/>
      <dgm:t>
        <a:bodyPr/>
        <a:lstStyle/>
        <a:p>
          <a:endParaRPr lang="pt-BR"/>
        </a:p>
      </dgm:t>
    </dgm:pt>
    <dgm:pt modelId="{4BFA0040-1B73-40C8-8609-B8660B355B6B}">
      <dgm:prSet phldrT="[Texto]"/>
      <dgm:spPr/>
      <dgm:t>
        <a:bodyPr/>
        <a:lstStyle/>
        <a:p>
          <a:r>
            <a:rPr lang="pt-BR" dirty="0" smtClean="0"/>
            <a:t>6 pensões por morte requeridas e estão sendo pagas. A primeira pensão foi paga em fevereiro/2014, a segunda foi concedida em agosto/2014, a terceira em outubro/2014 ,a quarta em março/2015 e a outras duas concedidas em  abril/2015.</a:t>
          </a:r>
          <a:endParaRPr lang="pt-BR" dirty="0"/>
        </a:p>
      </dgm:t>
    </dgm:pt>
    <dgm:pt modelId="{B89F5ED7-780F-4DBB-8E9B-2EF00FA2CCA4}" type="parTrans" cxnId="{AE4E9102-984D-4487-86B6-1964D42E954B}">
      <dgm:prSet/>
      <dgm:spPr/>
      <dgm:t>
        <a:bodyPr/>
        <a:lstStyle/>
        <a:p>
          <a:endParaRPr lang="pt-BR"/>
        </a:p>
      </dgm:t>
    </dgm:pt>
    <dgm:pt modelId="{D73A7511-73CA-4E3C-9F26-9C2F86C2955F}" type="sibTrans" cxnId="{AE4E9102-984D-4487-86B6-1964D42E954B}">
      <dgm:prSet/>
      <dgm:spPr/>
      <dgm:t>
        <a:bodyPr/>
        <a:lstStyle/>
        <a:p>
          <a:endParaRPr lang="pt-BR"/>
        </a:p>
      </dgm:t>
    </dgm:pt>
    <dgm:pt modelId="{4DFBEA69-2523-4498-A7FA-3F59762B7A8A}">
      <dgm:prSet phldrT="[Texto]"/>
      <dgm:spPr/>
      <dgm:t>
        <a:bodyPr/>
        <a:lstStyle/>
        <a:p>
          <a:r>
            <a:rPr lang="pt-BR" dirty="0" smtClean="0"/>
            <a:t>Total pagamento das 6 pensões até Abril/2015: </a:t>
          </a:r>
          <a:r>
            <a:rPr lang="pt-BR" b="1" u="sng" dirty="0" smtClean="0"/>
            <a:t>R$ 77.027,93</a:t>
          </a:r>
        </a:p>
      </dgm:t>
    </dgm:pt>
    <dgm:pt modelId="{7191DDA9-36F0-4E5E-9A40-B57CD21FD1C3}" type="parTrans" cxnId="{7146AD2D-C6CB-44E5-B261-BE47759D2017}">
      <dgm:prSet/>
      <dgm:spPr/>
      <dgm:t>
        <a:bodyPr/>
        <a:lstStyle/>
        <a:p>
          <a:endParaRPr lang="pt-BR"/>
        </a:p>
      </dgm:t>
    </dgm:pt>
    <dgm:pt modelId="{5F8389E0-4288-456E-BC33-7051C8CF952A}" type="sibTrans" cxnId="{7146AD2D-C6CB-44E5-B261-BE47759D2017}">
      <dgm:prSet/>
      <dgm:spPr/>
      <dgm:t>
        <a:bodyPr/>
        <a:lstStyle/>
        <a:p>
          <a:endParaRPr lang="pt-BR"/>
        </a:p>
      </dgm:t>
    </dgm:pt>
    <dgm:pt modelId="{BF387EBF-F271-4937-8B35-47201A2E287B}">
      <dgm:prSet/>
      <dgm:spPr/>
      <dgm:t>
        <a:bodyPr/>
        <a:lstStyle/>
        <a:p>
          <a:r>
            <a:rPr lang="pt-BR" dirty="0" smtClean="0"/>
            <a:t>Não registra nenhuma aposentadoria até a presente data</a:t>
          </a:r>
          <a:endParaRPr lang="pt-BR" dirty="0"/>
        </a:p>
      </dgm:t>
    </dgm:pt>
    <dgm:pt modelId="{00EC7579-3C79-46CE-8B36-9D0949EED2BB}" type="parTrans" cxnId="{27844739-6C6B-47F2-9939-84D150B81AB9}">
      <dgm:prSet/>
      <dgm:spPr/>
      <dgm:t>
        <a:bodyPr/>
        <a:lstStyle/>
        <a:p>
          <a:endParaRPr lang="pt-BR"/>
        </a:p>
      </dgm:t>
    </dgm:pt>
    <dgm:pt modelId="{E84AEC88-D994-44BF-BA52-2B797212B098}" type="sibTrans" cxnId="{27844739-6C6B-47F2-9939-84D150B81AB9}">
      <dgm:prSet/>
      <dgm:spPr/>
      <dgm:t>
        <a:bodyPr/>
        <a:lstStyle/>
        <a:p>
          <a:endParaRPr lang="pt-BR"/>
        </a:p>
      </dgm:t>
    </dgm:pt>
    <dgm:pt modelId="{1303D21D-7493-4A21-9949-57D7D8DBDF93}" type="pres">
      <dgm:prSet presAssocID="{3B71F29B-EBFC-4B93-A6B9-0F44A7647FC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F9D7EE57-3793-4FD5-81D7-179AC8461BA2}" type="pres">
      <dgm:prSet presAssocID="{3B71F29B-EBFC-4B93-A6B9-0F44A7647FCA}" presName="Name1" presStyleCnt="0"/>
      <dgm:spPr/>
    </dgm:pt>
    <dgm:pt modelId="{76302F0E-75E8-4871-BEA8-C5324D2406F4}" type="pres">
      <dgm:prSet presAssocID="{3B71F29B-EBFC-4B93-A6B9-0F44A7647FCA}" presName="cycle" presStyleCnt="0"/>
      <dgm:spPr/>
    </dgm:pt>
    <dgm:pt modelId="{1CDEFA28-2BC2-4389-93E5-5D452680889F}" type="pres">
      <dgm:prSet presAssocID="{3B71F29B-EBFC-4B93-A6B9-0F44A7647FCA}" presName="srcNode" presStyleLbl="node1" presStyleIdx="0" presStyleCnt="4"/>
      <dgm:spPr/>
    </dgm:pt>
    <dgm:pt modelId="{2DCB0E3F-E042-4956-8A28-AC1C9A72CE2A}" type="pres">
      <dgm:prSet presAssocID="{3B71F29B-EBFC-4B93-A6B9-0F44A7647FCA}" presName="conn" presStyleLbl="parChTrans1D2" presStyleIdx="0" presStyleCnt="1"/>
      <dgm:spPr/>
      <dgm:t>
        <a:bodyPr/>
        <a:lstStyle/>
        <a:p>
          <a:endParaRPr lang="pt-BR"/>
        </a:p>
      </dgm:t>
    </dgm:pt>
    <dgm:pt modelId="{4C1225E6-9D2B-432F-8C31-448A7BAB4480}" type="pres">
      <dgm:prSet presAssocID="{3B71F29B-EBFC-4B93-A6B9-0F44A7647FCA}" presName="extraNode" presStyleLbl="node1" presStyleIdx="0" presStyleCnt="4"/>
      <dgm:spPr/>
    </dgm:pt>
    <dgm:pt modelId="{76A3A8BC-2D9D-47FB-BC49-BC6F7E59331A}" type="pres">
      <dgm:prSet presAssocID="{3B71F29B-EBFC-4B93-A6B9-0F44A7647FCA}" presName="dstNode" presStyleLbl="node1" presStyleIdx="0" presStyleCnt="4"/>
      <dgm:spPr/>
    </dgm:pt>
    <dgm:pt modelId="{5E442EB7-9402-4977-8F71-87AD84259D01}" type="pres">
      <dgm:prSet presAssocID="{06B2A1C7-FC14-431E-AE2D-7C71C0F712C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7F9F40-2823-49AB-81F8-E5D9579EF69E}" type="pres">
      <dgm:prSet presAssocID="{06B2A1C7-FC14-431E-AE2D-7C71C0F712C1}" presName="accent_1" presStyleCnt="0"/>
      <dgm:spPr/>
    </dgm:pt>
    <dgm:pt modelId="{56ACC5DF-4BD0-4994-8D3B-239D8FE7B60B}" type="pres">
      <dgm:prSet presAssocID="{06B2A1C7-FC14-431E-AE2D-7C71C0F712C1}" presName="accentRepeatNode" presStyleLbl="solidFgAcc1" presStyleIdx="0" presStyleCnt="4"/>
      <dgm:spPr/>
    </dgm:pt>
    <dgm:pt modelId="{204889A3-B8D8-48A5-A32C-F05A6E2E2503}" type="pres">
      <dgm:prSet presAssocID="{4BFA0040-1B73-40C8-8609-B8660B355B6B}" presName="text_2" presStyleLbl="node1" presStyleIdx="1" presStyleCnt="4" custScaleY="12470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CF28E9-24B0-4DD6-A0E7-39B7433D8915}" type="pres">
      <dgm:prSet presAssocID="{4BFA0040-1B73-40C8-8609-B8660B355B6B}" presName="accent_2" presStyleCnt="0"/>
      <dgm:spPr/>
    </dgm:pt>
    <dgm:pt modelId="{BBDE887F-782D-4295-BA63-EFCFCA82EA7A}" type="pres">
      <dgm:prSet presAssocID="{4BFA0040-1B73-40C8-8609-B8660B355B6B}" presName="accentRepeatNode" presStyleLbl="solidFgAcc1" presStyleIdx="1" presStyleCnt="4"/>
      <dgm:spPr/>
    </dgm:pt>
    <dgm:pt modelId="{7AE321C9-8AAB-42C9-A6EF-858923F9C846}" type="pres">
      <dgm:prSet presAssocID="{4DFBEA69-2523-4498-A7FA-3F59762B7A8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7F6A4C-DA18-4A58-AA42-D0F093C10A45}" type="pres">
      <dgm:prSet presAssocID="{4DFBEA69-2523-4498-A7FA-3F59762B7A8A}" presName="accent_3" presStyleCnt="0"/>
      <dgm:spPr/>
    </dgm:pt>
    <dgm:pt modelId="{9C8F6103-1135-483A-8570-0CF1C4B458F3}" type="pres">
      <dgm:prSet presAssocID="{4DFBEA69-2523-4498-A7FA-3F59762B7A8A}" presName="accentRepeatNode" presStyleLbl="solidFgAcc1" presStyleIdx="2" presStyleCnt="4"/>
      <dgm:spPr/>
    </dgm:pt>
    <dgm:pt modelId="{862030AB-6C94-456B-B19D-1203680BA861}" type="pres">
      <dgm:prSet presAssocID="{BF387EBF-F271-4937-8B35-47201A2E287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6B1901-628E-4BEC-B208-B2E18A7E9D25}" type="pres">
      <dgm:prSet presAssocID="{BF387EBF-F271-4937-8B35-47201A2E287B}" presName="accent_4" presStyleCnt="0"/>
      <dgm:spPr/>
    </dgm:pt>
    <dgm:pt modelId="{B198CA25-9C34-4682-A400-0DCC28F1C0C1}" type="pres">
      <dgm:prSet presAssocID="{BF387EBF-F271-4937-8B35-47201A2E287B}" presName="accentRepeatNode" presStyleLbl="solidFgAcc1" presStyleIdx="3" presStyleCnt="4"/>
      <dgm:spPr/>
    </dgm:pt>
  </dgm:ptLst>
  <dgm:cxnLst>
    <dgm:cxn modelId="{294CCDC6-816F-4617-9C8F-200983C9D10F}" type="presOf" srcId="{06B2A1C7-FC14-431E-AE2D-7C71C0F712C1}" destId="{5E442EB7-9402-4977-8F71-87AD84259D01}" srcOrd="0" destOrd="0" presId="urn:microsoft.com/office/officeart/2008/layout/VerticalCurvedList"/>
    <dgm:cxn modelId="{7146AD2D-C6CB-44E5-B261-BE47759D2017}" srcId="{3B71F29B-EBFC-4B93-A6B9-0F44A7647FCA}" destId="{4DFBEA69-2523-4498-A7FA-3F59762B7A8A}" srcOrd="2" destOrd="0" parTransId="{7191DDA9-36F0-4E5E-9A40-B57CD21FD1C3}" sibTransId="{5F8389E0-4288-456E-BC33-7051C8CF952A}"/>
    <dgm:cxn modelId="{AE4E9102-984D-4487-86B6-1964D42E954B}" srcId="{3B71F29B-EBFC-4B93-A6B9-0F44A7647FCA}" destId="{4BFA0040-1B73-40C8-8609-B8660B355B6B}" srcOrd="1" destOrd="0" parTransId="{B89F5ED7-780F-4DBB-8E9B-2EF00FA2CCA4}" sibTransId="{D73A7511-73CA-4E3C-9F26-9C2F86C2955F}"/>
    <dgm:cxn modelId="{27844739-6C6B-47F2-9939-84D150B81AB9}" srcId="{3B71F29B-EBFC-4B93-A6B9-0F44A7647FCA}" destId="{BF387EBF-F271-4937-8B35-47201A2E287B}" srcOrd="3" destOrd="0" parTransId="{00EC7579-3C79-46CE-8B36-9D0949EED2BB}" sibTransId="{E84AEC88-D994-44BF-BA52-2B797212B098}"/>
    <dgm:cxn modelId="{D34AC2EE-3245-463A-9CDC-FCACE6153213}" srcId="{3B71F29B-EBFC-4B93-A6B9-0F44A7647FCA}" destId="{06B2A1C7-FC14-431E-AE2D-7C71C0F712C1}" srcOrd="0" destOrd="0" parTransId="{5DF12F57-1F3D-4929-B4AE-4ABB46864272}" sibTransId="{BE735312-4F08-4AC4-B745-042AC1C37F70}"/>
    <dgm:cxn modelId="{288A1083-F2AF-4902-BB59-082128591616}" type="presOf" srcId="{3B71F29B-EBFC-4B93-A6B9-0F44A7647FCA}" destId="{1303D21D-7493-4A21-9949-57D7D8DBDF93}" srcOrd="0" destOrd="0" presId="urn:microsoft.com/office/officeart/2008/layout/VerticalCurvedList"/>
    <dgm:cxn modelId="{6FAC4F2D-BE3A-4DA7-84F9-D3A0DA88E454}" type="presOf" srcId="{4DFBEA69-2523-4498-A7FA-3F59762B7A8A}" destId="{7AE321C9-8AAB-42C9-A6EF-858923F9C846}" srcOrd="0" destOrd="0" presId="urn:microsoft.com/office/officeart/2008/layout/VerticalCurvedList"/>
    <dgm:cxn modelId="{CA7C86B6-65AC-4E9C-99AD-AE3CF18E361E}" type="presOf" srcId="{4BFA0040-1B73-40C8-8609-B8660B355B6B}" destId="{204889A3-B8D8-48A5-A32C-F05A6E2E2503}" srcOrd="0" destOrd="0" presId="urn:microsoft.com/office/officeart/2008/layout/VerticalCurvedList"/>
    <dgm:cxn modelId="{95C9F23C-37C8-426B-9A65-C6B6CF292731}" type="presOf" srcId="{BF387EBF-F271-4937-8B35-47201A2E287B}" destId="{862030AB-6C94-456B-B19D-1203680BA861}" srcOrd="0" destOrd="0" presId="urn:microsoft.com/office/officeart/2008/layout/VerticalCurvedList"/>
    <dgm:cxn modelId="{BEC064CB-A386-4D8D-806A-0D1073AEC015}" type="presOf" srcId="{BE735312-4F08-4AC4-B745-042AC1C37F70}" destId="{2DCB0E3F-E042-4956-8A28-AC1C9A72CE2A}" srcOrd="0" destOrd="0" presId="urn:microsoft.com/office/officeart/2008/layout/VerticalCurvedList"/>
    <dgm:cxn modelId="{C958AA7F-0D56-4FF1-B59C-0B16626D7384}" type="presParOf" srcId="{1303D21D-7493-4A21-9949-57D7D8DBDF93}" destId="{F9D7EE57-3793-4FD5-81D7-179AC8461BA2}" srcOrd="0" destOrd="0" presId="urn:microsoft.com/office/officeart/2008/layout/VerticalCurvedList"/>
    <dgm:cxn modelId="{C24252B4-967A-4FCE-AD92-ED66BFA5D122}" type="presParOf" srcId="{F9D7EE57-3793-4FD5-81D7-179AC8461BA2}" destId="{76302F0E-75E8-4871-BEA8-C5324D2406F4}" srcOrd="0" destOrd="0" presId="urn:microsoft.com/office/officeart/2008/layout/VerticalCurvedList"/>
    <dgm:cxn modelId="{496FC846-BB71-4412-9D48-68F5C06A8922}" type="presParOf" srcId="{76302F0E-75E8-4871-BEA8-C5324D2406F4}" destId="{1CDEFA28-2BC2-4389-93E5-5D452680889F}" srcOrd="0" destOrd="0" presId="urn:microsoft.com/office/officeart/2008/layout/VerticalCurvedList"/>
    <dgm:cxn modelId="{A29AC584-F0EF-469D-A44E-D025E2724831}" type="presParOf" srcId="{76302F0E-75E8-4871-BEA8-C5324D2406F4}" destId="{2DCB0E3F-E042-4956-8A28-AC1C9A72CE2A}" srcOrd="1" destOrd="0" presId="urn:microsoft.com/office/officeart/2008/layout/VerticalCurvedList"/>
    <dgm:cxn modelId="{D888AA56-441E-4521-AE8D-B458DAFE9BAF}" type="presParOf" srcId="{76302F0E-75E8-4871-BEA8-C5324D2406F4}" destId="{4C1225E6-9D2B-432F-8C31-448A7BAB4480}" srcOrd="2" destOrd="0" presId="urn:microsoft.com/office/officeart/2008/layout/VerticalCurvedList"/>
    <dgm:cxn modelId="{A15A37F5-129A-4188-9AD3-1DEED14663DE}" type="presParOf" srcId="{76302F0E-75E8-4871-BEA8-C5324D2406F4}" destId="{76A3A8BC-2D9D-47FB-BC49-BC6F7E59331A}" srcOrd="3" destOrd="0" presId="urn:microsoft.com/office/officeart/2008/layout/VerticalCurvedList"/>
    <dgm:cxn modelId="{18315209-ED13-4DCA-BC2A-D917C5874936}" type="presParOf" srcId="{F9D7EE57-3793-4FD5-81D7-179AC8461BA2}" destId="{5E442EB7-9402-4977-8F71-87AD84259D01}" srcOrd="1" destOrd="0" presId="urn:microsoft.com/office/officeart/2008/layout/VerticalCurvedList"/>
    <dgm:cxn modelId="{2A03695E-5FE6-437F-AAA8-05F5D92F173A}" type="presParOf" srcId="{F9D7EE57-3793-4FD5-81D7-179AC8461BA2}" destId="{2C7F9F40-2823-49AB-81F8-E5D9579EF69E}" srcOrd="2" destOrd="0" presId="urn:microsoft.com/office/officeart/2008/layout/VerticalCurvedList"/>
    <dgm:cxn modelId="{0575B426-A704-4CD0-9874-8786B24F3D7F}" type="presParOf" srcId="{2C7F9F40-2823-49AB-81F8-E5D9579EF69E}" destId="{56ACC5DF-4BD0-4994-8D3B-239D8FE7B60B}" srcOrd="0" destOrd="0" presId="urn:microsoft.com/office/officeart/2008/layout/VerticalCurvedList"/>
    <dgm:cxn modelId="{44D456A3-5DDF-4443-BE0C-D0548AAC0C2D}" type="presParOf" srcId="{F9D7EE57-3793-4FD5-81D7-179AC8461BA2}" destId="{204889A3-B8D8-48A5-A32C-F05A6E2E2503}" srcOrd="3" destOrd="0" presId="urn:microsoft.com/office/officeart/2008/layout/VerticalCurvedList"/>
    <dgm:cxn modelId="{34142B55-A457-4C31-AAC2-FEA5EC7CC42F}" type="presParOf" srcId="{F9D7EE57-3793-4FD5-81D7-179AC8461BA2}" destId="{3ECF28E9-24B0-4DD6-A0E7-39B7433D8915}" srcOrd="4" destOrd="0" presId="urn:microsoft.com/office/officeart/2008/layout/VerticalCurvedList"/>
    <dgm:cxn modelId="{D44110F9-E2A1-4ACC-9B6A-129C1DFCA82D}" type="presParOf" srcId="{3ECF28E9-24B0-4DD6-A0E7-39B7433D8915}" destId="{BBDE887F-782D-4295-BA63-EFCFCA82EA7A}" srcOrd="0" destOrd="0" presId="urn:microsoft.com/office/officeart/2008/layout/VerticalCurvedList"/>
    <dgm:cxn modelId="{3B70B5C3-9428-4EC4-BC42-15B44B9EB862}" type="presParOf" srcId="{F9D7EE57-3793-4FD5-81D7-179AC8461BA2}" destId="{7AE321C9-8AAB-42C9-A6EF-858923F9C846}" srcOrd="5" destOrd="0" presId="urn:microsoft.com/office/officeart/2008/layout/VerticalCurvedList"/>
    <dgm:cxn modelId="{93EF800E-453C-415B-8B92-DEF055E7FB9A}" type="presParOf" srcId="{F9D7EE57-3793-4FD5-81D7-179AC8461BA2}" destId="{2E7F6A4C-DA18-4A58-AA42-D0F093C10A45}" srcOrd="6" destOrd="0" presId="urn:microsoft.com/office/officeart/2008/layout/VerticalCurvedList"/>
    <dgm:cxn modelId="{0946EFB6-8D6B-46D4-8A7A-4F1D873A9E0A}" type="presParOf" srcId="{2E7F6A4C-DA18-4A58-AA42-D0F093C10A45}" destId="{9C8F6103-1135-483A-8570-0CF1C4B458F3}" srcOrd="0" destOrd="0" presId="urn:microsoft.com/office/officeart/2008/layout/VerticalCurvedList"/>
    <dgm:cxn modelId="{C4679779-50E0-4DF6-BC6D-C937AA043F3D}" type="presParOf" srcId="{F9D7EE57-3793-4FD5-81D7-179AC8461BA2}" destId="{862030AB-6C94-456B-B19D-1203680BA861}" srcOrd="7" destOrd="0" presId="urn:microsoft.com/office/officeart/2008/layout/VerticalCurvedList"/>
    <dgm:cxn modelId="{8D4B819F-49CC-45AE-B459-D873C9DBFB30}" type="presParOf" srcId="{F9D7EE57-3793-4FD5-81D7-179AC8461BA2}" destId="{3F6B1901-628E-4BEC-B208-B2E18A7E9D25}" srcOrd="8" destOrd="0" presId="urn:microsoft.com/office/officeart/2008/layout/VerticalCurvedList"/>
    <dgm:cxn modelId="{31CF1F40-C4CF-4A41-9D4A-C686DB71D6ED}" type="presParOf" srcId="{3F6B1901-628E-4BEC-B208-B2E18A7E9D25}" destId="{B198CA25-9C34-4682-A400-0DCC28F1C0C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B0E3F-E042-4956-8A28-AC1C9A72CE2A}">
      <dsp:nvSpPr>
        <dsp:cNvPr id="0" name=""/>
        <dsp:cNvSpPr/>
      </dsp:nvSpPr>
      <dsp:spPr>
        <a:xfrm>
          <a:off x="-6269477" y="-959073"/>
          <a:ext cx="7462763" cy="7462763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442EB7-9402-4977-8F71-87AD84259D01}">
      <dsp:nvSpPr>
        <dsp:cNvPr id="0" name=""/>
        <dsp:cNvSpPr/>
      </dsp:nvSpPr>
      <dsp:spPr>
        <a:xfrm>
          <a:off x="624485" y="426270"/>
          <a:ext cx="6713766" cy="852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05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12 óbitos de servidores no Plano Previdenciário</a:t>
          </a:r>
          <a:endParaRPr lang="pt-BR" sz="1800" kern="1200" dirty="0"/>
        </a:p>
      </dsp:txBody>
      <dsp:txXfrm>
        <a:off x="624485" y="426270"/>
        <a:ext cx="6713766" cy="852983"/>
      </dsp:txXfrm>
    </dsp:sp>
    <dsp:sp modelId="{56ACC5DF-4BD0-4994-8D3B-239D8FE7B60B}">
      <dsp:nvSpPr>
        <dsp:cNvPr id="0" name=""/>
        <dsp:cNvSpPr/>
      </dsp:nvSpPr>
      <dsp:spPr>
        <a:xfrm>
          <a:off x="91371" y="319647"/>
          <a:ext cx="1066229" cy="10662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889A3-B8D8-48A5-A32C-F05A6E2E2503}">
      <dsp:nvSpPr>
        <dsp:cNvPr id="0" name=""/>
        <dsp:cNvSpPr/>
      </dsp:nvSpPr>
      <dsp:spPr>
        <a:xfrm>
          <a:off x="1113521" y="1600619"/>
          <a:ext cx="6224731" cy="1063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05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6 pensões por morte requeridas e estão sendo pagas. A primeira pensão foi paga em fevereiro/2014, a segunda foi concedida em agosto/2014, a terceira em outubro/2014 ,a quarta em março/2015 e a outras duas concedidas em  abril/2015.</a:t>
          </a:r>
          <a:endParaRPr lang="pt-BR" sz="1600" kern="1200" dirty="0"/>
        </a:p>
      </dsp:txBody>
      <dsp:txXfrm>
        <a:off x="1113521" y="1600619"/>
        <a:ext cx="6224731" cy="1063679"/>
      </dsp:txXfrm>
    </dsp:sp>
    <dsp:sp modelId="{BBDE887F-782D-4295-BA63-EFCFCA82EA7A}">
      <dsp:nvSpPr>
        <dsp:cNvPr id="0" name=""/>
        <dsp:cNvSpPr/>
      </dsp:nvSpPr>
      <dsp:spPr>
        <a:xfrm>
          <a:off x="580406" y="1599344"/>
          <a:ext cx="1066229" cy="10662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321C9-8AAB-42C9-A6EF-858923F9C846}">
      <dsp:nvSpPr>
        <dsp:cNvPr id="0" name=""/>
        <dsp:cNvSpPr/>
      </dsp:nvSpPr>
      <dsp:spPr>
        <a:xfrm>
          <a:off x="1113521" y="2985664"/>
          <a:ext cx="6224731" cy="852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05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Total pagamento das 6 pensões até Abril/2015: </a:t>
          </a:r>
          <a:r>
            <a:rPr lang="pt-BR" sz="1600" b="1" u="sng" kern="1200" dirty="0" smtClean="0"/>
            <a:t>R$ 77.027,93</a:t>
          </a:r>
        </a:p>
      </dsp:txBody>
      <dsp:txXfrm>
        <a:off x="1113521" y="2985664"/>
        <a:ext cx="6224731" cy="852983"/>
      </dsp:txXfrm>
    </dsp:sp>
    <dsp:sp modelId="{9C8F6103-1135-483A-8570-0CF1C4B458F3}">
      <dsp:nvSpPr>
        <dsp:cNvPr id="0" name=""/>
        <dsp:cNvSpPr/>
      </dsp:nvSpPr>
      <dsp:spPr>
        <a:xfrm>
          <a:off x="580406" y="2879041"/>
          <a:ext cx="1066229" cy="10662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030AB-6C94-456B-B19D-1203680BA861}">
      <dsp:nvSpPr>
        <dsp:cNvPr id="0" name=""/>
        <dsp:cNvSpPr/>
      </dsp:nvSpPr>
      <dsp:spPr>
        <a:xfrm>
          <a:off x="624485" y="4265362"/>
          <a:ext cx="6713766" cy="852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05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Não registra nenhuma aposentadoria até a presente data</a:t>
          </a:r>
          <a:endParaRPr lang="pt-BR" sz="1600" kern="1200" dirty="0"/>
        </a:p>
      </dsp:txBody>
      <dsp:txXfrm>
        <a:off x="624485" y="4265362"/>
        <a:ext cx="6713766" cy="852983"/>
      </dsp:txXfrm>
    </dsp:sp>
    <dsp:sp modelId="{B198CA25-9C34-4682-A400-0DCC28F1C0C1}">
      <dsp:nvSpPr>
        <dsp:cNvPr id="0" name=""/>
        <dsp:cNvSpPr/>
      </dsp:nvSpPr>
      <dsp:spPr>
        <a:xfrm>
          <a:off x="91371" y="4158739"/>
          <a:ext cx="1066229" cy="10662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6AAD-B95C-4EE4-AB20-231513E98A1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DF174-B389-421E-8232-7ED10720E4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83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84219-FD84-4BD3-8D29-0A3BC496D8C0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7F500-D1F5-4C76-8B1D-0FF7528322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8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6FFF-11A9-41D6-8012-A0A396437A4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53539-0444-4970-8338-457DAE6F4D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373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8AA07-0169-4764-A753-0C2E8265A289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928AC-6FDA-422E-BC00-724A863249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346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F072E-5FF4-4D80-8F3B-85944945AAE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6F509-7E88-41FA-A520-2E303337A4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85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4CB61-80AF-437A-ABA9-29E1943CD3C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D46AD-DCBF-4684-8480-069779EAE9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06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1B392-D366-42E9-8F08-E2BC4FB1382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E9053-336D-451F-9BEF-95A7A53B44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5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078A0-57B1-409C-B2B6-C5EB057ABF85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02891-25E3-4F09-9A42-3AE724A8EC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545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F2D57-9F74-42A9-96B7-2C8D6AF63B61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A2B3-367B-402F-8EDE-B52B6ACD7A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14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EF713-44F7-4CC6-B9D2-E22F7908E6C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EF626-13D0-41CA-9421-665242977E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742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4A68-44D0-4136-BF54-26BD3612DABA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0A683-88F6-4C4D-8D41-CFF3B6E385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0645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3930C-D734-41C1-8807-FFB6EDFBF997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837A5-D9A9-497F-BD42-024984FF5C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68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1E3FB-4035-48C2-8C05-A2290C804542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02452-6753-4051-8465-95026A97F5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071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9CAA4-7DB1-4CF9-97E1-FFCC1D27A23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1CFBE-65A2-4C58-AD56-D80296A6C7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701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013B3-C5B6-4409-A77B-C6F3FEB5ED6F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C406C-1DC4-4255-AB66-9E605DD829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8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C9F60-62CC-45F9-BDBF-E524603491E3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7C3FB-BE52-4EAA-8D07-B7E204D28C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095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D67D-E04F-4BE9-A75B-AE18D910B6E3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66702-F9AA-43BD-BF1B-658206A324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29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9AEBC-D043-4339-A5A6-631A84C5366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3BC53-E922-4703-91EC-E0E633D8A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3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3CD0-02D3-4165-BA8C-C844DBD1F17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1B850-59EC-43BC-B25A-B1274F8B4F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71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EA79C-F73C-43F6-9FA1-76B8BE5D1955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E58F-5039-4F28-BD8A-6CA549184E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04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4B183-1640-4B50-AD84-8CC9E869B17C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8055-2EC4-437E-A442-8CF9313ABC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6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0F4F2-9385-4E25-8972-AC1B3CACB4E4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9E3B-B14B-4BB2-A9E6-E6223633A0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67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4DF4B-A5B2-41C7-954A-90DBBE1E8E09}" type="datetimeFigureOut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20/05/2015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879D21-F922-4F02-9CAE-7DE6DD81643A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00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E5A090-07C6-49EA-8D0C-A5F6805684B3}" type="datetimeFigureOut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20/05/2015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7BCFBB-5C09-4CDA-BDE3-994C619508BB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12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740">
              <a:schemeClr val="accent1">
                <a:lumMod val="75000"/>
              </a:schemeClr>
            </a:gs>
            <a:gs pos="92500">
              <a:schemeClr val="tx2">
                <a:lumMod val="75000"/>
              </a:schemeClr>
            </a:gs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75000"/>
              </a:schemeClr>
            </a:gs>
            <a:gs pos="45828">
              <a:schemeClr val="accent1">
                <a:lumMod val="75000"/>
              </a:schemeClr>
            </a:gs>
            <a:gs pos="23755">
              <a:schemeClr val="accent1">
                <a:lumMod val="75000"/>
              </a:schemeClr>
            </a:gs>
            <a:gs pos="40410">
              <a:schemeClr val="accent1">
                <a:lumMod val="75000"/>
              </a:schemeClr>
            </a:gs>
            <a:gs pos="18350">
              <a:schemeClr val="accent1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9138" y="3068638"/>
            <a:ext cx="873125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576427" y="1542725"/>
            <a:ext cx="6996112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30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RELATÓRIOS </a:t>
            </a:r>
            <a:r>
              <a:rPr lang="pt-BR" sz="30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ESTATÍSTICO </a:t>
            </a:r>
            <a:r>
              <a:rPr lang="pt-BR" sz="30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E GERENCIAL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sz="3000" b="1" dirty="0" smtClean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GERÊNCIA DE ARRECADAÇÃO PREVIDENCIÁRIA E ATUÁRIA</a:t>
            </a:r>
            <a:endParaRPr lang="pt-BR" sz="3000" b="1" dirty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6537619" y="5157192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schemeClr val="bg1">
                    <a:lumMod val="95000"/>
                  </a:schemeClr>
                </a:solidFill>
              </a:rPr>
              <a:t>ABRIL / 2015</a:t>
            </a:r>
            <a:endParaRPr lang="pt-BR" sz="1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1062201" y="4221088"/>
            <a:ext cx="765459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1062201" y="4149080"/>
            <a:ext cx="7654599" cy="1523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5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Quantidade de Servidores por Órgão em </a:t>
            </a:r>
            <a:r>
              <a:rPr lang="pt-BR" sz="2800" b="1" dirty="0" smtClean="0"/>
              <a:t>Abril de 2015</a:t>
            </a:r>
            <a:endParaRPr lang="pt-BR" sz="2800" dirty="0"/>
          </a:p>
        </p:txBody>
      </p:sp>
      <p:grpSp>
        <p:nvGrpSpPr>
          <p:cNvPr id="4" name="Grupo 3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607053"/>
              </p:ext>
            </p:extLst>
          </p:nvPr>
        </p:nvGraphicFramePr>
        <p:xfrm>
          <a:off x="390538" y="1217283"/>
          <a:ext cx="8426649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303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Evolução </a:t>
            </a:r>
            <a:r>
              <a:rPr lang="pt-BR" sz="2800" b="1" dirty="0" smtClean="0"/>
              <a:t>das Contribuições dos </a:t>
            </a:r>
            <a:r>
              <a:rPr lang="pt-BR" sz="2800" b="1" dirty="0"/>
              <a:t>S</a:t>
            </a:r>
            <a:r>
              <a:rPr lang="pt-BR" sz="2800" b="1" dirty="0" smtClean="0"/>
              <a:t>ervidores no </a:t>
            </a:r>
            <a:r>
              <a:rPr lang="pt-BR" sz="2800" b="1" dirty="0"/>
              <a:t>Plano Previdenciário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045451"/>
              </p:ext>
            </p:extLst>
          </p:nvPr>
        </p:nvGraphicFramePr>
        <p:xfrm>
          <a:off x="179512" y="1268760"/>
          <a:ext cx="8964488" cy="5059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041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Evolução </a:t>
            </a:r>
            <a:r>
              <a:rPr lang="pt-BR" sz="2800" b="1" dirty="0" smtClean="0"/>
              <a:t>das Contribuições dos Servidores por Órgão no </a:t>
            </a:r>
            <a:r>
              <a:rPr lang="pt-BR" sz="2800" b="1" dirty="0"/>
              <a:t>Plano Previdenciário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602582"/>
              </p:ext>
            </p:extLst>
          </p:nvPr>
        </p:nvGraphicFramePr>
        <p:xfrm>
          <a:off x="179512" y="1143020"/>
          <a:ext cx="8786689" cy="5382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13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Características dos Servidores do Plano </a:t>
            </a:r>
            <a:r>
              <a:rPr lang="pt-BR" sz="2800" b="1" dirty="0">
                <a:solidFill>
                  <a:prstClr val="black"/>
                </a:solidFill>
              </a:rPr>
              <a:t>P</a:t>
            </a:r>
            <a:r>
              <a:rPr lang="pt-BR" sz="2800" b="1" dirty="0" smtClean="0">
                <a:solidFill>
                  <a:prstClr val="black"/>
                </a:solidFill>
              </a:rPr>
              <a:t>revidenciário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987972"/>
              </p:ext>
            </p:extLst>
          </p:nvPr>
        </p:nvGraphicFramePr>
        <p:xfrm>
          <a:off x="1187624" y="2283222"/>
          <a:ext cx="712879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8868209"/>
              </p:ext>
            </p:extLst>
          </p:nvPr>
        </p:nvGraphicFramePr>
        <p:xfrm>
          <a:off x="971600" y="1700808"/>
          <a:ext cx="7128791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9943564"/>
              </p:ext>
            </p:extLst>
          </p:nvPr>
        </p:nvGraphicFramePr>
        <p:xfrm>
          <a:off x="1205967" y="1314326"/>
          <a:ext cx="723847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955500"/>
              </p:ext>
            </p:extLst>
          </p:nvPr>
        </p:nvGraphicFramePr>
        <p:xfrm>
          <a:off x="1043608" y="1484784"/>
          <a:ext cx="698477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4854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prstClr val="black"/>
                </a:solidFill>
              </a:rPr>
              <a:t>Características dos </a:t>
            </a:r>
            <a:r>
              <a:rPr lang="pt-BR" sz="2800" b="1" dirty="0" smtClean="0">
                <a:solidFill>
                  <a:prstClr val="black"/>
                </a:solidFill>
              </a:rPr>
              <a:t>Servidores </a:t>
            </a:r>
            <a:r>
              <a:rPr lang="pt-BR" sz="2800" b="1" dirty="0">
                <a:solidFill>
                  <a:prstClr val="black"/>
                </a:solidFill>
              </a:rPr>
              <a:t>do Plano Previdenciário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7608817"/>
              </p:ext>
            </p:extLst>
          </p:nvPr>
        </p:nvGraphicFramePr>
        <p:xfrm>
          <a:off x="971600" y="1412776"/>
          <a:ext cx="7416824" cy="4510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725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Projeção Financeira das Contribuições até Dezembro/2015</a:t>
            </a:r>
            <a:endParaRPr lang="pt-BR" sz="2800" b="1" dirty="0">
              <a:solidFill>
                <a:prstClr val="black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092280" y="6237312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*até dezembro/2015</a:t>
            </a:r>
            <a:endParaRPr lang="pt-BR" sz="1100" dirty="0"/>
          </a:p>
        </p:txBody>
      </p:sp>
      <p:grpSp>
        <p:nvGrpSpPr>
          <p:cNvPr id="7" name="Grupo 6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Conector reto 8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Gráfico 13" title=" Projeção Financeira das Contribuições até dezembro de 20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7937440"/>
              </p:ext>
            </p:extLst>
          </p:nvPr>
        </p:nvGraphicFramePr>
        <p:xfrm>
          <a:off x="0" y="1052736"/>
          <a:ext cx="8966201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758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Despesas do Plano </a:t>
            </a:r>
            <a:r>
              <a:rPr lang="pt-BR" sz="2800" b="1" dirty="0" smtClean="0"/>
              <a:t>Previdenciário</a:t>
            </a:r>
            <a:endParaRPr lang="pt-BR" sz="2800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29153713"/>
              </p:ext>
            </p:extLst>
          </p:nvPr>
        </p:nvGraphicFramePr>
        <p:xfrm>
          <a:off x="785644" y="783828"/>
          <a:ext cx="741682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3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801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132398"/>
              </p:ext>
            </p:extLst>
          </p:nvPr>
        </p:nvGraphicFramePr>
        <p:xfrm>
          <a:off x="43543" y="1244620"/>
          <a:ext cx="8966201" cy="4374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6" name="Picture 6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Conector reto 6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CaixaDeTexto 8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Evolução Acumulada da Folha de Pensão no Plano Previdenciário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14787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740">
              <a:schemeClr val="accent1">
                <a:lumMod val="75000"/>
              </a:schemeClr>
            </a:gs>
            <a:gs pos="92500">
              <a:schemeClr val="tx2">
                <a:lumMod val="75000"/>
              </a:schemeClr>
            </a:gs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75000"/>
              </a:schemeClr>
            </a:gs>
            <a:gs pos="45828">
              <a:schemeClr val="accent1">
                <a:lumMod val="75000"/>
              </a:schemeClr>
            </a:gs>
            <a:gs pos="23755">
              <a:schemeClr val="accent1">
                <a:lumMod val="75000"/>
              </a:schemeClr>
            </a:gs>
            <a:gs pos="40410">
              <a:schemeClr val="accent1">
                <a:lumMod val="75000"/>
              </a:schemeClr>
            </a:gs>
            <a:gs pos="18350">
              <a:schemeClr val="accent1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9138" y="3068638"/>
            <a:ext cx="873125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to 11"/>
          <p:cNvCxnSpPr/>
          <p:nvPr/>
        </p:nvCxnSpPr>
        <p:spPr>
          <a:xfrm>
            <a:off x="1043608" y="3501008"/>
            <a:ext cx="765459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1043608" y="3429000"/>
            <a:ext cx="7654599" cy="1523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1187450" y="1426867"/>
            <a:ext cx="74096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FIM</a:t>
            </a:r>
            <a: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OBRIGADO</a:t>
            </a:r>
            <a:endParaRPr lang="pt-BR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1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467544" y="2559387"/>
            <a:ext cx="79928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COORDENADORIA DE ARRECADAÇÃO E COBRANÇA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3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ARRECADAÇÃO CAC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Conector reto 9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811325"/>
              </p:ext>
            </p:extLst>
          </p:nvPr>
        </p:nvGraphicFramePr>
        <p:xfrm>
          <a:off x="-98624" y="1340768"/>
          <a:ext cx="914400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570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467544" y="2723993"/>
            <a:ext cx="79928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COMPREV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Conector reto 8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aixaDeTexto 10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dirty="0"/>
              <a:t>Arrecadação </a:t>
            </a:r>
            <a:r>
              <a:rPr lang="pt-BR" sz="2800" dirty="0" smtClean="0"/>
              <a:t>COMPREV</a:t>
            </a:r>
            <a:endParaRPr lang="pt-BR" sz="2800" dirty="0"/>
          </a:p>
          <a:p>
            <a:pPr algn="ctr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dirty="0"/>
              <a:t>Abril/2014 x Abril/2015</a:t>
            </a: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857011"/>
              </p:ext>
            </p:extLst>
          </p:nvPr>
        </p:nvGraphicFramePr>
        <p:xfrm>
          <a:off x="249807" y="1052736"/>
          <a:ext cx="864096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132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9844" y="332656"/>
            <a:ext cx="41021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000" b="1" dirty="0" smtClean="0">
                <a:solidFill>
                  <a:prstClr val="white"/>
                </a:solidFill>
              </a:rPr>
              <a:t>COMPREV</a:t>
            </a:r>
            <a:endParaRPr lang="pt-BR" sz="3000" b="1" dirty="0">
              <a:solidFill>
                <a:prstClr val="white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550356"/>
              </p:ext>
            </p:extLst>
          </p:nvPr>
        </p:nvGraphicFramePr>
        <p:xfrm>
          <a:off x="107504" y="1052736"/>
          <a:ext cx="8928992" cy="4584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Evolução da Arrecadação – Abril/14 à Abril/15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902582"/>
              </p:ext>
            </p:extLst>
          </p:nvPr>
        </p:nvGraphicFramePr>
        <p:xfrm>
          <a:off x="258903" y="1066278"/>
          <a:ext cx="8619994" cy="4856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8083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76375" y="188913"/>
            <a:ext cx="6697663" cy="52322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dirty="0"/>
              <a:t>Estoque Acumulado em Abril/2015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Conector reto 5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4679550"/>
              </p:ext>
            </p:extLst>
          </p:nvPr>
        </p:nvGraphicFramePr>
        <p:xfrm>
          <a:off x="423891" y="908720"/>
          <a:ext cx="8280920" cy="530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605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323528" y="2728866"/>
            <a:ext cx="8568952" cy="70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SEGREGAÇÃO DE MASSA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5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Evolução da Quantidade de </a:t>
            </a:r>
            <a:r>
              <a:rPr lang="pt-BR" sz="2800" b="1" dirty="0"/>
              <a:t>S</a:t>
            </a:r>
            <a:r>
              <a:rPr lang="pt-BR" sz="2800" b="1" dirty="0" smtClean="0"/>
              <a:t>ervidores </a:t>
            </a:r>
            <a:r>
              <a:rPr lang="pt-BR" sz="2800" b="1" dirty="0"/>
              <a:t>n</a:t>
            </a:r>
            <a:r>
              <a:rPr lang="pt-BR" sz="2800" b="1" dirty="0" smtClean="0"/>
              <a:t>o Plano </a:t>
            </a:r>
            <a:r>
              <a:rPr lang="pt-BR" sz="2800" b="1" dirty="0"/>
              <a:t>P</a:t>
            </a:r>
            <a:r>
              <a:rPr lang="pt-BR" sz="2800" b="1" dirty="0" smtClean="0"/>
              <a:t>revidenciário</a:t>
            </a:r>
            <a:endParaRPr lang="pt-BR" sz="2800" b="1" dirty="0"/>
          </a:p>
        </p:txBody>
      </p:sp>
      <p:grpSp>
        <p:nvGrpSpPr>
          <p:cNvPr id="5" name="Grupo 4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5227147"/>
              </p:ext>
            </p:extLst>
          </p:nvPr>
        </p:nvGraphicFramePr>
        <p:xfrm>
          <a:off x="0" y="1268760"/>
          <a:ext cx="932452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067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</TotalTime>
  <Words>381</Words>
  <Application>Microsoft Office PowerPoint</Application>
  <PresentationFormat>Apresentação na tela (4:3)</PresentationFormat>
  <Paragraphs>113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0" baseType="lpstr">
      <vt:lpstr>1_Tema do Office</vt:lpstr>
      <vt:lpstr>4_Tema do Office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Bodra Neves Dantas</dc:creator>
  <cp:lastModifiedBy>Priscila Velasco Chaves</cp:lastModifiedBy>
  <cp:revision>344</cp:revision>
  <dcterms:created xsi:type="dcterms:W3CDTF">2015-01-08T17:36:11Z</dcterms:created>
  <dcterms:modified xsi:type="dcterms:W3CDTF">2015-05-20T12:24:09Z</dcterms:modified>
</cp:coreProperties>
</file>