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5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237" autoAdjust="0"/>
    <p:restoredTop sz="86364" autoAdjust="0"/>
  </p:normalViewPr>
  <p:slideViewPr>
    <p:cSldViewPr snapToGrid="0">
      <p:cViewPr varScale="1">
        <p:scale>
          <a:sx n="95" d="100"/>
          <a:sy n="95" d="100"/>
        </p:scale>
        <p:origin x="1584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MIDIA UTILIZADA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8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D3D-45BB-929D-6948E88949B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12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D3D-45BB-929D-6948E88949B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14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D3D-45BB-929D-6948E88949B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6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D3D-45BB-929D-6948E88949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Planilha1!$A$2:$A$7</c:f>
              <c:strCache>
                <c:ptCount val="6"/>
                <c:pt idx="0">
                  <c:v>O GLOBO</c:v>
                </c:pt>
                <c:pt idx="1">
                  <c:v>EXTRA</c:v>
                </c:pt>
                <c:pt idx="2">
                  <c:v>O DIA</c:v>
                </c:pt>
                <c:pt idx="3">
                  <c:v>VALOR</c:v>
                </c:pt>
                <c:pt idx="4">
                  <c:v>TV GLOBO</c:v>
                </c:pt>
                <c:pt idx="5">
                  <c:v>OUTROS*</c:v>
                </c:pt>
              </c:strCache>
            </c:strRef>
          </c:cat>
          <c:val>
            <c:numRef>
              <c:f>Planilha1!$B$2:$B$7</c:f>
              <c:numCache>
                <c:formatCode>General</c:formatCode>
                <c:ptCount val="6"/>
                <c:pt idx="0">
                  <c:v>4</c:v>
                </c:pt>
                <c:pt idx="1">
                  <c:v>6</c:v>
                </c:pt>
                <c:pt idx="2">
                  <c:v>8</c:v>
                </c:pt>
                <c:pt idx="3">
                  <c:v>4</c:v>
                </c:pt>
                <c:pt idx="4">
                  <c:v>1</c:v>
                </c:pt>
                <c:pt idx="5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D3D-45BB-929D-6948E88949B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269643728"/>
        <c:axId val="1189807712"/>
      </c:barChart>
      <c:catAx>
        <c:axId val="12696437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89807712"/>
        <c:crosses val="autoZero"/>
        <c:auto val="1"/>
        <c:lblAlgn val="ctr"/>
        <c:lblOffset val="100"/>
        <c:noMultiLvlLbl val="0"/>
      </c:catAx>
      <c:valAx>
        <c:axId val="1189807712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69643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D96336-E616-41F8-A28F-04978BBEB9F7}" type="datetimeFigureOut">
              <a:rPr lang="pt-BR" smtClean="0"/>
              <a:t>29/11/2019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339015-7701-41DE-8E2F-71F5122522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809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39015-7701-41DE-8E2F-71F5122522B6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8710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974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707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3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83157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018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98045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3742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9727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662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763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26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305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957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490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908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537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626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3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9994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D31C29-8BCC-47E1-BBC1-DCFC780354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1392" y="2050822"/>
            <a:ext cx="6840141" cy="1787528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prstClr val="white"/>
                </a:solidFill>
              </a:rPr>
              <a:t>RIOPREVIDÊNCIA – 2019 </a:t>
            </a:r>
            <a:br>
              <a:rPr lang="pt-BR" b="1" dirty="0">
                <a:solidFill>
                  <a:prstClr val="white"/>
                </a:solidFill>
              </a:rPr>
            </a:br>
            <a:r>
              <a:rPr lang="pt-BR" b="1" dirty="0"/>
              <a:t>RELATÓRIO DE ATIVIDADES</a:t>
            </a:r>
            <a:br>
              <a:rPr lang="pt-BR" b="1" dirty="0"/>
            </a:br>
            <a:r>
              <a:rPr lang="pt-BR" b="1" dirty="0"/>
              <a:t>ASSESSORIA DE COMUNICAÇÃO</a:t>
            </a:r>
            <a:br>
              <a:rPr lang="pt-BR" b="1" dirty="0"/>
            </a:br>
            <a:endParaRPr lang="pt-BR" b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B281BBF-ABFF-46E0-9DD5-76C77C75F3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0386" y="3913414"/>
            <a:ext cx="5678091" cy="1352550"/>
          </a:xfrm>
        </p:spPr>
        <p:txBody>
          <a:bodyPr>
            <a:normAutofit/>
          </a:bodyPr>
          <a:lstStyle/>
          <a:p>
            <a:pPr algn="ctr"/>
            <a:r>
              <a:rPr lang="pt-BR" sz="3225" cap="all" dirty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IMPRENSA E DIVULGAÇÃO</a:t>
            </a:r>
            <a:br>
              <a:rPr lang="pt-BR" sz="3225" cap="all" dirty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50439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2FDCE348-2978-4E51-A90C-7079E872DAEA}"/>
              </a:ext>
            </a:extLst>
          </p:cNvPr>
          <p:cNvSpPr/>
          <p:nvPr/>
        </p:nvSpPr>
        <p:spPr>
          <a:xfrm>
            <a:off x="3124201" y="1466849"/>
            <a:ext cx="397328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CONCLUSÃO</a:t>
            </a:r>
            <a:endParaRPr lang="pt-BR" sz="3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5F663684-DC20-4F93-9CE2-537AFF84C730}"/>
              </a:ext>
            </a:extLst>
          </p:cNvPr>
          <p:cNvSpPr/>
          <p:nvPr/>
        </p:nvSpPr>
        <p:spPr>
          <a:xfrm>
            <a:off x="994787" y="2359312"/>
            <a:ext cx="72046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ea typeface="Calibri" panose="020F0502020204030204" pitchFamily="34" charset="0"/>
              </a:rPr>
              <a:t>A autarquia está inserida no planejamento de Comunicação do Governo do Estado, </a:t>
            </a:r>
            <a:r>
              <a:rPr lang="pt-BR" sz="2000" dirty="0"/>
              <a:t>quanto ao assunto em </a:t>
            </a:r>
            <a:r>
              <a:rPr lang="pt-BR" sz="2000" b="1" dirty="0"/>
              <a:t>evidência Reforma da Previdência, </a:t>
            </a:r>
            <a:endParaRPr lang="pt-BR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2000" dirty="0">
              <a:latin typeface="Arial" panose="020B06040202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2000" dirty="0"/>
              <a:t>Esta assessoria alerta, porém, para </a:t>
            </a:r>
            <a:r>
              <a:rPr lang="pt-BR" sz="2000" b="1" dirty="0"/>
              <a:t>pautas de repercussão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2000" b="1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2000" dirty="0"/>
              <a:t>Para estas, as respostas deverão obedecer fundamentalmente a </a:t>
            </a:r>
            <a:r>
              <a:rPr lang="pt-BR" sz="2000" b="1" dirty="0"/>
              <a:t>unidade de discurso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610713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8463F34-4A1F-4F30-B48B-4E8329EE1BDA}"/>
              </a:ext>
            </a:extLst>
          </p:cNvPr>
          <p:cNvSpPr/>
          <p:nvPr/>
        </p:nvSpPr>
        <p:spPr>
          <a:xfrm>
            <a:off x="785815" y="2212443"/>
            <a:ext cx="7572375" cy="2456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 efeito da análise de resultados do que foi proposto e executado por esta assessoria, é necessário enumerar fatos e acontecimentos midiáticos no período, que também foram repercutidos pelos canais de divulgação do RP.</a:t>
            </a:r>
            <a:endParaRPr lang="pt-BR" sz="21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076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25BB48A3-CCD9-49E8-A299-1907F512A26D}"/>
              </a:ext>
            </a:extLst>
          </p:cNvPr>
          <p:cNvSpPr/>
          <p:nvPr/>
        </p:nvSpPr>
        <p:spPr>
          <a:xfrm>
            <a:off x="941839" y="565513"/>
            <a:ext cx="7260321" cy="5932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3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Principais Pautas</a:t>
            </a:r>
          </a:p>
          <a:p>
            <a:pPr algn="ctr"/>
            <a:r>
              <a:rPr lang="pt-BR" sz="33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despertaram atenção na mídia</a:t>
            </a:r>
          </a:p>
          <a:p>
            <a:pPr algn="ctr"/>
            <a:endParaRPr lang="pt-BR" sz="33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pt-BR" sz="1600" b="1" dirty="0">
                <a:latin typeface="Calibri" panose="020F0502020204030204" pitchFamily="34" charset="0"/>
                <a:cs typeface="Arial" panose="020B0604020202020204" pitchFamily="34" charset="0"/>
              </a:rPr>
              <a:t>1 - </a:t>
            </a:r>
            <a:r>
              <a:rPr lang="pt-BR" sz="1600" b="1" dirty="0" err="1"/>
              <a:t>Rioprevidência</a:t>
            </a:r>
            <a:r>
              <a:rPr lang="pt-BR" sz="1600" b="1" dirty="0"/>
              <a:t> promoveu adequação administrativa determinada pelo Governo, o que acarretou uma economia de R$ 16 milhões.</a:t>
            </a:r>
          </a:p>
          <a:p>
            <a:endParaRPr lang="pt-BR" sz="1600" b="1" dirty="0"/>
          </a:p>
          <a:p>
            <a:r>
              <a:rPr lang="pt-BR" sz="1600" b="1" dirty="0"/>
              <a:t>2 - </a:t>
            </a:r>
            <a:r>
              <a:rPr lang="pt-BR" sz="1600" b="1" dirty="0" err="1"/>
              <a:t>Rioprevidência</a:t>
            </a:r>
            <a:r>
              <a:rPr lang="pt-BR" sz="1600" b="1" dirty="0"/>
              <a:t> deu continuidade a auditoria na folha de </a:t>
            </a:r>
          </a:p>
          <a:p>
            <a:r>
              <a:rPr lang="pt-BR" sz="1600" b="1" dirty="0"/>
              <a:t>aposentadorias e pensões do estado.</a:t>
            </a:r>
          </a:p>
          <a:p>
            <a:endParaRPr lang="pt-BR" sz="1600" b="1" dirty="0"/>
          </a:p>
          <a:p>
            <a:r>
              <a:rPr lang="pt-BR" sz="1600" b="1" dirty="0"/>
              <a:t>3 - Reforma da Previdência – PEC 06/2019.</a:t>
            </a:r>
          </a:p>
          <a:p>
            <a:endParaRPr lang="pt-BR" sz="1600" b="1" dirty="0"/>
          </a:p>
          <a:p>
            <a:r>
              <a:rPr lang="pt-BR" sz="1600" b="1" dirty="0"/>
              <a:t>4 - Ciclo de debates sobre a PEC 06/19.</a:t>
            </a:r>
          </a:p>
          <a:p>
            <a:endParaRPr lang="pt-BR" sz="1600" b="1" dirty="0"/>
          </a:p>
          <a:p>
            <a:r>
              <a:rPr lang="pt-BR" sz="1600" b="1" dirty="0"/>
              <a:t>5 – Encontros CONAPREVI.</a:t>
            </a:r>
          </a:p>
          <a:p>
            <a:endParaRPr lang="pt-BR" sz="1600" b="1" dirty="0"/>
          </a:p>
          <a:p>
            <a:r>
              <a:rPr lang="pt-BR" sz="1600" b="1" dirty="0"/>
              <a:t>6 – Recenseamento/Prova de vida obrigatórios.</a:t>
            </a:r>
          </a:p>
          <a:p>
            <a:endParaRPr lang="pt-BR" sz="1600" b="1" dirty="0"/>
          </a:p>
          <a:p>
            <a:r>
              <a:rPr lang="pt-BR" sz="1600" b="1" dirty="0"/>
              <a:t>7 - CPI da </a:t>
            </a:r>
            <a:r>
              <a:rPr lang="pt-BR" sz="1600" b="1" dirty="0" err="1"/>
              <a:t>Alerj</a:t>
            </a:r>
            <a:r>
              <a:rPr lang="pt-BR" sz="1600" b="1" dirty="0"/>
              <a:t> sobre o </a:t>
            </a:r>
            <a:r>
              <a:rPr lang="pt-BR" sz="1600" b="1" dirty="0" err="1"/>
              <a:t>Rioprevidência</a:t>
            </a:r>
            <a:r>
              <a:rPr lang="pt-BR" sz="1600" b="1" dirty="0"/>
              <a:t>.</a:t>
            </a:r>
          </a:p>
          <a:p>
            <a:pPr algn="ctr"/>
            <a:endParaRPr lang="pt-BR" sz="4050" dirty="0"/>
          </a:p>
        </p:txBody>
      </p:sp>
    </p:spTree>
    <p:extLst>
      <p:ext uri="{BB962C8B-B14F-4D97-AF65-F5344CB8AC3E}">
        <p14:creationId xmlns:p14="http://schemas.microsoft.com/office/powerpoint/2010/main" val="1326266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69AF92CB-6C7A-4A15-84AE-9FEFC2EFB37A}"/>
              </a:ext>
            </a:extLst>
          </p:cNvPr>
          <p:cNvSpPr/>
          <p:nvPr/>
        </p:nvSpPr>
        <p:spPr>
          <a:xfrm>
            <a:off x="2417887" y="597250"/>
            <a:ext cx="4543425" cy="820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 QUE FOI FEITO</a:t>
            </a:r>
            <a:endParaRPr lang="pt-BR" sz="3600" b="1" kern="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1207FAE6-3D72-4414-8C5A-99636526C1B8}"/>
              </a:ext>
            </a:extLst>
          </p:cNvPr>
          <p:cNvSpPr/>
          <p:nvPr/>
        </p:nvSpPr>
        <p:spPr>
          <a:xfrm>
            <a:off x="1356527" y="1688121"/>
            <a:ext cx="6903217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2000" dirty="0"/>
              <a:t>46 notícias veiculadas em jornais Valor, Extra, O Globo, O Dia, Folha Dirigida e respectivos sites e de agências de notícias.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2000" dirty="0"/>
              <a:t>28 </a:t>
            </a:r>
            <a:r>
              <a:rPr lang="pt-BR" sz="2000" i="1" dirty="0"/>
              <a:t>releases </a:t>
            </a:r>
            <a:r>
              <a:rPr lang="pt-BR" sz="2000" dirty="0"/>
              <a:t>produzidos/artigo.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2000" dirty="0"/>
              <a:t>12 avisos de pauta.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2000" dirty="0"/>
              <a:t>01 participação Bom dia Rio/replicada  – TV Globo/Globonews.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2000" dirty="0"/>
              <a:t>02 matérias do </a:t>
            </a:r>
            <a:r>
              <a:rPr lang="pt-BR" sz="2000" dirty="0" err="1"/>
              <a:t>Rioprevidência</a:t>
            </a:r>
            <a:r>
              <a:rPr lang="pt-BR" sz="2000" dirty="0"/>
              <a:t> Cultural e da Escola Previdenciária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2000" i="1" dirty="0"/>
              <a:t>28 </a:t>
            </a:r>
            <a:r>
              <a:rPr lang="pt-BR" sz="2000" i="1" dirty="0" err="1"/>
              <a:t>papers</a:t>
            </a:r>
            <a:r>
              <a:rPr lang="pt-BR" sz="2000" i="1" dirty="0"/>
              <a:t> </a:t>
            </a:r>
            <a:r>
              <a:rPr lang="pt-BR" sz="2000" dirty="0"/>
              <a:t>publicitários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778584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47C05CEB-2C24-4C5B-9712-D2F58CB962E9}"/>
              </a:ext>
            </a:extLst>
          </p:cNvPr>
          <p:cNvSpPr/>
          <p:nvPr/>
        </p:nvSpPr>
        <p:spPr>
          <a:xfrm>
            <a:off x="2031980" y="1906655"/>
            <a:ext cx="5208285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3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QUE DEIXOU DE SER FEITO</a:t>
            </a:r>
            <a:endParaRPr lang="pt-BR" sz="3300" b="1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19F8E8A-553C-498F-9019-C5DEC4E1BBD4}"/>
              </a:ext>
            </a:extLst>
          </p:cNvPr>
          <p:cNvSpPr/>
          <p:nvPr/>
        </p:nvSpPr>
        <p:spPr>
          <a:xfrm>
            <a:off x="663191" y="2643022"/>
            <a:ext cx="78779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2400" dirty="0"/>
              <a:t>Informativo específico destinado aos diversos públicos, que aglutinasse todos os feitos e realizações.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2400" dirty="0"/>
              <a:t>Mídias Sociais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2400" dirty="0"/>
              <a:t>Vídeos Institucionais</a:t>
            </a:r>
          </a:p>
        </p:txBody>
      </p:sp>
    </p:spTree>
    <p:extLst>
      <p:ext uri="{BB962C8B-B14F-4D97-AF65-F5344CB8AC3E}">
        <p14:creationId xmlns:p14="http://schemas.microsoft.com/office/powerpoint/2010/main" val="3795917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25286BF-D049-4621-B0BB-74071F9ADC10}"/>
              </a:ext>
            </a:extLst>
          </p:cNvPr>
          <p:cNvSpPr/>
          <p:nvPr/>
        </p:nvSpPr>
        <p:spPr>
          <a:xfrm>
            <a:off x="2269674" y="1701188"/>
            <a:ext cx="460465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PROVIDÊNCIA IMEDIATA</a:t>
            </a:r>
            <a:endParaRPr lang="pt-BR" sz="3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72E1F0B-51DF-46A0-998C-A585DC89510D}"/>
              </a:ext>
            </a:extLst>
          </p:cNvPr>
          <p:cNvSpPr/>
          <p:nvPr/>
        </p:nvSpPr>
        <p:spPr>
          <a:xfrm>
            <a:off x="1024932" y="2694134"/>
            <a:ext cx="70338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2400" dirty="0"/>
              <a:t>Ampliou-se a divulgação do </a:t>
            </a:r>
            <a:r>
              <a:rPr lang="pt-BR" sz="2400" dirty="0" err="1"/>
              <a:t>house-orgam</a:t>
            </a:r>
            <a:r>
              <a:rPr lang="pt-BR" sz="2400" dirty="0"/>
              <a:t> “RP Notícias”.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2400" dirty="0"/>
              <a:t>Artes e </a:t>
            </a:r>
            <a:r>
              <a:rPr lang="pt-BR" sz="2400" i="1" dirty="0" err="1"/>
              <a:t>papers</a:t>
            </a:r>
            <a:r>
              <a:rPr lang="pt-BR" sz="2400" dirty="0"/>
              <a:t> produzidos das atividades e eventos da Escola Previdenciária e do RP Cultural</a:t>
            </a:r>
          </a:p>
        </p:txBody>
      </p:sp>
    </p:spTree>
    <p:extLst>
      <p:ext uri="{BB962C8B-B14F-4D97-AF65-F5344CB8AC3E}">
        <p14:creationId xmlns:p14="http://schemas.microsoft.com/office/powerpoint/2010/main" val="2545365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C10ED6F-68B5-4242-8BF8-11CC984EB2F6}"/>
              </a:ext>
            </a:extLst>
          </p:cNvPr>
          <p:cNvSpPr/>
          <p:nvPr/>
        </p:nvSpPr>
        <p:spPr>
          <a:xfrm>
            <a:off x="2373385" y="718960"/>
            <a:ext cx="4397229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300" b="1" dirty="0">
                <a:latin typeface="Calibri" panose="020F0502020204030204" pitchFamily="34" charset="0"/>
                <a:cs typeface="Calibri" panose="020F0502020204030204" pitchFamily="34" charset="0"/>
              </a:rPr>
              <a:t>OUTRAS PROVIDÊNCIAS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B61234E-26AC-463F-8009-79CD7F3DCF03}"/>
              </a:ext>
            </a:extLst>
          </p:cNvPr>
          <p:cNvSpPr/>
          <p:nvPr/>
        </p:nvSpPr>
        <p:spPr>
          <a:xfrm>
            <a:off x="1356528" y="1540187"/>
            <a:ext cx="778747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2000" dirty="0"/>
              <a:t>Aconteceu RP quinzenal (site </a:t>
            </a:r>
            <a:r>
              <a:rPr lang="pt-BR" sz="2000" dirty="0" err="1"/>
              <a:t>vs</a:t>
            </a:r>
            <a:r>
              <a:rPr lang="pt-BR" sz="2000" dirty="0"/>
              <a:t> intranet)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2000" i="1" dirty="0" err="1"/>
              <a:t>House</a:t>
            </a:r>
            <a:r>
              <a:rPr lang="pt-BR" sz="2000" i="1" dirty="0"/>
              <a:t> </a:t>
            </a:r>
            <a:r>
              <a:rPr lang="pt-BR" sz="2000" i="1" dirty="0" err="1"/>
              <a:t>orgam</a:t>
            </a:r>
            <a:r>
              <a:rPr lang="pt-BR" sz="2000" dirty="0"/>
              <a:t> (</a:t>
            </a:r>
            <a:r>
              <a:rPr lang="pt-BR" sz="2000" i="1" dirty="0"/>
              <a:t>News </a:t>
            </a:r>
            <a:r>
              <a:rPr lang="pt-BR" sz="2000" i="1" dirty="0" err="1"/>
              <a:t>Letter</a:t>
            </a:r>
            <a:r>
              <a:rPr lang="pt-BR" sz="2000" dirty="0"/>
              <a:t>) / TV Elevador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2000" dirty="0"/>
              <a:t>e-mails públicos interno e externo (aposentados, pensionistas, demais órgãos de governo – estado e municípios - entidades de classe afins)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2000" dirty="0"/>
              <a:t>Produção de relatórios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2000" dirty="0"/>
              <a:t>Coleta de informações e de eventos internos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2000" dirty="0"/>
              <a:t>Produção e/ou criação de vídeos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2000" dirty="0"/>
              <a:t>Elaboração de cadastro de contatos eletrônicos</a:t>
            </a:r>
          </a:p>
        </p:txBody>
      </p:sp>
    </p:spTree>
    <p:extLst>
      <p:ext uri="{BB962C8B-B14F-4D97-AF65-F5344CB8AC3E}">
        <p14:creationId xmlns:p14="http://schemas.microsoft.com/office/powerpoint/2010/main" val="1246959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D34F9E-31A7-4CA3-89B8-A17D65B18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1163863"/>
            <a:ext cx="6400800" cy="1130300"/>
          </a:xfrm>
        </p:spPr>
        <p:txBody>
          <a:bodyPr/>
          <a:lstStyle/>
          <a:p>
            <a:r>
              <a:rPr lang="pt-BR" b="1" dirty="0"/>
              <a:t>MATERIAL PRODUZIDO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270FC6E5-0608-4F0D-84F4-6EC4942C56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3300804"/>
              </p:ext>
            </p:extLst>
          </p:nvPr>
        </p:nvGraphicFramePr>
        <p:xfrm>
          <a:off x="635267" y="2396691"/>
          <a:ext cx="4340015" cy="2342130"/>
        </p:xfrm>
        <a:graphic>
          <a:graphicData uri="http://schemas.openxmlformats.org/drawingml/2006/table">
            <a:tbl>
              <a:tblPr/>
              <a:tblGrid>
                <a:gridCol w="1850688">
                  <a:extLst>
                    <a:ext uri="{9D8B030D-6E8A-4147-A177-3AD203B41FA5}">
                      <a16:colId xmlns:a16="http://schemas.microsoft.com/office/drawing/2014/main" val="101030149"/>
                    </a:ext>
                  </a:extLst>
                </a:gridCol>
                <a:gridCol w="2489327">
                  <a:extLst>
                    <a:ext uri="{9D8B030D-6E8A-4147-A177-3AD203B41FA5}">
                      <a16:colId xmlns:a16="http://schemas.microsoft.com/office/drawing/2014/main" val="3780435706"/>
                    </a:ext>
                  </a:extLst>
                </a:gridCol>
              </a:tblGrid>
              <a:tr h="29797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 QUE FOI FEITO</a:t>
                      </a:r>
                      <a:endParaRPr lang="pt-BR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614843"/>
                  </a:ext>
                </a:extLst>
              </a:tr>
              <a:tr h="20441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PAUTAS SUGERIDAS</a:t>
                      </a:r>
                      <a:endParaRPr lang="pt-BR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</a:t>
                      </a:r>
                      <a:endParaRPr lang="pt-BR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5460986"/>
                  </a:ext>
                </a:extLst>
              </a:tr>
              <a:tr h="20441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RELEASES PARA IMPRENSA</a:t>
                      </a:r>
                      <a:endParaRPr lang="pt-BR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pt-BR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3564016"/>
                  </a:ext>
                </a:extLst>
              </a:tr>
              <a:tr h="2044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ARTIGOS </a:t>
                      </a:r>
                      <a:endParaRPr lang="pt-BR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</a:t>
                      </a:r>
                      <a:endParaRPr lang="pt-BR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7786367"/>
                  </a:ext>
                </a:extLst>
              </a:tr>
              <a:tr h="2044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FOTOS PUBLICADAS</a:t>
                      </a:r>
                      <a:endParaRPr lang="pt-BR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pt-BR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2813791"/>
                  </a:ext>
                </a:extLst>
              </a:tr>
              <a:tr h="2044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CARTAS DO LEITOR</a:t>
                      </a:r>
                      <a:endParaRPr lang="pt-BR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</a:t>
                      </a:r>
                      <a:endParaRPr lang="pt-BR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000564"/>
                  </a:ext>
                </a:extLst>
              </a:tr>
              <a:tr h="2044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HOUSE ORGAM “ACONTECEU”</a:t>
                      </a:r>
                      <a:endParaRPr lang="pt-BR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pt-BR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4787220"/>
                  </a:ext>
                </a:extLst>
              </a:tr>
              <a:tr h="2044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E-MAILS DISPARADOS </a:t>
                      </a:r>
                      <a:endParaRPr lang="pt-BR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pt-BR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8985182"/>
                  </a:ext>
                </a:extLst>
              </a:tr>
              <a:tr h="2044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ENTREVISTAS CONCEDIDAS</a:t>
                      </a:r>
                      <a:endParaRPr lang="pt-BR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pt-BR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9121917"/>
                  </a:ext>
                </a:extLst>
              </a:tr>
              <a:tr h="2044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OUTROS*</a:t>
                      </a:r>
                      <a:endParaRPr lang="pt-BR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pt-BR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7653561"/>
                  </a:ext>
                </a:extLst>
              </a:tr>
              <a:tr h="2044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pt-BR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118</a:t>
                      </a:r>
                      <a:endParaRPr lang="pt-BR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4635558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14E26A0D-463E-43EF-BFB2-831BBF9DE7CC}"/>
              </a:ext>
            </a:extLst>
          </p:cNvPr>
          <p:cNvSpPr txBox="1"/>
          <p:nvPr/>
        </p:nvSpPr>
        <p:spPr>
          <a:xfrm>
            <a:off x="635267" y="5032272"/>
            <a:ext cx="4431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* Informes p/rádio, complementos das entrevistas, dados, etc.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FA4C1C6-98BC-4E37-91AB-D0CDFB848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6590" y="2396691"/>
            <a:ext cx="3886491" cy="241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712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AC8B87E6-69A8-4870-BC4B-025194CCC515}"/>
              </a:ext>
            </a:extLst>
          </p:cNvPr>
          <p:cNvSpPr/>
          <p:nvPr/>
        </p:nvSpPr>
        <p:spPr>
          <a:xfrm>
            <a:off x="3031869" y="1404778"/>
            <a:ext cx="3080267" cy="8374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Mídia Utilizada</a:t>
            </a:r>
            <a:endParaRPr lang="pt-BR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B41BEAC4-DB19-4BD5-B668-C25456EC39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442093"/>
              </p:ext>
            </p:extLst>
          </p:nvPr>
        </p:nvGraphicFramePr>
        <p:xfrm>
          <a:off x="452387" y="2675823"/>
          <a:ext cx="3901899" cy="2157440"/>
        </p:xfrm>
        <a:graphic>
          <a:graphicData uri="http://schemas.openxmlformats.org/drawingml/2006/table">
            <a:tbl>
              <a:tblPr/>
              <a:tblGrid>
                <a:gridCol w="1013966">
                  <a:extLst>
                    <a:ext uri="{9D8B030D-6E8A-4147-A177-3AD203B41FA5}">
                      <a16:colId xmlns:a16="http://schemas.microsoft.com/office/drawing/2014/main" val="475168606"/>
                    </a:ext>
                  </a:extLst>
                </a:gridCol>
                <a:gridCol w="2887933">
                  <a:extLst>
                    <a:ext uri="{9D8B030D-6E8A-4147-A177-3AD203B41FA5}">
                      <a16:colId xmlns:a16="http://schemas.microsoft.com/office/drawing/2014/main" val="2478352050"/>
                    </a:ext>
                  </a:extLst>
                </a:gridCol>
              </a:tblGrid>
              <a:tr h="26968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VEÍCULO JORNAL *</a:t>
                      </a:r>
                      <a:endParaRPr lang="pt-BR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4215347"/>
                  </a:ext>
                </a:extLst>
              </a:tr>
              <a:tr h="26968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 GLOBO</a:t>
                      </a:r>
                      <a:endParaRPr lang="pt-BR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</a:t>
                      </a:r>
                      <a:endParaRPr lang="pt-BR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9050377"/>
                  </a:ext>
                </a:extLst>
              </a:tr>
              <a:tr h="26968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EXTRA</a:t>
                      </a:r>
                      <a:endParaRPr lang="pt-BR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pt-BR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0117589"/>
                  </a:ext>
                </a:extLst>
              </a:tr>
              <a:tr h="26968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 DIA</a:t>
                      </a:r>
                      <a:endParaRPr lang="pt-BR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pt-BR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1058826"/>
                  </a:ext>
                </a:extLst>
              </a:tr>
              <a:tr h="26968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VALOR</a:t>
                      </a:r>
                      <a:endParaRPr lang="pt-BR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</a:t>
                      </a:r>
                      <a:endParaRPr lang="pt-BR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2852091"/>
                  </a:ext>
                </a:extLst>
              </a:tr>
              <a:tr h="26968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TV GLOBO</a:t>
                      </a:r>
                      <a:endParaRPr lang="pt-BR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</a:t>
                      </a:r>
                      <a:endParaRPr lang="pt-BR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2135916"/>
                  </a:ext>
                </a:extLst>
              </a:tr>
              <a:tr h="26968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OUTROS*</a:t>
                      </a:r>
                      <a:endParaRPr lang="pt-BR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pt-BR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2734411"/>
                  </a:ext>
                </a:extLst>
              </a:tr>
              <a:tr h="26968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pt-BR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  <a:endParaRPr lang="pt-BR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2102313992"/>
                  </a:ext>
                </a:extLst>
              </a:tr>
            </a:tbl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D5C0F798-1A59-4C1F-AA31-F376C16EF994}"/>
              </a:ext>
            </a:extLst>
          </p:cNvPr>
          <p:cNvSpPr txBox="1"/>
          <p:nvPr/>
        </p:nvSpPr>
        <p:spPr>
          <a:xfrm>
            <a:off x="505978" y="5266835"/>
            <a:ext cx="3901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* Mídias correspondentes (sites, m. sociais, entre outras)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30A31AD2-F0B4-4E2C-B942-7B86D13BDD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3274555"/>
              </p:ext>
            </p:extLst>
          </p:nvPr>
        </p:nvGraphicFramePr>
        <p:xfrm>
          <a:off x="4446872" y="2675823"/>
          <a:ext cx="3763477" cy="2157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17354524"/>
      </p:ext>
    </p:extLst>
  </p:cSld>
  <p:clrMapOvr>
    <a:masterClrMapping/>
  </p:clrMapOvr>
</p:sld>
</file>

<file path=ppt/theme/theme1.xml><?xml version="1.0" encoding="utf-8"?>
<a:theme xmlns:a="http://schemas.openxmlformats.org/drawingml/2006/main" name="Fatia">
  <a:themeElements>
    <a:clrScheme name="Fatia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Fati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t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565</TotalTime>
  <Words>463</Words>
  <Application>Microsoft Office PowerPoint</Application>
  <PresentationFormat>Apresentação na tela (4:3)</PresentationFormat>
  <Paragraphs>108</Paragraphs>
  <Slides>10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Century Gothic</vt:lpstr>
      <vt:lpstr>Wingdings 3</vt:lpstr>
      <vt:lpstr>Fatia</vt:lpstr>
      <vt:lpstr>RIOPREVIDÊNCIA – 2019  RELATÓRIO DE ATIVIDADES ASSESSORIA DE COMUNICAÇÃO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MATERIAL PRODUZIDO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RIOPREVIDÊNCIA – 2019  RELATÓRIO DE ATIVIDADES ASSESSORIA DE COMUNICAÇÃO</dc:title>
  <dc:creator>Carlos Henrique da Costa Silva</dc:creator>
  <cp:lastModifiedBy>Carlos Henrique da Costa Silva</cp:lastModifiedBy>
  <cp:revision>32</cp:revision>
  <dcterms:created xsi:type="dcterms:W3CDTF">2019-09-05T19:12:44Z</dcterms:created>
  <dcterms:modified xsi:type="dcterms:W3CDTF">2019-11-29T14:34:15Z</dcterms:modified>
</cp:coreProperties>
</file>