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96" r:id="rId3"/>
    <p:sldMasterId id="2147483756" r:id="rId4"/>
  </p:sldMasterIdLst>
  <p:sldIdLst>
    <p:sldId id="306" r:id="rId5"/>
    <p:sldId id="385" r:id="rId6"/>
    <p:sldId id="363" r:id="rId7"/>
    <p:sldId id="386" r:id="rId8"/>
    <p:sldId id="354" r:id="rId9"/>
    <p:sldId id="361" r:id="rId10"/>
    <p:sldId id="387" r:id="rId11"/>
    <p:sldId id="365" r:id="rId12"/>
    <p:sldId id="388" r:id="rId13"/>
    <p:sldId id="367" r:id="rId14"/>
    <p:sldId id="316" r:id="rId1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66"/>
    <a:srgbClr val="336600"/>
    <a:srgbClr val="339933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506" y="-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riscila.chaves\Downloads\Ouvidoria%20DSE%20ABRI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</c:dLbl>
      </c:pivotFmt>
      <c:pivotFmt>
        <c:idx val="1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</c:dLbl>
      </c:pivotFmt>
      <c:pivotFmt>
        <c:idx val="2"/>
        <c:dLbl>
          <c:idx val="0"/>
          <c:layout>
            <c:manualLayout>
              <c:x val="1.6435541859270673E-2"/>
              <c:y val="-3.1604943187314972E-2"/>
            </c:manualLayout>
          </c:layout>
          <c:showLegendKey val="0"/>
          <c:showVal val="1"/>
          <c:showCatName val="0"/>
          <c:showSerName val="0"/>
          <c:showPercent val="0"/>
          <c:showBubbleSize val="0"/>
        </c:dLbl>
      </c:pivotFmt>
      <c:pivotFmt>
        <c:idx val="3"/>
        <c:dLbl>
          <c:idx val="0"/>
          <c:layout>
            <c:manualLayout>
              <c:x val="3.0816640986132512E-2"/>
              <c:y val="-2.3703707390486193E-2"/>
            </c:manualLayout>
          </c:layout>
          <c:showLegendKey val="0"/>
          <c:showVal val="1"/>
          <c:showCatName val="0"/>
          <c:showSerName val="0"/>
          <c:showPercent val="0"/>
          <c:showBubbleSize val="0"/>
        </c:dLbl>
      </c:pivotFmt>
      <c:pivotFmt>
        <c:idx val="4"/>
        <c:dLbl>
          <c:idx val="0"/>
          <c:layout>
            <c:manualLayout>
              <c:x val="3.0816640986132512E-2"/>
              <c:y val="-3.1604943187314896E-2"/>
            </c:manualLayout>
          </c:layout>
          <c:showLegendKey val="0"/>
          <c:showVal val="1"/>
          <c:showCatName val="0"/>
          <c:showSerName val="0"/>
          <c:showPercent val="0"/>
          <c:showBubbleSize val="0"/>
        </c:dLbl>
      </c:pivotFmt>
      <c:pivotFmt>
        <c:idx val="5"/>
        <c:dLbl>
          <c:idx val="0"/>
          <c:layout>
            <c:manualLayout>
              <c:x val="1.2326656394453005E-2"/>
              <c:y val="-2.7654325288900564E-2"/>
            </c:manualLayout>
          </c:layout>
          <c:showLegendKey val="0"/>
          <c:showVal val="1"/>
          <c:showCatName val="0"/>
          <c:showSerName val="0"/>
          <c:showPercent val="0"/>
          <c:showBubbleSize val="0"/>
        </c:dLbl>
      </c:pivotFmt>
      <c:pivotFmt>
        <c:idx val="6"/>
        <c:dLbl>
          <c:idx val="0"/>
          <c:layout>
            <c:manualLayout>
              <c:x val="1.4381099126861838E-2"/>
              <c:y val="-1.5802471593657486E-2"/>
            </c:manualLayout>
          </c:layout>
          <c:showLegendKey val="0"/>
          <c:showVal val="1"/>
          <c:showCatName val="0"/>
          <c:showSerName val="0"/>
          <c:showPercent val="0"/>
          <c:showBubbleSize val="0"/>
        </c:dLbl>
      </c:pivotFmt>
      <c:pivotFmt>
        <c:idx val="7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</c:dLbl>
      </c:pivotFmt>
      <c:pivotFmt>
        <c:idx val="8"/>
        <c:dLbl>
          <c:idx val="0"/>
          <c:layout>
            <c:manualLayout>
              <c:x val="1.2326656394453005E-2"/>
              <c:y val="-2.7654325288900564E-2"/>
            </c:manualLayout>
          </c:layout>
          <c:showLegendKey val="0"/>
          <c:showVal val="1"/>
          <c:showCatName val="0"/>
          <c:showSerName val="0"/>
          <c:showPercent val="0"/>
          <c:showBubbleSize val="0"/>
        </c:dLbl>
      </c:pivotFmt>
      <c:pivotFmt>
        <c:idx val="9"/>
        <c:dLbl>
          <c:idx val="0"/>
          <c:layout>
            <c:manualLayout>
              <c:x val="1.4381099126861838E-2"/>
              <c:y val="-1.5802471593657486E-2"/>
            </c:manualLayout>
          </c:layout>
          <c:showLegendKey val="0"/>
          <c:showVal val="1"/>
          <c:showCatName val="0"/>
          <c:showSerName val="0"/>
          <c:showPercent val="0"/>
          <c:showBubbleSize val="0"/>
        </c:dLbl>
      </c:pivotFmt>
      <c:pivotFmt>
        <c:idx val="10"/>
        <c:dLbl>
          <c:idx val="0"/>
          <c:layout>
            <c:manualLayout>
              <c:x val="3.0816640986132512E-2"/>
              <c:y val="-3.1604943187314896E-2"/>
            </c:manualLayout>
          </c:layout>
          <c:showLegendKey val="0"/>
          <c:showVal val="1"/>
          <c:showCatName val="0"/>
          <c:showSerName val="0"/>
          <c:showPercent val="0"/>
          <c:showBubbleSize val="0"/>
        </c:dLbl>
      </c:pivotFmt>
    </c:pivotFmts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v>Total</c:v>
          </c:tx>
          <c:invertIfNegative val="0"/>
          <c:dLbls>
            <c:dLbl>
              <c:idx val="0"/>
              <c:layout>
                <c:manualLayout>
                  <c:x val="1.2326656394453005E-2"/>
                  <c:y val="-4.74074147809724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4381099126861838E-2"/>
                  <c:y val="-4.74074147809724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0816640986132512E-2"/>
                  <c:y val="-3.16049431873148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Lit>
              <c:ptCount val="3"/>
              <c:pt idx="0">
                <c:v>01 A 5 DIAS ABRIL</c:v>
              </c:pt>
              <c:pt idx="1">
                <c:v>05 A 10 DIAS ABRIL</c:v>
              </c:pt>
              <c:pt idx="2">
                <c:v>10 A 15 DIAS ABRIL</c:v>
              </c:pt>
            </c:strLit>
          </c:cat>
          <c:val>
            <c:numLit>
              <c:formatCode>General</c:formatCode>
              <c:ptCount val="3"/>
              <c:pt idx="0">
                <c:v>16</c:v>
              </c:pt>
              <c:pt idx="1">
                <c:v>15</c:v>
              </c:pt>
              <c:pt idx="2">
                <c:v>2</c:v>
              </c:pt>
            </c:numLit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8179072"/>
        <c:axId val="88180608"/>
        <c:axId val="0"/>
      </c:bar3DChart>
      <c:catAx>
        <c:axId val="8817907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88180608"/>
        <c:crosses val="autoZero"/>
        <c:auto val="1"/>
        <c:lblAlgn val="ctr"/>
        <c:lblOffset val="100"/>
        <c:noMultiLvlLbl val="0"/>
      </c:catAx>
      <c:valAx>
        <c:axId val="8818060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8817907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extLst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6EA1FA-F260-4A06-A045-06C5A366F56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E1D1B165-CF57-4721-B5B8-B6D97303F2D9}">
      <dgm:prSet phldrT="[Texto]"/>
      <dgm:spPr/>
      <dgm:t>
        <a:bodyPr/>
        <a:lstStyle/>
        <a:p>
          <a:pPr algn="ctr"/>
          <a:r>
            <a:rPr lang="pt-BR" dirty="0" smtClean="0"/>
            <a:t>Foi realizado no dia 07 de maio curso de capacitação “COMPREV: Teoria e Prática” em parceria com a AEPREMERJ, com  31  participantes, representantes de 16 Institutos.</a:t>
          </a:r>
          <a:endParaRPr lang="pt-BR" dirty="0"/>
        </a:p>
      </dgm:t>
    </dgm:pt>
    <dgm:pt modelId="{0B9C4E7C-228D-4CCF-AB42-0088406A0811}" type="parTrans" cxnId="{E121C282-41A2-4278-8691-BFA1B36D9028}">
      <dgm:prSet/>
      <dgm:spPr/>
      <dgm:t>
        <a:bodyPr/>
        <a:lstStyle/>
        <a:p>
          <a:endParaRPr lang="pt-BR"/>
        </a:p>
      </dgm:t>
    </dgm:pt>
    <dgm:pt modelId="{902F8370-F67F-422B-88B8-B25AD0E562B5}" type="sibTrans" cxnId="{E121C282-41A2-4278-8691-BFA1B36D9028}">
      <dgm:prSet/>
      <dgm:spPr/>
      <dgm:t>
        <a:bodyPr/>
        <a:lstStyle/>
        <a:p>
          <a:endParaRPr lang="pt-BR"/>
        </a:p>
      </dgm:t>
    </dgm:pt>
    <dgm:pt modelId="{FE841FF9-529F-478B-B5B7-6605304A75F7}" type="pres">
      <dgm:prSet presAssocID="{436EA1FA-F260-4A06-A045-06C5A366F56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D6922C1D-2FDF-49F4-BF67-7FC124B295EE}" type="pres">
      <dgm:prSet presAssocID="{E1D1B165-CF57-4721-B5B8-B6D97303F2D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E121C282-41A2-4278-8691-BFA1B36D9028}" srcId="{436EA1FA-F260-4A06-A045-06C5A366F565}" destId="{E1D1B165-CF57-4721-B5B8-B6D97303F2D9}" srcOrd="0" destOrd="0" parTransId="{0B9C4E7C-228D-4CCF-AB42-0088406A0811}" sibTransId="{902F8370-F67F-422B-88B8-B25AD0E562B5}"/>
    <dgm:cxn modelId="{C0D9864E-E9EE-4F55-BB27-02CFEE292F33}" type="presOf" srcId="{E1D1B165-CF57-4721-B5B8-B6D97303F2D9}" destId="{D6922C1D-2FDF-49F4-BF67-7FC124B295EE}" srcOrd="0" destOrd="0" presId="urn:microsoft.com/office/officeart/2005/8/layout/vList2"/>
    <dgm:cxn modelId="{E19D2CD6-0C1F-4C12-9994-DDE0C3A94E7C}" type="presOf" srcId="{436EA1FA-F260-4A06-A045-06C5A366F565}" destId="{FE841FF9-529F-478B-B5B7-6605304A75F7}" srcOrd="0" destOrd="0" presId="urn:microsoft.com/office/officeart/2005/8/layout/vList2"/>
    <dgm:cxn modelId="{0062BCDD-E7F8-4803-9180-9318C79D8FAD}" type="presParOf" srcId="{FE841FF9-529F-478B-B5B7-6605304A75F7}" destId="{D6922C1D-2FDF-49F4-BF67-7FC124B295E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270CBEC-F7CA-4BAF-9E74-5A099FE4FAC4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E42E3C6F-D686-4FAD-8026-E2124981FA64}">
      <dgm:prSet phldrT="[Texto]"/>
      <dgm:spPr/>
      <dgm:t>
        <a:bodyPr/>
        <a:lstStyle/>
        <a:p>
          <a:pPr algn="just"/>
          <a:r>
            <a:rPr lang="pt-BR" dirty="0" smtClean="0"/>
            <a:t>Foi firmado no dia </a:t>
          </a:r>
          <a:r>
            <a:rPr lang="pt-BR" b="1" dirty="0" smtClean="0"/>
            <a:t>11 de maio</a:t>
          </a:r>
          <a:r>
            <a:rPr lang="pt-BR" dirty="0" smtClean="0"/>
            <a:t> Termo de Cooperação Técnica entre o RIOPREVIDÊNCIA e o PREV-RIO, com </a:t>
          </a:r>
          <a:r>
            <a:rPr lang="pt-BR" b="0" i="0" dirty="0" smtClean="0"/>
            <a:t>o objetivo de operacionalização dos procedimentos de troca de informações constantes das respectivas bases de dados cadastrais dos servidores públicos ativos, inativos e pensionistas, bem como dos dados relativos a óbitos a fim de otimizar as Folhas de Pagamentos através do cruzamento dessas informações.</a:t>
          </a:r>
          <a:r>
            <a:rPr lang="pt-BR" dirty="0" smtClean="0"/>
            <a:t> </a:t>
          </a:r>
          <a:endParaRPr lang="pt-BR" dirty="0"/>
        </a:p>
      </dgm:t>
    </dgm:pt>
    <dgm:pt modelId="{81E2964D-7F37-4D19-9495-77BEF6DFBD0A}" type="parTrans" cxnId="{0DB3772E-3A4F-4AD3-9B27-CE9C91758255}">
      <dgm:prSet/>
      <dgm:spPr/>
      <dgm:t>
        <a:bodyPr/>
        <a:lstStyle/>
        <a:p>
          <a:endParaRPr lang="pt-BR"/>
        </a:p>
      </dgm:t>
    </dgm:pt>
    <dgm:pt modelId="{BEEA6829-9669-49A2-AF89-28C9E42E2279}" type="sibTrans" cxnId="{0DB3772E-3A4F-4AD3-9B27-CE9C91758255}">
      <dgm:prSet/>
      <dgm:spPr/>
      <dgm:t>
        <a:bodyPr/>
        <a:lstStyle/>
        <a:p>
          <a:endParaRPr lang="pt-BR"/>
        </a:p>
      </dgm:t>
    </dgm:pt>
    <dgm:pt modelId="{8209BD9E-55BE-4FBF-85B2-344DB3C8ACDF}">
      <dgm:prSet phldrT="[Texto]"/>
      <dgm:spPr/>
      <dgm:t>
        <a:bodyPr/>
        <a:lstStyle/>
        <a:p>
          <a:pPr algn="just"/>
          <a:r>
            <a:rPr lang="pt-BR" dirty="0" smtClean="0"/>
            <a:t>Aproveitando a parceria junto à AEPREMERJ, estão sendo feitas negociações com outros Institutos gestores de RPPS no Estado do Rio de Janeiro para serem firmados novos ajustes de cooperação técnica.</a:t>
          </a:r>
          <a:endParaRPr lang="pt-BR" dirty="0"/>
        </a:p>
      </dgm:t>
    </dgm:pt>
    <dgm:pt modelId="{98BC5CD4-DA92-4143-852A-D41BCCF20422}" type="parTrans" cxnId="{FF4D95BE-96F3-4A24-BCCC-2732690CD72C}">
      <dgm:prSet/>
      <dgm:spPr/>
      <dgm:t>
        <a:bodyPr/>
        <a:lstStyle/>
        <a:p>
          <a:endParaRPr lang="pt-BR"/>
        </a:p>
      </dgm:t>
    </dgm:pt>
    <dgm:pt modelId="{A8F50776-9944-4569-AA9D-E1A3BA6D108A}" type="sibTrans" cxnId="{FF4D95BE-96F3-4A24-BCCC-2732690CD72C}">
      <dgm:prSet/>
      <dgm:spPr/>
      <dgm:t>
        <a:bodyPr/>
        <a:lstStyle/>
        <a:p>
          <a:endParaRPr lang="pt-BR"/>
        </a:p>
      </dgm:t>
    </dgm:pt>
    <dgm:pt modelId="{FDB60A41-CC81-452B-90DD-62B7787861EC}">
      <dgm:prSet phldrT="[Texto]" custT="1"/>
      <dgm:spPr/>
      <dgm:t>
        <a:bodyPr/>
        <a:lstStyle/>
        <a:p>
          <a:r>
            <a:rPr lang="pt-BR" sz="1700" b="1" dirty="0" smtClean="0">
              <a:solidFill>
                <a:schemeClr val="tx2">
                  <a:lumMod val="75000"/>
                </a:schemeClr>
              </a:solidFill>
            </a:rPr>
            <a:t>RIOPREVIDÊNCIA e PREVI-RIO</a:t>
          </a:r>
          <a:endParaRPr lang="pt-BR" sz="1700" b="1" dirty="0">
            <a:solidFill>
              <a:schemeClr val="tx2">
                <a:lumMod val="75000"/>
              </a:schemeClr>
            </a:solidFill>
          </a:endParaRPr>
        </a:p>
      </dgm:t>
    </dgm:pt>
    <dgm:pt modelId="{FEBFA4D8-9917-466F-BC45-1253DC175D8B}" type="sibTrans" cxnId="{94BE7E1B-E6C6-4FE0-B738-875545138439}">
      <dgm:prSet/>
      <dgm:spPr/>
      <dgm:t>
        <a:bodyPr/>
        <a:lstStyle/>
        <a:p>
          <a:endParaRPr lang="pt-BR"/>
        </a:p>
      </dgm:t>
    </dgm:pt>
    <dgm:pt modelId="{EA9E4D61-9022-40FB-BE3C-DED9F61D289B}" type="parTrans" cxnId="{94BE7E1B-E6C6-4FE0-B738-875545138439}">
      <dgm:prSet/>
      <dgm:spPr/>
      <dgm:t>
        <a:bodyPr/>
        <a:lstStyle/>
        <a:p>
          <a:endParaRPr lang="pt-BR"/>
        </a:p>
      </dgm:t>
    </dgm:pt>
    <dgm:pt modelId="{1947C0BC-A928-4E90-89B4-8062A019043B}">
      <dgm:prSet phldrT="[Texto]"/>
      <dgm:spPr/>
      <dgm:t>
        <a:bodyPr/>
        <a:lstStyle/>
        <a:p>
          <a:pPr algn="just"/>
          <a:r>
            <a:rPr lang="pt-BR" b="1" dirty="0" smtClean="0">
              <a:solidFill>
                <a:schemeClr val="tx2">
                  <a:lumMod val="75000"/>
                </a:schemeClr>
              </a:solidFill>
            </a:rPr>
            <a:t>RIOPREVIDÊNCIA e AEPREMERJ</a:t>
          </a:r>
          <a:endParaRPr lang="pt-BR" b="1" dirty="0">
            <a:solidFill>
              <a:schemeClr val="tx2">
                <a:lumMod val="75000"/>
              </a:schemeClr>
            </a:solidFill>
          </a:endParaRPr>
        </a:p>
      </dgm:t>
    </dgm:pt>
    <dgm:pt modelId="{5AFCDAF2-C73D-4674-8B1A-F8C8280AF078}" type="parTrans" cxnId="{2CCA368D-DFF6-4E53-97B7-26566495DC69}">
      <dgm:prSet/>
      <dgm:spPr/>
      <dgm:t>
        <a:bodyPr/>
        <a:lstStyle/>
        <a:p>
          <a:endParaRPr lang="pt-BR"/>
        </a:p>
      </dgm:t>
    </dgm:pt>
    <dgm:pt modelId="{FB46807B-731F-4DE6-AF46-1B5761CC9E8D}" type="sibTrans" cxnId="{2CCA368D-DFF6-4E53-97B7-26566495DC69}">
      <dgm:prSet/>
      <dgm:spPr/>
      <dgm:t>
        <a:bodyPr/>
        <a:lstStyle/>
        <a:p>
          <a:endParaRPr lang="pt-BR"/>
        </a:p>
      </dgm:t>
    </dgm:pt>
    <dgm:pt modelId="{5D935367-CF09-464A-8512-BFB3E899E818}" type="pres">
      <dgm:prSet presAssocID="{E270CBEC-F7CA-4BAF-9E74-5A099FE4FAC4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B83D29DA-1D0B-46A4-8421-F2BF748311B3}" type="pres">
      <dgm:prSet presAssocID="{FDB60A41-CC81-452B-90DD-62B7787861EC}" presName="thickLine" presStyleLbl="alignNode1" presStyleIdx="0" presStyleCnt="2"/>
      <dgm:spPr/>
    </dgm:pt>
    <dgm:pt modelId="{10E99D5A-916D-41A0-9E42-9E24A0858F24}" type="pres">
      <dgm:prSet presAssocID="{FDB60A41-CC81-452B-90DD-62B7787861EC}" presName="horz1" presStyleCnt="0"/>
      <dgm:spPr/>
    </dgm:pt>
    <dgm:pt modelId="{9B574277-B322-48EC-974D-A6DDF7CA13CB}" type="pres">
      <dgm:prSet presAssocID="{FDB60A41-CC81-452B-90DD-62B7787861EC}" presName="tx1" presStyleLbl="revTx" presStyleIdx="0" presStyleCnt="4"/>
      <dgm:spPr/>
      <dgm:t>
        <a:bodyPr/>
        <a:lstStyle/>
        <a:p>
          <a:endParaRPr lang="pt-BR"/>
        </a:p>
      </dgm:t>
    </dgm:pt>
    <dgm:pt modelId="{6E5BC883-EB2F-4930-8B77-314D4D209015}" type="pres">
      <dgm:prSet presAssocID="{FDB60A41-CC81-452B-90DD-62B7787861EC}" presName="vert1" presStyleCnt="0"/>
      <dgm:spPr/>
    </dgm:pt>
    <dgm:pt modelId="{E10E0787-8782-4BBF-9D70-863003419F5A}" type="pres">
      <dgm:prSet presAssocID="{E42E3C6F-D686-4FAD-8026-E2124981FA64}" presName="vertSpace2a" presStyleCnt="0"/>
      <dgm:spPr/>
    </dgm:pt>
    <dgm:pt modelId="{9B635354-05E4-41D3-A0CA-087410365DE4}" type="pres">
      <dgm:prSet presAssocID="{E42E3C6F-D686-4FAD-8026-E2124981FA64}" presName="horz2" presStyleCnt="0"/>
      <dgm:spPr/>
    </dgm:pt>
    <dgm:pt modelId="{332DCE1F-4BEC-4BC9-B5B5-ADC17C7FF269}" type="pres">
      <dgm:prSet presAssocID="{E42E3C6F-D686-4FAD-8026-E2124981FA64}" presName="horzSpace2" presStyleCnt="0"/>
      <dgm:spPr/>
    </dgm:pt>
    <dgm:pt modelId="{ACEE464A-7115-4E8D-8AE9-691762920666}" type="pres">
      <dgm:prSet presAssocID="{E42E3C6F-D686-4FAD-8026-E2124981FA64}" presName="tx2" presStyleLbl="revTx" presStyleIdx="1" presStyleCnt="4"/>
      <dgm:spPr/>
      <dgm:t>
        <a:bodyPr/>
        <a:lstStyle/>
        <a:p>
          <a:endParaRPr lang="pt-BR"/>
        </a:p>
      </dgm:t>
    </dgm:pt>
    <dgm:pt modelId="{ABADF275-8B07-4ABF-82D3-66D63A3136A9}" type="pres">
      <dgm:prSet presAssocID="{E42E3C6F-D686-4FAD-8026-E2124981FA64}" presName="vert2" presStyleCnt="0"/>
      <dgm:spPr/>
    </dgm:pt>
    <dgm:pt modelId="{E1FEEF53-5A88-4D83-AE2A-F64ED609A027}" type="pres">
      <dgm:prSet presAssocID="{E42E3C6F-D686-4FAD-8026-E2124981FA64}" presName="thinLine2b" presStyleLbl="callout" presStyleIdx="0" presStyleCnt="2"/>
      <dgm:spPr/>
    </dgm:pt>
    <dgm:pt modelId="{76795FD1-A73F-4B57-A193-DB04F2D39548}" type="pres">
      <dgm:prSet presAssocID="{E42E3C6F-D686-4FAD-8026-E2124981FA64}" presName="vertSpace2b" presStyleCnt="0"/>
      <dgm:spPr/>
    </dgm:pt>
    <dgm:pt modelId="{75267230-2EAA-4FE2-8F06-CD78254B7AB9}" type="pres">
      <dgm:prSet presAssocID="{1947C0BC-A928-4E90-89B4-8062A019043B}" presName="thickLine" presStyleLbl="alignNode1" presStyleIdx="1" presStyleCnt="2"/>
      <dgm:spPr/>
    </dgm:pt>
    <dgm:pt modelId="{EA646663-C7EE-4C94-A0CA-2E3ACE1AFDAE}" type="pres">
      <dgm:prSet presAssocID="{1947C0BC-A928-4E90-89B4-8062A019043B}" presName="horz1" presStyleCnt="0"/>
      <dgm:spPr/>
    </dgm:pt>
    <dgm:pt modelId="{9E7BE842-661A-477D-9E25-74EB4FE6703A}" type="pres">
      <dgm:prSet presAssocID="{1947C0BC-A928-4E90-89B4-8062A019043B}" presName="tx1" presStyleLbl="revTx" presStyleIdx="2" presStyleCnt="4"/>
      <dgm:spPr/>
      <dgm:t>
        <a:bodyPr/>
        <a:lstStyle/>
        <a:p>
          <a:endParaRPr lang="pt-BR"/>
        </a:p>
      </dgm:t>
    </dgm:pt>
    <dgm:pt modelId="{AD4C7F83-249C-4E17-B930-1540E4BEC405}" type="pres">
      <dgm:prSet presAssocID="{1947C0BC-A928-4E90-89B4-8062A019043B}" presName="vert1" presStyleCnt="0"/>
      <dgm:spPr/>
    </dgm:pt>
    <dgm:pt modelId="{F16153EF-A0BE-4953-8086-94615B0E0509}" type="pres">
      <dgm:prSet presAssocID="{8209BD9E-55BE-4FBF-85B2-344DB3C8ACDF}" presName="vertSpace2a" presStyleCnt="0"/>
      <dgm:spPr/>
    </dgm:pt>
    <dgm:pt modelId="{4B15B924-AE8B-47B7-AC3A-DA6876FBDEB7}" type="pres">
      <dgm:prSet presAssocID="{8209BD9E-55BE-4FBF-85B2-344DB3C8ACDF}" presName="horz2" presStyleCnt="0"/>
      <dgm:spPr/>
    </dgm:pt>
    <dgm:pt modelId="{D430AB5B-0BEF-4988-9169-FFAD82BBFA44}" type="pres">
      <dgm:prSet presAssocID="{8209BD9E-55BE-4FBF-85B2-344DB3C8ACDF}" presName="horzSpace2" presStyleCnt="0"/>
      <dgm:spPr/>
    </dgm:pt>
    <dgm:pt modelId="{96CDBADA-7706-453F-A1B2-E3AD1038A34F}" type="pres">
      <dgm:prSet presAssocID="{8209BD9E-55BE-4FBF-85B2-344DB3C8ACDF}" presName="tx2" presStyleLbl="revTx" presStyleIdx="3" presStyleCnt="4" custScaleX="107041" custScaleY="56648"/>
      <dgm:spPr/>
      <dgm:t>
        <a:bodyPr/>
        <a:lstStyle/>
        <a:p>
          <a:endParaRPr lang="pt-BR"/>
        </a:p>
      </dgm:t>
    </dgm:pt>
    <dgm:pt modelId="{C4BEF844-8FFF-4FF9-A2BB-E0B4EB41A8D8}" type="pres">
      <dgm:prSet presAssocID="{8209BD9E-55BE-4FBF-85B2-344DB3C8ACDF}" presName="vert2" presStyleCnt="0"/>
      <dgm:spPr/>
    </dgm:pt>
    <dgm:pt modelId="{B23FF50C-0E12-4589-9E31-BCFB15842A92}" type="pres">
      <dgm:prSet presAssocID="{8209BD9E-55BE-4FBF-85B2-344DB3C8ACDF}" presName="thinLine2b" presStyleLbl="callout" presStyleIdx="1" presStyleCnt="2"/>
      <dgm:spPr/>
    </dgm:pt>
    <dgm:pt modelId="{2EF63AB3-A94D-4FF6-B3B3-42D228EB36CD}" type="pres">
      <dgm:prSet presAssocID="{8209BD9E-55BE-4FBF-85B2-344DB3C8ACDF}" presName="vertSpace2b" presStyleCnt="0"/>
      <dgm:spPr/>
    </dgm:pt>
  </dgm:ptLst>
  <dgm:cxnLst>
    <dgm:cxn modelId="{B16AA6A3-F454-43FF-B99A-0C7E4031C09B}" type="presOf" srcId="{1947C0BC-A928-4E90-89B4-8062A019043B}" destId="{9E7BE842-661A-477D-9E25-74EB4FE6703A}" srcOrd="0" destOrd="0" presId="urn:microsoft.com/office/officeart/2008/layout/LinedList"/>
    <dgm:cxn modelId="{9653094C-6776-4368-BC80-676E20BC11CD}" type="presOf" srcId="{E42E3C6F-D686-4FAD-8026-E2124981FA64}" destId="{ACEE464A-7115-4E8D-8AE9-691762920666}" srcOrd="0" destOrd="0" presId="urn:microsoft.com/office/officeart/2008/layout/LinedList"/>
    <dgm:cxn modelId="{FF4D95BE-96F3-4A24-BCCC-2732690CD72C}" srcId="{1947C0BC-A928-4E90-89B4-8062A019043B}" destId="{8209BD9E-55BE-4FBF-85B2-344DB3C8ACDF}" srcOrd="0" destOrd="0" parTransId="{98BC5CD4-DA92-4143-852A-D41BCCF20422}" sibTransId="{A8F50776-9944-4569-AA9D-E1A3BA6D108A}"/>
    <dgm:cxn modelId="{2CCA368D-DFF6-4E53-97B7-26566495DC69}" srcId="{E270CBEC-F7CA-4BAF-9E74-5A099FE4FAC4}" destId="{1947C0BC-A928-4E90-89B4-8062A019043B}" srcOrd="1" destOrd="0" parTransId="{5AFCDAF2-C73D-4674-8B1A-F8C8280AF078}" sibTransId="{FB46807B-731F-4DE6-AF46-1B5761CC9E8D}"/>
    <dgm:cxn modelId="{A3FBCF86-0FCC-483C-A987-59DD4A6E4B89}" type="presOf" srcId="{FDB60A41-CC81-452B-90DD-62B7787861EC}" destId="{9B574277-B322-48EC-974D-A6DDF7CA13CB}" srcOrd="0" destOrd="0" presId="urn:microsoft.com/office/officeart/2008/layout/LinedList"/>
    <dgm:cxn modelId="{5B89CC39-B788-4C74-B02C-74CDFD71CF96}" type="presOf" srcId="{8209BD9E-55BE-4FBF-85B2-344DB3C8ACDF}" destId="{96CDBADA-7706-453F-A1B2-E3AD1038A34F}" srcOrd="0" destOrd="0" presId="urn:microsoft.com/office/officeart/2008/layout/LinedList"/>
    <dgm:cxn modelId="{0DB3772E-3A4F-4AD3-9B27-CE9C91758255}" srcId="{FDB60A41-CC81-452B-90DD-62B7787861EC}" destId="{E42E3C6F-D686-4FAD-8026-E2124981FA64}" srcOrd="0" destOrd="0" parTransId="{81E2964D-7F37-4D19-9495-77BEF6DFBD0A}" sibTransId="{BEEA6829-9669-49A2-AF89-28C9E42E2279}"/>
    <dgm:cxn modelId="{94BE7E1B-E6C6-4FE0-B738-875545138439}" srcId="{E270CBEC-F7CA-4BAF-9E74-5A099FE4FAC4}" destId="{FDB60A41-CC81-452B-90DD-62B7787861EC}" srcOrd="0" destOrd="0" parTransId="{EA9E4D61-9022-40FB-BE3C-DED9F61D289B}" sibTransId="{FEBFA4D8-9917-466F-BC45-1253DC175D8B}"/>
    <dgm:cxn modelId="{812E7DEC-3E86-4105-AA58-E5DA60EA8A15}" type="presOf" srcId="{E270CBEC-F7CA-4BAF-9E74-5A099FE4FAC4}" destId="{5D935367-CF09-464A-8512-BFB3E899E818}" srcOrd="0" destOrd="0" presId="urn:microsoft.com/office/officeart/2008/layout/LinedList"/>
    <dgm:cxn modelId="{4F2B4334-341E-4819-A98E-4E486203D040}" type="presParOf" srcId="{5D935367-CF09-464A-8512-BFB3E899E818}" destId="{B83D29DA-1D0B-46A4-8421-F2BF748311B3}" srcOrd="0" destOrd="0" presId="urn:microsoft.com/office/officeart/2008/layout/LinedList"/>
    <dgm:cxn modelId="{3B3515CD-1B32-40C8-BDE8-296A327985DD}" type="presParOf" srcId="{5D935367-CF09-464A-8512-BFB3E899E818}" destId="{10E99D5A-916D-41A0-9E42-9E24A0858F24}" srcOrd="1" destOrd="0" presId="urn:microsoft.com/office/officeart/2008/layout/LinedList"/>
    <dgm:cxn modelId="{66B2D56D-8D0A-4136-A198-F089948DA3F1}" type="presParOf" srcId="{10E99D5A-916D-41A0-9E42-9E24A0858F24}" destId="{9B574277-B322-48EC-974D-A6DDF7CA13CB}" srcOrd="0" destOrd="0" presId="urn:microsoft.com/office/officeart/2008/layout/LinedList"/>
    <dgm:cxn modelId="{B036DCBD-D0A0-4464-B672-D0BBB820D8A6}" type="presParOf" srcId="{10E99D5A-916D-41A0-9E42-9E24A0858F24}" destId="{6E5BC883-EB2F-4930-8B77-314D4D209015}" srcOrd="1" destOrd="0" presId="urn:microsoft.com/office/officeart/2008/layout/LinedList"/>
    <dgm:cxn modelId="{557C5F90-F78E-4595-837C-198E9D17F0D0}" type="presParOf" srcId="{6E5BC883-EB2F-4930-8B77-314D4D209015}" destId="{E10E0787-8782-4BBF-9D70-863003419F5A}" srcOrd="0" destOrd="0" presId="urn:microsoft.com/office/officeart/2008/layout/LinedList"/>
    <dgm:cxn modelId="{F42775BA-EB09-403F-984F-452F20C01BC3}" type="presParOf" srcId="{6E5BC883-EB2F-4930-8B77-314D4D209015}" destId="{9B635354-05E4-41D3-A0CA-087410365DE4}" srcOrd="1" destOrd="0" presId="urn:microsoft.com/office/officeart/2008/layout/LinedList"/>
    <dgm:cxn modelId="{1DA98362-309F-4BF2-ACFA-F1CF3C60CF1B}" type="presParOf" srcId="{9B635354-05E4-41D3-A0CA-087410365DE4}" destId="{332DCE1F-4BEC-4BC9-B5B5-ADC17C7FF269}" srcOrd="0" destOrd="0" presId="urn:microsoft.com/office/officeart/2008/layout/LinedList"/>
    <dgm:cxn modelId="{BBA1CA2A-A866-483B-A0FC-2D686D14E9E2}" type="presParOf" srcId="{9B635354-05E4-41D3-A0CA-087410365DE4}" destId="{ACEE464A-7115-4E8D-8AE9-691762920666}" srcOrd="1" destOrd="0" presId="urn:microsoft.com/office/officeart/2008/layout/LinedList"/>
    <dgm:cxn modelId="{FF90E5CF-3785-47A4-BEAB-F7915496E9F7}" type="presParOf" srcId="{9B635354-05E4-41D3-A0CA-087410365DE4}" destId="{ABADF275-8B07-4ABF-82D3-66D63A3136A9}" srcOrd="2" destOrd="0" presId="urn:microsoft.com/office/officeart/2008/layout/LinedList"/>
    <dgm:cxn modelId="{4C744578-3843-41D5-BA33-9CE1DEA13214}" type="presParOf" srcId="{6E5BC883-EB2F-4930-8B77-314D4D209015}" destId="{E1FEEF53-5A88-4D83-AE2A-F64ED609A027}" srcOrd="2" destOrd="0" presId="urn:microsoft.com/office/officeart/2008/layout/LinedList"/>
    <dgm:cxn modelId="{21C5F0F6-6EA3-4214-BDE0-EB73FE84B82A}" type="presParOf" srcId="{6E5BC883-EB2F-4930-8B77-314D4D209015}" destId="{76795FD1-A73F-4B57-A193-DB04F2D39548}" srcOrd="3" destOrd="0" presId="urn:microsoft.com/office/officeart/2008/layout/LinedList"/>
    <dgm:cxn modelId="{F5B08506-0E7F-4EF5-91CF-E592D9965F10}" type="presParOf" srcId="{5D935367-CF09-464A-8512-BFB3E899E818}" destId="{75267230-2EAA-4FE2-8F06-CD78254B7AB9}" srcOrd="2" destOrd="0" presId="urn:microsoft.com/office/officeart/2008/layout/LinedList"/>
    <dgm:cxn modelId="{1472533C-02F3-4F2C-B49E-E1FEB31A0444}" type="presParOf" srcId="{5D935367-CF09-464A-8512-BFB3E899E818}" destId="{EA646663-C7EE-4C94-A0CA-2E3ACE1AFDAE}" srcOrd="3" destOrd="0" presId="urn:microsoft.com/office/officeart/2008/layout/LinedList"/>
    <dgm:cxn modelId="{C6BF5369-49B8-4FE6-BB42-49941B8D63A6}" type="presParOf" srcId="{EA646663-C7EE-4C94-A0CA-2E3ACE1AFDAE}" destId="{9E7BE842-661A-477D-9E25-74EB4FE6703A}" srcOrd="0" destOrd="0" presId="urn:microsoft.com/office/officeart/2008/layout/LinedList"/>
    <dgm:cxn modelId="{27339224-C33E-471F-A006-B68974A31EC9}" type="presParOf" srcId="{EA646663-C7EE-4C94-A0CA-2E3ACE1AFDAE}" destId="{AD4C7F83-249C-4E17-B930-1540E4BEC405}" srcOrd="1" destOrd="0" presId="urn:microsoft.com/office/officeart/2008/layout/LinedList"/>
    <dgm:cxn modelId="{D8599F42-DF37-4979-BB18-A7B5644431E0}" type="presParOf" srcId="{AD4C7F83-249C-4E17-B930-1540E4BEC405}" destId="{F16153EF-A0BE-4953-8086-94615B0E0509}" srcOrd="0" destOrd="0" presId="urn:microsoft.com/office/officeart/2008/layout/LinedList"/>
    <dgm:cxn modelId="{5441450C-3832-4C53-8ABD-8DF4450EFF4D}" type="presParOf" srcId="{AD4C7F83-249C-4E17-B930-1540E4BEC405}" destId="{4B15B924-AE8B-47B7-AC3A-DA6876FBDEB7}" srcOrd="1" destOrd="0" presId="urn:microsoft.com/office/officeart/2008/layout/LinedList"/>
    <dgm:cxn modelId="{23E9448C-B4E5-4C2D-BDEB-B4668A148517}" type="presParOf" srcId="{4B15B924-AE8B-47B7-AC3A-DA6876FBDEB7}" destId="{D430AB5B-0BEF-4988-9169-FFAD82BBFA44}" srcOrd="0" destOrd="0" presId="urn:microsoft.com/office/officeart/2008/layout/LinedList"/>
    <dgm:cxn modelId="{B4688952-FC9B-45CB-8CFE-4769DCDF2850}" type="presParOf" srcId="{4B15B924-AE8B-47B7-AC3A-DA6876FBDEB7}" destId="{96CDBADA-7706-453F-A1B2-E3AD1038A34F}" srcOrd="1" destOrd="0" presId="urn:microsoft.com/office/officeart/2008/layout/LinedList"/>
    <dgm:cxn modelId="{C1ACD5DF-EE39-420A-91D3-E7C9B47E39CA}" type="presParOf" srcId="{4B15B924-AE8B-47B7-AC3A-DA6876FBDEB7}" destId="{C4BEF844-8FFF-4FF9-A2BB-E0B4EB41A8D8}" srcOrd="2" destOrd="0" presId="urn:microsoft.com/office/officeart/2008/layout/LinedList"/>
    <dgm:cxn modelId="{95521522-1726-4FC4-B82C-4D506F587A38}" type="presParOf" srcId="{AD4C7F83-249C-4E17-B930-1540E4BEC405}" destId="{B23FF50C-0E12-4589-9E31-BCFB15842A92}" srcOrd="2" destOrd="0" presId="urn:microsoft.com/office/officeart/2008/layout/LinedList"/>
    <dgm:cxn modelId="{17AC2658-0B22-43AB-A125-4CC8E4D23557}" type="presParOf" srcId="{AD4C7F83-249C-4E17-B930-1540E4BEC405}" destId="{2EF63AB3-A94D-4FF6-B3B3-42D228EB36CD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922C1D-2FDF-49F4-BF67-7FC124B295EE}">
      <dsp:nvSpPr>
        <dsp:cNvPr id="0" name=""/>
        <dsp:cNvSpPr/>
      </dsp:nvSpPr>
      <dsp:spPr>
        <a:xfrm>
          <a:off x="0" y="79185"/>
          <a:ext cx="7344814" cy="12097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kern="1200" dirty="0" smtClean="0"/>
            <a:t>Foi realizado no dia 07 de maio curso de capacitação “COMPREV: Teoria e Prática” em parceria com a AEPREMERJ, com  31  participantes, representantes de 16 Institutos.</a:t>
          </a:r>
          <a:endParaRPr lang="pt-BR" sz="2200" kern="1200" dirty="0"/>
        </a:p>
      </dsp:txBody>
      <dsp:txXfrm>
        <a:off x="59057" y="138242"/>
        <a:ext cx="7226700" cy="10916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3D29DA-1D0B-46A4-8421-F2BF748311B3}">
      <dsp:nvSpPr>
        <dsp:cNvPr id="0" name=""/>
        <dsp:cNvSpPr/>
      </dsp:nvSpPr>
      <dsp:spPr>
        <a:xfrm>
          <a:off x="0" y="0"/>
          <a:ext cx="862908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574277-B322-48EC-974D-A6DDF7CA13CB}">
      <dsp:nvSpPr>
        <dsp:cNvPr id="0" name=""/>
        <dsp:cNvSpPr/>
      </dsp:nvSpPr>
      <dsp:spPr>
        <a:xfrm>
          <a:off x="0" y="0"/>
          <a:ext cx="1725817" cy="25922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b="1" kern="1200" dirty="0" smtClean="0">
              <a:solidFill>
                <a:schemeClr val="tx2">
                  <a:lumMod val="75000"/>
                </a:schemeClr>
              </a:solidFill>
            </a:rPr>
            <a:t>RIOPREVIDÊNCIA e PREVI-RIO</a:t>
          </a:r>
          <a:endParaRPr lang="pt-BR" sz="17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0" y="0"/>
        <a:ext cx="1725817" cy="2592288"/>
      </dsp:txXfrm>
    </dsp:sp>
    <dsp:sp modelId="{ACEE464A-7115-4E8D-8AE9-691762920666}">
      <dsp:nvSpPr>
        <dsp:cNvPr id="0" name=""/>
        <dsp:cNvSpPr/>
      </dsp:nvSpPr>
      <dsp:spPr>
        <a:xfrm>
          <a:off x="1855253" y="117716"/>
          <a:ext cx="6773834" cy="2354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Foi firmado no dia </a:t>
          </a:r>
          <a:r>
            <a:rPr lang="pt-BR" sz="2000" b="1" kern="1200" dirty="0" smtClean="0"/>
            <a:t>11 de maio</a:t>
          </a:r>
          <a:r>
            <a:rPr lang="pt-BR" sz="2000" kern="1200" dirty="0" smtClean="0"/>
            <a:t> Termo de Cooperação Técnica entre o RIOPREVIDÊNCIA e o PREV-RIO, com </a:t>
          </a:r>
          <a:r>
            <a:rPr lang="pt-BR" sz="2000" b="0" i="0" kern="1200" dirty="0" smtClean="0"/>
            <a:t>o objetivo de operacionalização dos procedimentos de troca de informações constantes das respectivas bases de dados cadastrais dos servidores públicos ativos, inativos e pensionistas, bem como dos dados relativos a óbitos a fim de otimizar as Folhas de Pagamentos através do cruzamento dessas informações.</a:t>
          </a:r>
          <a:r>
            <a:rPr lang="pt-BR" sz="2000" kern="1200" dirty="0" smtClean="0"/>
            <a:t> </a:t>
          </a:r>
          <a:endParaRPr lang="pt-BR" sz="2000" kern="1200" dirty="0"/>
        </a:p>
      </dsp:txBody>
      <dsp:txXfrm>
        <a:off x="1855253" y="117716"/>
        <a:ext cx="6773834" cy="2354324"/>
      </dsp:txXfrm>
    </dsp:sp>
    <dsp:sp modelId="{E1FEEF53-5A88-4D83-AE2A-F64ED609A027}">
      <dsp:nvSpPr>
        <dsp:cNvPr id="0" name=""/>
        <dsp:cNvSpPr/>
      </dsp:nvSpPr>
      <dsp:spPr>
        <a:xfrm>
          <a:off x="1725817" y="2472040"/>
          <a:ext cx="690327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267230-2EAA-4FE2-8F06-CD78254B7AB9}">
      <dsp:nvSpPr>
        <dsp:cNvPr id="0" name=""/>
        <dsp:cNvSpPr/>
      </dsp:nvSpPr>
      <dsp:spPr>
        <a:xfrm>
          <a:off x="0" y="2592288"/>
          <a:ext cx="862908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7BE842-661A-477D-9E25-74EB4FE6703A}">
      <dsp:nvSpPr>
        <dsp:cNvPr id="0" name=""/>
        <dsp:cNvSpPr/>
      </dsp:nvSpPr>
      <dsp:spPr>
        <a:xfrm>
          <a:off x="0" y="2592288"/>
          <a:ext cx="1634807" cy="25922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solidFill>
                <a:schemeClr val="tx2">
                  <a:lumMod val="75000"/>
                </a:schemeClr>
              </a:solidFill>
            </a:rPr>
            <a:t>RIOPREVIDÊNCIA e AEPREMERJ</a:t>
          </a:r>
          <a:endParaRPr lang="pt-BR" sz="16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0" y="2592288"/>
        <a:ext cx="1634807" cy="2592288"/>
      </dsp:txXfrm>
    </dsp:sp>
    <dsp:sp modelId="{96CDBADA-7706-453F-A1B2-E3AD1038A34F}">
      <dsp:nvSpPr>
        <dsp:cNvPr id="0" name=""/>
        <dsp:cNvSpPr/>
      </dsp:nvSpPr>
      <dsp:spPr>
        <a:xfrm>
          <a:off x="1757418" y="2721902"/>
          <a:ext cx="6868414" cy="14684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Aproveitando a parceria junto à AEPREMERJ, estão sendo feitas negociações com outros Institutos gestores de RPPS no Estado do Rio de Janeiro para serem firmados novos ajustes de cooperação técnica.</a:t>
          </a:r>
          <a:endParaRPr lang="pt-BR" sz="2000" kern="1200" dirty="0"/>
        </a:p>
      </dsp:txBody>
      <dsp:txXfrm>
        <a:off x="1757418" y="2721902"/>
        <a:ext cx="6868414" cy="1468479"/>
      </dsp:txXfrm>
    </dsp:sp>
    <dsp:sp modelId="{B23FF50C-0E12-4589-9E31-BCFB15842A92}">
      <dsp:nvSpPr>
        <dsp:cNvPr id="0" name=""/>
        <dsp:cNvSpPr/>
      </dsp:nvSpPr>
      <dsp:spPr>
        <a:xfrm>
          <a:off x="1634807" y="4190381"/>
          <a:ext cx="653923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C9EE-DA70-478E-B030-31D44EE55AA6}" type="datetimeFigureOut">
              <a:rPr lang="pt-BR" smtClean="0"/>
              <a:t>20/05/2015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326B-75DE-447E-8B31-1611824508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5510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C9EE-DA70-478E-B030-31D44EE55AA6}" type="datetimeFigureOut">
              <a:rPr lang="pt-BR" smtClean="0"/>
              <a:t>20/05/2015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326B-75DE-447E-8B31-1611824508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2475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C9EE-DA70-478E-B030-31D44EE55AA6}" type="datetimeFigureOut">
              <a:rPr lang="pt-BR" smtClean="0"/>
              <a:t>20/05/2015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326B-75DE-447E-8B31-1611824508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45975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B6AAD-B95C-4EE4-AB20-231513E98A18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7DF174-B389-421E-8232-7ED10720E47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48321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33930C-D734-41C1-8807-FFB6EDFBF997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7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837A5-D9A9-497F-BD42-024984FF5C2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4688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CC9F60-62CC-45F9-BDBF-E524603491E3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7C3FB-BE52-4EAA-8D07-B7E204D28C6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40954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3D67D-E04F-4BE9-A75B-AE18D910B6E3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566702-F9AA-43BD-BF1B-658206A3244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2975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89AEBC-D043-4339-A5A6-631A84C5366B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83BC53-E922-4703-91EC-E0E633D8A26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1387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93CD0-02D3-4165-BA8C-C844DBD1F178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41B850-59EC-43BC-B25A-B1274F8B4FC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7135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EEA79C-F73C-43F6-9FA1-76B8BE5D1955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2E58F-5039-4F28-BD8A-6CA549184E7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80486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A4B183-1640-4B50-AD84-8CC9E869B17C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18055-2EC4-437E-A442-8CF9313ABC9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4689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C9EE-DA70-478E-B030-31D44EE55AA6}" type="datetimeFigureOut">
              <a:rPr lang="pt-BR" smtClean="0"/>
              <a:t>20/05/2015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326B-75DE-447E-8B31-1611824508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12637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E0F4F2-9385-4E25-8972-AC1B3CACB4E4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649E3B-B14B-4BB2-A9E6-E6223633A07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76758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D84219-FD84-4BD3-8D29-0A3BC496D8C0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07F500-D1F5-4C76-8B1D-0FF7528322B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18944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BC6FFF-11A9-41D6-8012-A0A396437A48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F53539-0444-4970-8338-457DAE6F4DF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23736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E8AA07-0169-4764-A753-0C2E8265A289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928AC-6FDA-422E-BC00-724A8632498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03463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F072E-5FF4-4D80-8F3B-85944945AAE8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7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6F509-7E88-41FA-A520-2E303337A48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7857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54CB61-80AF-437A-ABA9-29E1943CD3CB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D46AD-DCBF-4684-8480-069779EAE9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12066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1B392-D366-42E9-8F08-E2BC4FB13828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8E9053-336D-451F-9BEF-95A7A53B443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557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2078A0-57B1-409C-B2B6-C5EB057ABF85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02891-25E3-4F09-9A42-3AE724A8EC5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85451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F2D57-9F74-42A9-96B7-2C8D6AF63B61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7DA2B3-367B-402F-8EDE-B52B6ACD7AC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10147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EF713-44F7-4CC6-B9D2-E22F7908E6C8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6EF626-13D0-41CA-9421-665242977EA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0742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C9EE-DA70-478E-B030-31D44EE55AA6}" type="datetimeFigureOut">
              <a:rPr lang="pt-BR" smtClean="0"/>
              <a:t>20/05/2015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326B-75DE-447E-8B31-1611824508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04142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A14A68-44D0-4136-BF54-26BD3612DABA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60A683-88F6-4C4D-8D41-CFF3B6E3854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06456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81E3FB-4035-48C2-8C05-A2290C804542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502452-6753-4051-8465-95026A97F5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40718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9CAA4-7DB1-4CF9-97E1-FFCC1D27A238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1CFBE-65A2-4C58-AD56-D80296A6C78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47015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013B3-C5B6-4409-A77B-C6F3FEB5ED6F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C406C-1DC4-4255-AB66-9E605DD8291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83823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C9EE-DA70-478E-B030-31D44EE55AA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326B-75DE-447E-8B31-16118245088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933704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C9EE-DA70-478E-B030-31D44EE55AA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326B-75DE-447E-8B31-16118245088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10597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C9EE-DA70-478E-B030-31D44EE55AA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326B-75DE-447E-8B31-16118245088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83319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C9EE-DA70-478E-B030-31D44EE55AA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326B-75DE-447E-8B31-16118245088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72297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C9EE-DA70-478E-B030-31D44EE55AA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326B-75DE-447E-8B31-16118245088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71721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C9EE-DA70-478E-B030-31D44EE55AA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326B-75DE-447E-8B31-16118245088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200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C9EE-DA70-478E-B030-31D44EE55AA6}" type="datetimeFigureOut">
              <a:rPr lang="pt-BR" smtClean="0"/>
              <a:t>20/05/2015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326B-75DE-447E-8B31-1611824508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677003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C9EE-DA70-478E-B030-31D44EE55AA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326B-75DE-447E-8B31-16118245088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3294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C9EE-DA70-478E-B030-31D44EE55AA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326B-75DE-447E-8B31-16118245088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30556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C9EE-DA70-478E-B030-31D44EE55AA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326B-75DE-447E-8B31-16118245088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29559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C9EE-DA70-478E-B030-31D44EE55AA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326B-75DE-447E-8B31-16118245088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5156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C9EE-DA70-478E-B030-31D44EE55AA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326B-75DE-447E-8B31-16118245088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145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C9EE-DA70-478E-B030-31D44EE55AA6}" type="datetimeFigureOut">
              <a:rPr lang="pt-BR" smtClean="0"/>
              <a:t>20/05/2015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326B-75DE-447E-8B31-1611824508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0577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C9EE-DA70-478E-B030-31D44EE55AA6}" type="datetimeFigureOut">
              <a:rPr lang="pt-BR" smtClean="0"/>
              <a:t>20/05/2015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326B-75DE-447E-8B31-1611824508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4304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C9EE-DA70-478E-B030-31D44EE55AA6}" type="datetimeFigureOut">
              <a:rPr lang="pt-BR" smtClean="0"/>
              <a:t>20/05/2015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326B-75DE-447E-8B31-1611824508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3101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C9EE-DA70-478E-B030-31D44EE55AA6}" type="datetimeFigureOut">
              <a:rPr lang="pt-BR" smtClean="0"/>
              <a:t>20/05/2015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326B-75DE-447E-8B31-1611824508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2030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C9EE-DA70-478E-B030-31D44EE55AA6}" type="datetimeFigureOut">
              <a:rPr lang="pt-BR" smtClean="0"/>
              <a:t>20/05/2015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326B-75DE-447E-8B31-1611824508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4322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3CC9EE-DA70-478E-B030-31D44EE55AA6}" type="datetimeFigureOut">
              <a:rPr lang="pt-BR" smtClean="0"/>
              <a:t>20/05/2015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1326B-75DE-447E-8B31-1611824508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5066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124DF4B-A5B2-41C7-954A-90DBBE1E8E09}" type="datetimeFigureOut">
              <a:rPr lang="pt-BR"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20/05/2015</a:t>
            </a:fld>
            <a:endParaRPr lang="pt-BR">
              <a:ea typeface="ＭＳ Ｐゴシック" pitchFamily="34" charset="-128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8879D21-F922-4F02-9CAE-7DE6DD81643A}" type="slidenum">
              <a:rPr lang="pt-BR"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91009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DE5A090-07C6-49EA-8D0C-A5F6805684B3}" type="datetimeFigureOut">
              <a:rPr lang="pt-BR"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20/05/2015</a:t>
            </a:fld>
            <a:endParaRPr lang="pt-BR">
              <a:ea typeface="ＭＳ Ｐゴシック" pitchFamily="34" charset="-128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C7BCFBB-5C09-4CDA-BDE3-994C619508BB}" type="slidenum">
              <a:rPr lang="pt-BR"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5121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3CC9EE-DA70-478E-B030-31D44EE55AA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1326B-75DE-447E-8B31-16118245088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032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8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3740">
              <a:schemeClr val="accent1">
                <a:lumMod val="75000"/>
              </a:schemeClr>
            </a:gs>
            <a:gs pos="92500">
              <a:schemeClr val="tx2">
                <a:lumMod val="75000"/>
              </a:schemeClr>
            </a:gs>
            <a:gs pos="0">
              <a:schemeClr val="accent1">
                <a:lumMod val="40000"/>
                <a:lumOff val="60000"/>
              </a:schemeClr>
            </a:gs>
            <a:gs pos="50000">
              <a:schemeClr val="accent1">
                <a:lumMod val="75000"/>
              </a:schemeClr>
            </a:gs>
            <a:gs pos="45828">
              <a:schemeClr val="accent1">
                <a:lumMod val="75000"/>
              </a:schemeClr>
            </a:gs>
            <a:gs pos="23755">
              <a:schemeClr val="accent1">
                <a:lumMod val="75000"/>
              </a:schemeClr>
            </a:gs>
            <a:gs pos="40410">
              <a:schemeClr val="accent1">
                <a:lumMod val="75000"/>
              </a:schemeClr>
            </a:gs>
            <a:gs pos="18350">
              <a:schemeClr val="accent1">
                <a:lumMod val="75000"/>
              </a:schemeClr>
            </a:gs>
            <a:gs pos="100000">
              <a:schemeClr val="tx2">
                <a:lumMod val="7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19138" y="3068638"/>
            <a:ext cx="8731250" cy="1470025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</a:rPr>
              <a:t/>
            </a:r>
            <a:b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</a:rPr>
            </a:b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</a:rPr>
              <a:t/>
            </a:r>
            <a:b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</a:rPr>
            </a:br>
            <a:endParaRPr lang="pt-BR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1229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0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20713"/>
            <a:ext cx="93662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ixaDeTexto 2"/>
          <p:cNvSpPr txBox="1">
            <a:spLocks noChangeArrowheads="1"/>
          </p:cNvSpPr>
          <p:nvPr/>
        </p:nvSpPr>
        <p:spPr bwMode="auto">
          <a:xfrm>
            <a:off x="1391444" y="1916832"/>
            <a:ext cx="6996112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sz="3000" b="1" dirty="0">
                <a:solidFill>
                  <a:schemeClr val="bg1">
                    <a:lumMod val="95000"/>
                  </a:schemeClr>
                </a:solidFill>
                <a:effectLst>
                  <a:innerShdw blurRad="114300">
                    <a:prstClr val="black"/>
                  </a:innerShdw>
                </a:effectLst>
              </a:rPr>
              <a:t>RELATÓRIOS </a:t>
            </a:r>
            <a:r>
              <a:rPr lang="pt-BR" sz="3000" b="1" dirty="0" smtClean="0">
                <a:solidFill>
                  <a:schemeClr val="bg1">
                    <a:lumMod val="95000"/>
                  </a:schemeClr>
                </a:solidFill>
                <a:effectLst>
                  <a:innerShdw blurRad="114300">
                    <a:prstClr val="black"/>
                  </a:innerShdw>
                </a:effectLst>
              </a:rPr>
              <a:t>ESTATÍSTICO </a:t>
            </a:r>
            <a:r>
              <a:rPr lang="pt-BR" sz="3000" b="1" dirty="0">
                <a:solidFill>
                  <a:schemeClr val="bg1">
                    <a:lumMod val="95000"/>
                  </a:schemeClr>
                </a:solidFill>
                <a:effectLst>
                  <a:innerShdw blurRad="114300">
                    <a:prstClr val="black"/>
                  </a:innerShdw>
                </a:effectLst>
              </a:rPr>
              <a:t>E GERENCIAL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pt-BR" sz="3000" b="1" dirty="0" smtClean="0">
              <a:solidFill>
                <a:schemeClr val="bg1">
                  <a:lumMod val="95000"/>
                </a:schemeClr>
              </a:solidFill>
              <a:effectLst>
                <a:innerShdw blurRad="114300">
                  <a:prstClr val="black"/>
                </a:innerShdw>
              </a:effectLst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sz="3000" b="1" dirty="0" smtClean="0">
                <a:solidFill>
                  <a:schemeClr val="bg1">
                    <a:lumMod val="95000"/>
                  </a:schemeClr>
                </a:solidFill>
                <a:effectLst>
                  <a:innerShdw blurRad="114300">
                    <a:prstClr val="black"/>
                  </a:innerShdw>
                </a:effectLst>
              </a:rPr>
              <a:t>INFORMATIVOS</a:t>
            </a:r>
            <a:endParaRPr lang="pt-BR" sz="3000" dirty="0">
              <a:solidFill>
                <a:schemeClr val="bg1">
                  <a:lumMod val="95000"/>
                </a:schemeClr>
              </a:solidFill>
              <a:effectLst>
                <a:innerShdw blurRad="114300">
                  <a:prstClr val="black"/>
                </a:innerShdw>
              </a:effectLst>
            </a:endParaRPr>
          </a:p>
        </p:txBody>
      </p:sp>
      <p:sp>
        <p:nvSpPr>
          <p:cNvPr id="9" name="CaixaDeTexto 3"/>
          <p:cNvSpPr txBox="1">
            <a:spLocks noChangeArrowheads="1"/>
          </p:cNvSpPr>
          <p:nvPr/>
        </p:nvSpPr>
        <p:spPr bwMode="auto">
          <a:xfrm>
            <a:off x="6537619" y="5157192"/>
            <a:ext cx="21605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sz="1200" b="1" dirty="0" smtClean="0">
                <a:solidFill>
                  <a:schemeClr val="bg1">
                    <a:lumMod val="95000"/>
                  </a:schemeClr>
                </a:solidFill>
              </a:rPr>
              <a:t>ABRIL / 2015</a:t>
            </a:r>
            <a:endParaRPr lang="pt-BR" sz="1200" b="1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12" name="Conector reto 11"/>
          <p:cNvCxnSpPr/>
          <p:nvPr/>
        </p:nvCxnSpPr>
        <p:spPr>
          <a:xfrm>
            <a:off x="1062201" y="4221088"/>
            <a:ext cx="7654599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/>
        </p:nvCxnSpPr>
        <p:spPr>
          <a:xfrm flipV="1">
            <a:off x="1062201" y="4149080"/>
            <a:ext cx="7654599" cy="15233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658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179512" y="5517232"/>
            <a:ext cx="8786689" cy="1008112"/>
            <a:chOff x="179512" y="5517232"/>
            <a:chExt cx="8786689" cy="1008112"/>
          </a:xfrm>
        </p:grpSpPr>
        <p:pic>
          <p:nvPicPr>
            <p:cNvPr id="7" name="Picture 6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02" b="79352"/>
            <a:stretch/>
          </p:blipFill>
          <p:spPr bwMode="auto">
            <a:xfrm>
              <a:off x="8174038" y="5517232"/>
              <a:ext cx="792163" cy="81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Conector reto 7"/>
            <p:cNvCxnSpPr/>
            <p:nvPr/>
          </p:nvCxnSpPr>
          <p:spPr>
            <a:xfrm>
              <a:off x="179512" y="6453336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to 8"/>
            <p:cNvCxnSpPr/>
            <p:nvPr/>
          </p:nvCxnSpPr>
          <p:spPr>
            <a:xfrm>
              <a:off x="179512" y="6525344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CaixaDeTexto 9"/>
          <p:cNvSpPr txBox="1"/>
          <p:nvPr/>
        </p:nvSpPr>
        <p:spPr>
          <a:xfrm>
            <a:off x="1476375" y="188913"/>
            <a:ext cx="6697663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800" b="1" dirty="0" smtClean="0">
                <a:solidFill>
                  <a:prstClr val="black"/>
                </a:solidFill>
              </a:rPr>
              <a:t>Cooperação Técnica </a:t>
            </a:r>
            <a:endParaRPr lang="pt-BR" sz="2800" b="1" dirty="0">
              <a:solidFill>
                <a:prstClr val="black"/>
              </a:solidFill>
            </a:endParaRPr>
          </a:p>
        </p:txBody>
      </p:sp>
      <p:sp>
        <p:nvSpPr>
          <p:cNvPr id="11" name="AutoShape 2" descr="Exibindo DSC_079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  <p:sp>
        <p:nvSpPr>
          <p:cNvPr id="12" name="AutoShape 4" descr="Exibindo DSC_0790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  <p:graphicFrame>
        <p:nvGraphicFramePr>
          <p:cNvPr id="19" name="Diagrama 18"/>
          <p:cNvGraphicFramePr/>
          <p:nvPr>
            <p:extLst>
              <p:ext uri="{D42A27DB-BD31-4B8C-83A1-F6EECF244321}">
                <p14:modId xmlns:p14="http://schemas.microsoft.com/office/powerpoint/2010/main" val="3980787442"/>
              </p:ext>
            </p:extLst>
          </p:nvPr>
        </p:nvGraphicFramePr>
        <p:xfrm>
          <a:off x="179513" y="1143868"/>
          <a:ext cx="8629088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89349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3740">
              <a:schemeClr val="accent1">
                <a:lumMod val="75000"/>
              </a:schemeClr>
            </a:gs>
            <a:gs pos="92500">
              <a:schemeClr val="tx2">
                <a:lumMod val="75000"/>
              </a:schemeClr>
            </a:gs>
            <a:gs pos="0">
              <a:schemeClr val="accent1">
                <a:lumMod val="40000"/>
                <a:lumOff val="60000"/>
              </a:schemeClr>
            </a:gs>
            <a:gs pos="50000">
              <a:schemeClr val="accent1">
                <a:lumMod val="75000"/>
              </a:schemeClr>
            </a:gs>
            <a:gs pos="45828">
              <a:schemeClr val="accent1">
                <a:lumMod val="75000"/>
              </a:schemeClr>
            </a:gs>
            <a:gs pos="23755">
              <a:schemeClr val="accent1">
                <a:lumMod val="75000"/>
              </a:schemeClr>
            </a:gs>
            <a:gs pos="40410">
              <a:schemeClr val="accent1">
                <a:lumMod val="75000"/>
              </a:schemeClr>
            </a:gs>
            <a:gs pos="18350">
              <a:schemeClr val="accent1">
                <a:lumMod val="75000"/>
              </a:schemeClr>
            </a:gs>
            <a:gs pos="100000">
              <a:schemeClr val="tx2">
                <a:lumMod val="7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19138" y="3068638"/>
            <a:ext cx="8731250" cy="1470025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</a:rPr>
              <a:t/>
            </a:r>
            <a:b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</a:rPr>
            </a:b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</a:rPr>
              <a:t/>
            </a:r>
            <a:b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</a:rPr>
            </a:br>
            <a:endParaRPr lang="pt-BR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1229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0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20713"/>
            <a:ext cx="93662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Conector reto 11"/>
          <p:cNvCxnSpPr/>
          <p:nvPr/>
        </p:nvCxnSpPr>
        <p:spPr>
          <a:xfrm>
            <a:off x="1043608" y="3501008"/>
            <a:ext cx="7654599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/>
        </p:nvCxnSpPr>
        <p:spPr>
          <a:xfrm flipV="1">
            <a:off x="1043608" y="3429000"/>
            <a:ext cx="7654599" cy="15233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tângulo 2"/>
          <p:cNvSpPr/>
          <p:nvPr/>
        </p:nvSpPr>
        <p:spPr>
          <a:xfrm>
            <a:off x="1187450" y="1426867"/>
            <a:ext cx="740961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</a:rPr>
              <a:t>FIM</a:t>
            </a:r>
            <a:r>
              <a:rPr lang="pt-BR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</a:rPr>
              <a:t/>
            </a:r>
            <a:br>
              <a:rPr lang="pt-BR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</a:rPr>
            </a:br>
            <a:r>
              <a:rPr lang="pt-BR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</a:rPr>
              <a:t/>
            </a:r>
            <a:br>
              <a:rPr lang="pt-BR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</a:rPr>
            </a:br>
            <a:r>
              <a:rPr lang="pt-BR" sz="36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</a:rPr>
              <a:t>OBRIGADO</a:t>
            </a:r>
            <a:endParaRPr lang="pt-BR" sz="3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319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" y="0"/>
            <a:ext cx="42288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4200" b="1" dirty="0" smtClean="0">
                <a:solidFill>
                  <a:prstClr val="white"/>
                </a:solidFill>
                <a:effectLst>
                  <a:reflection blurRad="6350" stA="55000" endA="300" endPos="45500" dir="5400000" sy="-100000" algn="bl" rotWithShape="0"/>
                </a:effectLst>
              </a:rPr>
              <a:t>INDICADRES</a:t>
            </a:r>
            <a:endParaRPr lang="pt-BR" sz="4200" b="1" dirty="0">
              <a:solidFill>
                <a:prstClr val="white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7" name="Espaço Reservado para Conteúdo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26" y="-9525"/>
            <a:ext cx="9144000" cy="6867525"/>
          </a:xfrm>
          <a:prstGeom prst="rect">
            <a:avLst/>
          </a:prstGeom>
        </p:spPr>
      </p:pic>
      <p:sp>
        <p:nvSpPr>
          <p:cNvPr id="10" name="CaixaDeTexto 3"/>
          <p:cNvSpPr txBox="1">
            <a:spLocks noChangeArrowheads="1"/>
          </p:cNvSpPr>
          <p:nvPr/>
        </p:nvSpPr>
        <p:spPr bwMode="auto">
          <a:xfrm>
            <a:off x="6011863" y="4149725"/>
            <a:ext cx="21605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sz="1200" b="1" dirty="0" smtClean="0">
                <a:solidFill>
                  <a:prstClr val="black"/>
                </a:solidFill>
              </a:rPr>
              <a:t>ABRIL / 2015</a:t>
            </a:r>
            <a:endParaRPr lang="pt-BR" sz="1200" b="1" dirty="0">
              <a:solidFill>
                <a:prstClr val="black"/>
              </a:solidFill>
            </a:endParaRPr>
          </a:p>
        </p:txBody>
      </p:sp>
      <p:sp>
        <p:nvSpPr>
          <p:cNvPr id="6" name="CaixaDeTexto 2"/>
          <p:cNvSpPr txBox="1">
            <a:spLocks noChangeArrowheads="1"/>
          </p:cNvSpPr>
          <p:nvPr/>
        </p:nvSpPr>
        <p:spPr bwMode="auto">
          <a:xfrm>
            <a:off x="1655675" y="2890006"/>
            <a:ext cx="583264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4000" b="1" dirty="0" smtClean="0">
                <a:solidFill>
                  <a:prstClr val="black"/>
                </a:solidFill>
              </a:rPr>
              <a:t>OUVIDORIA</a:t>
            </a:r>
          </a:p>
        </p:txBody>
      </p:sp>
    </p:spTree>
    <p:extLst>
      <p:ext uri="{BB962C8B-B14F-4D97-AF65-F5344CB8AC3E}">
        <p14:creationId xmlns:p14="http://schemas.microsoft.com/office/powerpoint/2010/main" val="505270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476375" y="188913"/>
            <a:ext cx="6697663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800" b="1" dirty="0" smtClean="0">
                <a:solidFill>
                  <a:prstClr val="black"/>
                </a:solidFill>
              </a:rPr>
              <a:t>Ouvidoria - Tempo Médio de Resposta</a:t>
            </a:r>
          </a:p>
          <a:p>
            <a:pPr algn="ctr">
              <a:defRPr/>
            </a:pPr>
            <a:r>
              <a:rPr lang="pt-BR" sz="2800" b="1" dirty="0" smtClean="0">
                <a:solidFill>
                  <a:prstClr val="black"/>
                </a:solidFill>
              </a:rPr>
              <a:t>Abril/2015</a:t>
            </a:r>
            <a:endParaRPr lang="pt-BR" sz="2800" b="1" dirty="0">
              <a:solidFill>
                <a:prstClr val="black"/>
              </a:solidFill>
            </a:endParaRPr>
          </a:p>
        </p:txBody>
      </p:sp>
      <p:grpSp>
        <p:nvGrpSpPr>
          <p:cNvPr id="5" name="Grupo 4"/>
          <p:cNvGrpSpPr/>
          <p:nvPr/>
        </p:nvGrpSpPr>
        <p:grpSpPr>
          <a:xfrm>
            <a:off x="179512" y="5517232"/>
            <a:ext cx="8786689" cy="1008112"/>
            <a:chOff x="179512" y="5517232"/>
            <a:chExt cx="8786689" cy="1008112"/>
          </a:xfrm>
        </p:grpSpPr>
        <p:pic>
          <p:nvPicPr>
            <p:cNvPr id="7" name="Picture 6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02" b="79352"/>
            <a:stretch/>
          </p:blipFill>
          <p:spPr bwMode="auto">
            <a:xfrm>
              <a:off x="8174038" y="5517232"/>
              <a:ext cx="792163" cy="81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Conector reto 7"/>
            <p:cNvCxnSpPr/>
            <p:nvPr/>
          </p:nvCxnSpPr>
          <p:spPr>
            <a:xfrm>
              <a:off x="179512" y="6453336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to 8"/>
            <p:cNvCxnSpPr/>
            <p:nvPr/>
          </p:nvCxnSpPr>
          <p:spPr>
            <a:xfrm>
              <a:off x="179512" y="6525344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9308542"/>
              </p:ext>
            </p:extLst>
          </p:nvPr>
        </p:nvGraphicFramePr>
        <p:xfrm>
          <a:off x="395536" y="1412776"/>
          <a:ext cx="8174583" cy="4510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63906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" y="0"/>
            <a:ext cx="42288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4200" b="1" dirty="0" smtClean="0">
                <a:solidFill>
                  <a:prstClr val="white"/>
                </a:solidFill>
                <a:effectLst>
                  <a:reflection blurRad="6350" stA="55000" endA="300" endPos="45500" dir="5400000" sy="-100000" algn="bl" rotWithShape="0"/>
                </a:effectLst>
              </a:rPr>
              <a:t>INDICADRES</a:t>
            </a:r>
            <a:endParaRPr lang="pt-BR" sz="4200" b="1" dirty="0">
              <a:solidFill>
                <a:prstClr val="white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7" name="Espaço Reservado para Conteúdo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26" y="-9525"/>
            <a:ext cx="9144000" cy="6867525"/>
          </a:xfrm>
          <a:prstGeom prst="rect">
            <a:avLst/>
          </a:prstGeom>
        </p:spPr>
      </p:pic>
      <p:sp>
        <p:nvSpPr>
          <p:cNvPr id="10" name="CaixaDeTexto 3"/>
          <p:cNvSpPr txBox="1">
            <a:spLocks noChangeArrowheads="1"/>
          </p:cNvSpPr>
          <p:nvPr/>
        </p:nvSpPr>
        <p:spPr bwMode="auto">
          <a:xfrm>
            <a:off x="6011863" y="4149725"/>
            <a:ext cx="21605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sz="1200" b="1" dirty="0" smtClean="0">
                <a:solidFill>
                  <a:prstClr val="black"/>
                </a:solidFill>
              </a:rPr>
              <a:t>ABRIL / 2015</a:t>
            </a:r>
            <a:endParaRPr lang="pt-BR" sz="1200" b="1" dirty="0">
              <a:solidFill>
                <a:prstClr val="black"/>
              </a:solidFill>
            </a:endParaRPr>
          </a:p>
        </p:txBody>
      </p:sp>
      <p:sp>
        <p:nvSpPr>
          <p:cNvPr id="8" name="CaixaDeTexto 2"/>
          <p:cNvSpPr txBox="1">
            <a:spLocks noChangeArrowheads="1"/>
          </p:cNvSpPr>
          <p:nvPr/>
        </p:nvSpPr>
        <p:spPr bwMode="auto">
          <a:xfrm>
            <a:off x="467544" y="2559387"/>
            <a:ext cx="799288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4000" b="1" dirty="0" smtClean="0">
                <a:solidFill>
                  <a:prstClr val="black"/>
                </a:solidFill>
              </a:rPr>
              <a:t>CRONOGRAMA RIOPREVIDÊNCIA COM VOCÊ</a:t>
            </a:r>
            <a:endParaRPr lang="pt-BR" sz="4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726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1259633" y="188913"/>
            <a:ext cx="6914406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pt-BR" sz="2800" b="1" dirty="0" smtClean="0">
                <a:solidFill>
                  <a:prstClr val="black"/>
                </a:solidFill>
              </a:rPr>
              <a:t>CRONOGRAMA RIOPREVIDÊNCIA COM VOCÊ</a:t>
            </a:r>
            <a:endParaRPr lang="pt-BR" sz="2800" b="1" dirty="0">
              <a:solidFill>
                <a:prstClr val="black"/>
              </a:solidFill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6972735"/>
              </p:ext>
            </p:extLst>
          </p:nvPr>
        </p:nvGraphicFramePr>
        <p:xfrm>
          <a:off x="395536" y="980728"/>
          <a:ext cx="8352927" cy="5256577"/>
        </p:xfrm>
        <a:graphic>
          <a:graphicData uri="http://schemas.openxmlformats.org/drawingml/2006/table">
            <a:tbl>
              <a:tblPr/>
              <a:tblGrid>
                <a:gridCol w="1942651"/>
                <a:gridCol w="1602569"/>
                <a:gridCol w="1602569"/>
                <a:gridCol w="1602569"/>
                <a:gridCol w="1602569"/>
              </a:tblGrid>
              <a:tr h="735922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ÓRGÃO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MARÇO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ABRIL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MAIO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JUNHO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</a:tr>
              <a:tr h="50229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PMERJ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X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50229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DETRAN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X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50229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SEFAZ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X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50229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RHs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X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50229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PRODERJ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X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50229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SEC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X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50229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RHs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X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50229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PCERJ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X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50229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SEEDUC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X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6348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179512" y="5517232"/>
            <a:ext cx="8786689" cy="1008112"/>
            <a:chOff x="179512" y="5517232"/>
            <a:chExt cx="8786689" cy="1008112"/>
          </a:xfrm>
        </p:grpSpPr>
        <p:pic>
          <p:nvPicPr>
            <p:cNvPr id="7" name="Picture 6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02" b="79352"/>
            <a:stretch/>
          </p:blipFill>
          <p:spPr bwMode="auto">
            <a:xfrm>
              <a:off x="8174038" y="5517232"/>
              <a:ext cx="792163" cy="81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Conector reto 7"/>
            <p:cNvCxnSpPr/>
            <p:nvPr/>
          </p:nvCxnSpPr>
          <p:spPr>
            <a:xfrm>
              <a:off x="179512" y="6453336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to 8"/>
            <p:cNvCxnSpPr/>
            <p:nvPr/>
          </p:nvCxnSpPr>
          <p:spPr>
            <a:xfrm>
              <a:off x="179512" y="6525344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272" y="332656"/>
            <a:ext cx="3909567" cy="5891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83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" y="0"/>
            <a:ext cx="42288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4200" b="1" dirty="0" smtClean="0">
                <a:solidFill>
                  <a:prstClr val="white"/>
                </a:solidFill>
                <a:effectLst>
                  <a:reflection blurRad="6350" stA="55000" endA="300" endPos="45500" dir="5400000" sy="-100000" algn="bl" rotWithShape="0"/>
                </a:effectLst>
              </a:rPr>
              <a:t>INDICADRES</a:t>
            </a:r>
            <a:endParaRPr lang="pt-BR" sz="4200" b="1" dirty="0">
              <a:solidFill>
                <a:prstClr val="white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7" name="Espaço Reservado para Conteúdo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26" y="-9525"/>
            <a:ext cx="9144000" cy="6867525"/>
          </a:xfrm>
          <a:prstGeom prst="rect">
            <a:avLst/>
          </a:prstGeom>
        </p:spPr>
      </p:pic>
      <p:sp>
        <p:nvSpPr>
          <p:cNvPr id="10" name="CaixaDeTexto 3"/>
          <p:cNvSpPr txBox="1">
            <a:spLocks noChangeArrowheads="1"/>
          </p:cNvSpPr>
          <p:nvPr/>
        </p:nvSpPr>
        <p:spPr bwMode="auto">
          <a:xfrm>
            <a:off x="6011863" y="4149725"/>
            <a:ext cx="21605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sz="1200" b="1" dirty="0" smtClean="0">
                <a:solidFill>
                  <a:prstClr val="black"/>
                </a:solidFill>
              </a:rPr>
              <a:t>ABRIL / 2015</a:t>
            </a:r>
            <a:endParaRPr lang="pt-BR" sz="1200" b="1" dirty="0">
              <a:solidFill>
                <a:prstClr val="black"/>
              </a:solidFill>
            </a:endParaRPr>
          </a:p>
        </p:txBody>
      </p:sp>
      <p:sp>
        <p:nvSpPr>
          <p:cNvPr id="6" name="CaixaDeTexto 2"/>
          <p:cNvSpPr txBox="1">
            <a:spLocks noChangeArrowheads="1"/>
          </p:cNvSpPr>
          <p:nvPr/>
        </p:nvSpPr>
        <p:spPr bwMode="auto">
          <a:xfrm>
            <a:off x="323528" y="2559386"/>
            <a:ext cx="8496944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4000" b="1" dirty="0" smtClean="0">
                <a:solidFill>
                  <a:prstClr val="black"/>
                </a:solidFill>
              </a:rPr>
              <a:t>PARCERIA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4000" b="1" dirty="0" smtClean="0">
                <a:solidFill>
                  <a:prstClr val="black"/>
                </a:solidFill>
              </a:rPr>
              <a:t>RIOPREVIDÊNCIA E AEPREMERJ</a:t>
            </a:r>
            <a:endParaRPr lang="pt-BR" sz="4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435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179512" y="5517232"/>
            <a:ext cx="8786689" cy="1008112"/>
            <a:chOff x="179512" y="5517232"/>
            <a:chExt cx="8786689" cy="1008112"/>
          </a:xfrm>
        </p:grpSpPr>
        <p:pic>
          <p:nvPicPr>
            <p:cNvPr id="7" name="Picture 6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02" b="79352"/>
            <a:stretch/>
          </p:blipFill>
          <p:spPr bwMode="auto">
            <a:xfrm>
              <a:off x="8174038" y="5517232"/>
              <a:ext cx="792163" cy="81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Conector reto 7"/>
            <p:cNvCxnSpPr/>
            <p:nvPr/>
          </p:nvCxnSpPr>
          <p:spPr>
            <a:xfrm>
              <a:off x="179512" y="6453336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to 8"/>
            <p:cNvCxnSpPr/>
            <p:nvPr/>
          </p:nvCxnSpPr>
          <p:spPr>
            <a:xfrm>
              <a:off x="179512" y="6525344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CaixaDeTexto 9"/>
          <p:cNvSpPr txBox="1"/>
          <p:nvPr/>
        </p:nvSpPr>
        <p:spPr>
          <a:xfrm>
            <a:off x="1476375" y="188913"/>
            <a:ext cx="6697663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800" b="1" dirty="0" smtClean="0">
                <a:solidFill>
                  <a:prstClr val="black"/>
                </a:solidFill>
              </a:rPr>
              <a:t>RIOPREVIDÊNCIA E AEPREMERJ</a:t>
            </a:r>
            <a:endParaRPr lang="pt-BR" sz="2800" b="1" dirty="0">
              <a:solidFill>
                <a:prstClr val="black"/>
              </a:solidFill>
            </a:endParaRP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2202185831"/>
              </p:ext>
            </p:extLst>
          </p:nvPr>
        </p:nvGraphicFramePr>
        <p:xfrm>
          <a:off x="899593" y="1052736"/>
          <a:ext cx="7344815" cy="1368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AutoShape 2" descr="Exibindo DSC_079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4" descr="Exibindo DSC_0790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37" y="2802182"/>
            <a:ext cx="3200355" cy="2016224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766178"/>
            <a:ext cx="2736304" cy="2052228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7267" y="2420888"/>
            <a:ext cx="2057107" cy="2742809"/>
          </a:xfrm>
          <a:prstGeom prst="rect">
            <a:avLst/>
          </a:prstGeom>
        </p:spPr>
      </p:pic>
      <p:grpSp>
        <p:nvGrpSpPr>
          <p:cNvPr id="16" name="Grupo 15"/>
          <p:cNvGrpSpPr/>
          <p:nvPr/>
        </p:nvGrpSpPr>
        <p:grpSpPr>
          <a:xfrm>
            <a:off x="612775" y="5374025"/>
            <a:ext cx="7502782" cy="943492"/>
            <a:chOff x="0" y="5978"/>
            <a:chExt cx="7344814" cy="1337977"/>
          </a:xfrm>
        </p:grpSpPr>
        <p:sp>
          <p:nvSpPr>
            <p:cNvPr id="17" name="Retângulo de cantos arredondados 16"/>
            <p:cNvSpPr/>
            <p:nvPr/>
          </p:nvSpPr>
          <p:spPr>
            <a:xfrm>
              <a:off x="0" y="24196"/>
              <a:ext cx="7344814" cy="1319759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etângulo 17"/>
            <p:cNvSpPr/>
            <p:nvPr/>
          </p:nvSpPr>
          <p:spPr>
            <a:xfrm>
              <a:off x="0" y="5978"/>
              <a:ext cx="7215964" cy="11909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000" kern="1200" dirty="0" smtClean="0"/>
                <a:t>No dia 12 de junho teremos outro curso de capacitação “COMPREV: Teoria e Prática”, também em parceria com a AEPREMERJ.</a:t>
              </a:r>
              <a:endParaRPr lang="pt-BR" sz="20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764934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" y="0"/>
            <a:ext cx="42288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4200" b="1" dirty="0" smtClean="0">
                <a:solidFill>
                  <a:prstClr val="white"/>
                </a:solidFill>
                <a:effectLst>
                  <a:reflection blurRad="6350" stA="55000" endA="300" endPos="45500" dir="5400000" sy="-100000" algn="bl" rotWithShape="0"/>
                </a:effectLst>
              </a:rPr>
              <a:t>INDICADRES</a:t>
            </a:r>
            <a:endParaRPr lang="pt-BR" sz="4200" b="1" dirty="0">
              <a:solidFill>
                <a:prstClr val="white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7" name="Espaço Reservado para Conteúdo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26" y="-9525"/>
            <a:ext cx="9144000" cy="6867525"/>
          </a:xfrm>
          <a:prstGeom prst="rect">
            <a:avLst/>
          </a:prstGeom>
        </p:spPr>
      </p:pic>
      <p:sp>
        <p:nvSpPr>
          <p:cNvPr id="10" name="CaixaDeTexto 3"/>
          <p:cNvSpPr txBox="1">
            <a:spLocks noChangeArrowheads="1"/>
          </p:cNvSpPr>
          <p:nvPr/>
        </p:nvSpPr>
        <p:spPr bwMode="auto">
          <a:xfrm>
            <a:off x="6011863" y="4149725"/>
            <a:ext cx="21605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sz="1200" b="1" dirty="0" smtClean="0">
                <a:solidFill>
                  <a:prstClr val="black"/>
                </a:solidFill>
              </a:rPr>
              <a:t>ABRIL / 2015</a:t>
            </a:r>
            <a:endParaRPr lang="pt-BR" sz="1200" b="1" dirty="0">
              <a:solidFill>
                <a:prstClr val="black"/>
              </a:solidFill>
            </a:endParaRPr>
          </a:p>
        </p:txBody>
      </p:sp>
      <p:sp>
        <p:nvSpPr>
          <p:cNvPr id="8" name="CaixaDeTexto 2"/>
          <p:cNvSpPr txBox="1">
            <a:spLocks noChangeArrowheads="1"/>
          </p:cNvSpPr>
          <p:nvPr/>
        </p:nvSpPr>
        <p:spPr bwMode="auto">
          <a:xfrm>
            <a:off x="316902" y="2852936"/>
            <a:ext cx="849694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4000" b="1" dirty="0" smtClean="0">
                <a:solidFill>
                  <a:prstClr val="black"/>
                </a:solidFill>
              </a:rPr>
              <a:t>COOPERAÇÃO TÉCNICA</a:t>
            </a:r>
            <a:endParaRPr lang="pt-BR" sz="4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455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4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8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4781</TotalTime>
  <Words>213</Words>
  <Application>Microsoft Office PowerPoint</Application>
  <PresentationFormat>Apresentação na tela (4:3)</PresentationFormat>
  <Paragraphs>83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4</vt:i4>
      </vt:variant>
      <vt:variant>
        <vt:lpstr>Títulos de slides</vt:lpstr>
      </vt:variant>
      <vt:variant>
        <vt:i4>11</vt:i4>
      </vt:variant>
    </vt:vector>
  </HeadingPairs>
  <TitlesOfParts>
    <vt:vector size="15" baseType="lpstr">
      <vt:lpstr>Tema do Office</vt:lpstr>
      <vt:lpstr>1_Tema do Office</vt:lpstr>
      <vt:lpstr>4_Tema do Office</vt:lpstr>
      <vt:lpstr>8_Tema do Office</vt:lpstr>
      <vt:lpstr>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Juliana Bodra Neves Dantas</dc:creator>
  <cp:lastModifiedBy>Priscila Velasco Chaves</cp:lastModifiedBy>
  <cp:revision>345</cp:revision>
  <dcterms:created xsi:type="dcterms:W3CDTF">2015-01-08T17:36:11Z</dcterms:created>
  <dcterms:modified xsi:type="dcterms:W3CDTF">2015-05-20T12:25:52Z</dcterms:modified>
</cp:coreProperties>
</file>