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5"/>
  </p:notesMasterIdLst>
  <p:handoutMasterIdLst>
    <p:handoutMasterId r:id="rId8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3" r:id="rId47"/>
    <p:sldId id="304" r:id="rId48"/>
    <p:sldId id="305" r:id="rId49"/>
    <p:sldId id="306" r:id="rId50"/>
    <p:sldId id="307" r:id="rId51"/>
    <p:sldId id="308" r:id="rId52"/>
    <p:sldId id="309"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7" r:id="rId79"/>
    <p:sldId id="338" r:id="rId80"/>
    <p:sldId id="339" r:id="rId81"/>
    <p:sldId id="340" r:id="rId82"/>
    <p:sldId id="341" r:id="rId83"/>
    <p:sldId id="342" r:id="rId84"/>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76" y="2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D506DF0-C339-481A-8B06-DFFB25475E22}" type="datetimeFigureOut">
              <a:rPr lang="pt-BR" smtClean="0"/>
              <a:t>08/10/2014</a:t>
            </a:fld>
            <a:endParaRPr lang="pt-BR"/>
          </a:p>
        </p:txBody>
      </p:sp>
      <p:sp>
        <p:nvSpPr>
          <p:cNvPr id="4" name="Espaço Reservado para Rodapé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3F40210-0A58-4054-A9B1-82DE58AAA8F7}" type="slidenum">
              <a:rPr lang="pt-BR" smtClean="0"/>
              <a:t>‹nº›</a:t>
            </a:fld>
            <a:endParaRPr lang="pt-BR"/>
          </a:p>
        </p:txBody>
      </p:sp>
    </p:spTree>
    <p:extLst>
      <p:ext uri="{BB962C8B-B14F-4D97-AF65-F5344CB8AC3E}">
        <p14:creationId xmlns:p14="http://schemas.microsoft.com/office/powerpoint/2010/main" val="35412644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 name="PlaceHolder 1"/>
          <p:cNvSpPr>
            <a:spLocks noGrp="1"/>
          </p:cNvSpPr>
          <p:nvPr>
            <p:ph type="body"/>
          </p:nvPr>
        </p:nvSpPr>
        <p:spPr>
          <a:xfrm>
            <a:off x="756000" y="5078520"/>
            <a:ext cx="6047640" cy="4811040"/>
          </a:xfrm>
          <a:prstGeom prst="rect">
            <a:avLst/>
          </a:prstGeom>
        </p:spPr>
        <p:txBody>
          <a:bodyPr lIns="0" tIns="0" rIns="0" bIns="0"/>
          <a:lstStyle/>
          <a:p>
            <a:r>
              <a:rPr lang="pt-BR" sz="2000">
                <a:latin typeface="Arial"/>
              </a:rPr>
              <a:t>Clique para editar o formato de notas</a:t>
            </a:r>
            <a:endParaRPr/>
          </a:p>
        </p:txBody>
      </p:sp>
      <p:sp>
        <p:nvSpPr>
          <p:cNvPr id="42" name="PlaceHolder 2"/>
          <p:cNvSpPr>
            <a:spLocks noGrp="1"/>
          </p:cNvSpPr>
          <p:nvPr>
            <p:ph type="hdr"/>
          </p:nvPr>
        </p:nvSpPr>
        <p:spPr>
          <a:xfrm>
            <a:off x="0" y="0"/>
            <a:ext cx="3280680" cy="534240"/>
          </a:xfrm>
          <a:prstGeom prst="rect">
            <a:avLst/>
          </a:prstGeom>
        </p:spPr>
        <p:txBody>
          <a:bodyPr lIns="0" tIns="0" rIns="0" bIns="0"/>
          <a:lstStyle/>
          <a:p>
            <a:r>
              <a:rPr lang="pt-BR" sz="1400">
                <a:latin typeface="Times New Roman"/>
              </a:rPr>
              <a:t>&lt;cabeçalho&gt;</a:t>
            </a:r>
            <a:endParaRPr/>
          </a:p>
        </p:txBody>
      </p:sp>
      <p:sp>
        <p:nvSpPr>
          <p:cNvPr id="43" name="PlaceHolder 3"/>
          <p:cNvSpPr>
            <a:spLocks noGrp="1"/>
          </p:cNvSpPr>
          <p:nvPr>
            <p:ph type="dt"/>
          </p:nvPr>
        </p:nvSpPr>
        <p:spPr>
          <a:xfrm>
            <a:off x="4278960" y="0"/>
            <a:ext cx="3280680" cy="534240"/>
          </a:xfrm>
          <a:prstGeom prst="rect">
            <a:avLst/>
          </a:prstGeom>
        </p:spPr>
        <p:txBody>
          <a:bodyPr lIns="0" tIns="0" rIns="0" bIns="0"/>
          <a:lstStyle/>
          <a:p>
            <a:pPr algn="r"/>
            <a:r>
              <a:rPr lang="pt-BR" sz="1400">
                <a:latin typeface="Times New Roman"/>
              </a:rPr>
              <a:t>&lt;data/hora&gt;</a:t>
            </a:r>
            <a:endParaRPr/>
          </a:p>
        </p:txBody>
      </p:sp>
      <p:sp>
        <p:nvSpPr>
          <p:cNvPr id="44" name="PlaceHolder 4"/>
          <p:cNvSpPr>
            <a:spLocks noGrp="1"/>
          </p:cNvSpPr>
          <p:nvPr>
            <p:ph type="ftr"/>
          </p:nvPr>
        </p:nvSpPr>
        <p:spPr>
          <a:xfrm>
            <a:off x="0" y="10157400"/>
            <a:ext cx="3280680" cy="534240"/>
          </a:xfrm>
          <a:prstGeom prst="rect">
            <a:avLst/>
          </a:prstGeom>
        </p:spPr>
        <p:txBody>
          <a:bodyPr lIns="0" tIns="0" rIns="0" bIns="0" anchor="b"/>
          <a:lstStyle/>
          <a:p>
            <a:r>
              <a:rPr lang="pt-BR" sz="1400">
                <a:latin typeface="Times New Roman"/>
              </a:rPr>
              <a:t>&lt;rodapé&gt;</a:t>
            </a:r>
            <a:endParaRPr/>
          </a:p>
        </p:txBody>
      </p:sp>
      <p:sp>
        <p:nvSpPr>
          <p:cNvPr id="45" name="PlaceHolder 5"/>
          <p:cNvSpPr>
            <a:spLocks noGrp="1"/>
          </p:cNvSpPr>
          <p:nvPr>
            <p:ph type="sldNum"/>
          </p:nvPr>
        </p:nvSpPr>
        <p:spPr>
          <a:xfrm>
            <a:off x="4278960" y="10157400"/>
            <a:ext cx="3280680" cy="534240"/>
          </a:xfrm>
          <a:prstGeom prst="rect">
            <a:avLst/>
          </a:prstGeom>
        </p:spPr>
        <p:txBody>
          <a:bodyPr lIns="0" tIns="0" rIns="0" bIns="0" anchor="b"/>
          <a:lstStyle/>
          <a:p>
            <a:pPr algn="r"/>
            <a:fld id="{890D0ABE-2182-49C0-843D-30330E22C0EA}" type="slidenum">
              <a:rPr lang="pt-BR" sz="1400">
                <a:latin typeface="Times New Roman"/>
              </a:rPr>
              <a:t>‹nº›</a:t>
            </a:fld>
            <a:endParaRPr/>
          </a:p>
        </p:txBody>
      </p:sp>
    </p:spTree>
    <p:extLst>
      <p:ext uri="{BB962C8B-B14F-4D97-AF65-F5344CB8AC3E}">
        <p14:creationId xmlns:p14="http://schemas.microsoft.com/office/powerpoint/2010/main" val="1799777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10"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E23ADD52-8839-4977-ABFA-E1B128B734A6}" type="slidenum">
              <a:rPr lang="pt-BR" sz="1200">
                <a:latin typeface="+mn-lt"/>
              </a:rPr>
              <a:t>38</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30"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D117DD59-C071-48B5-9B3B-4AE1C6495F8A}" type="slidenum">
              <a:rPr lang="pt-BR" sz="1200">
                <a:latin typeface="+mn-lt"/>
              </a:rPr>
              <a:t>47</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32"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80B18F3D-778E-4EF6-9029-525145022E50}" type="slidenum">
              <a:rPr lang="pt-BR" sz="1200">
                <a:latin typeface="+mn-lt"/>
              </a:rPr>
              <a:t>48</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34"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F551B4F5-C78F-4331-99B1-F0740AFDAA98}" type="slidenum">
              <a:rPr lang="pt-BR" sz="1200">
                <a:latin typeface="+mn-lt"/>
              </a:rPr>
              <a:t>49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36"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AC1D9530-02C5-4C7F-9FF8-6BB1D789E4CA}" type="slidenum">
              <a:rPr lang="pt-BR" sz="1200">
                <a:latin typeface="+mn-lt"/>
              </a:rPr>
              <a:t>50</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38"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186AEDFA-E7C6-4675-9DDC-88D4AF234D2D}" type="slidenum">
              <a:rPr lang="pt-BR" sz="1200">
                <a:latin typeface="+mn-lt"/>
              </a:rPr>
              <a:t>51</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40"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68BD79DF-FCA1-46F0-9EF2-C1BE43699C96}" type="slidenum">
              <a:rPr lang="pt-BR" sz="1200">
                <a:latin typeface="+mn-lt"/>
              </a:rPr>
              <a:t>52</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44"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19531B49-2F57-4253-8AD8-771E540BEF7D}" type="slidenum">
              <a:rPr lang="pt-BR" sz="1200">
                <a:latin typeface="+mn-lt"/>
              </a:rPr>
              <a:t>53</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46"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40536E95-02A8-4329-AAD5-8724A1B77258}" type="slidenum">
              <a:rPr lang="pt-BR" sz="1200">
                <a:latin typeface="+mn-lt"/>
              </a:rPr>
              <a:t>54</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48"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3C68A43F-2E0E-4836-BC18-50BBEFCA68F4}" type="slidenum">
              <a:rPr lang="pt-BR" sz="1200">
                <a:latin typeface="+mn-lt"/>
              </a:rPr>
              <a:t>55</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50"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96FCB7DA-3CDF-4F9D-B341-5BC6C5541284}" type="slidenum">
              <a:rPr lang="pt-BR" sz="1200">
                <a:latin typeface="+mn-lt"/>
              </a:rPr>
              <a:t>56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12"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7D46A8D6-02A5-4597-90FD-E5D2AEE361AC}" type="slidenum">
              <a:rPr lang="pt-BR" sz="1200">
                <a:latin typeface="+mn-lt"/>
              </a:rPr>
              <a:t>39</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52"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CDE68BC7-618D-4822-A468-834131413698}" type="slidenum">
              <a:rPr lang="pt-BR" sz="1200">
                <a:latin typeface="+mn-lt"/>
              </a:rPr>
              <a:t>57</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54"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28EC72F6-12E4-4A0C-9B98-6833510F8CCF}" type="slidenum">
              <a:rPr lang="pt-BR" sz="1200">
                <a:latin typeface="+mn-lt"/>
              </a:rPr>
              <a:t>58</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56"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52ADF3D6-44EE-44FF-9D27-43E8AE78E2DC}" type="slidenum">
              <a:rPr lang="pt-BR" sz="1200">
                <a:latin typeface="+mn-lt"/>
              </a:rPr>
              <a:t>59</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58"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FB13CB7D-CF98-4096-BD1A-E0764737F985}" type="slidenum">
              <a:rPr lang="pt-BR" sz="1200">
                <a:latin typeface="+mn-lt"/>
              </a:rPr>
              <a:t>60</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60"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322811E0-7728-4532-88D1-E01B9538DCF3}" type="slidenum">
              <a:rPr lang="pt-BR" sz="1200">
                <a:latin typeface="+mn-lt"/>
              </a:rPr>
              <a:t>61</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62"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38439020-4F0B-4E7F-B57B-30E3AB50D2E4}" type="slidenum">
              <a:rPr lang="pt-BR" sz="1200">
                <a:latin typeface="+mn-lt"/>
              </a:rPr>
              <a:t>62</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64"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D2960F81-F987-4711-91F1-97D7A5D6DCAF}" type="slidenum">
              <a:rPr lang="pt-BR" sz="1200">
                <a:latin typeface="+mn-lt"/>
              </a:rPr>
              <a:t>63</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66"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7ED317BB-0B8E-4708-8DB6-21552D834AD7}" type="slidenum">
              <a:rPr lang="pt-BR" sz="1200">
                <a:latin typeface="+mn-lt"/>
              </a:rPr>
              <a:t>64</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68"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8AAE8BEF-0BB0-44A1-B5E9-273171298DD1}" type="slidenum">
              <a:rPr lang="pt-BR" sz="1200">
                <a:latin typeface="+mn-lt"/>
              </a:rPr>
              <a:t>65</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70"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FFDC7A4B-4178-4DD4-B8D0-81DB0C819C74}" type="slidenum">
              <a:rPr lang="pt-BR" sz="1200">
                <a:latin typeface="+mn-lt"/>
              </a:rPr>
              <a:t>66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14"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27C542C2-67A7-47C5-9E35-E217E4EF844B}" type="slidenum">
              <a:rPr lang="pt-BR" sz="1200">
                <a:latin typeface="+mn-lt"/>
              </a:rPr>
              <a:t>40</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72"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89209D49-38D2-4AB8-9C18-0802A4E22F4F}" type="slidenum">
              <a:rPr lang="pt-BR" sz="1200">
                <a:latin typeface="+mn-lt"/>
              </a:rPr>
              <a:t>67</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74"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A70A4048-13E6-48E4-ACE4-3D4DF0ADE74D}" type="slidenum">
              <a:rPr lang="pt-BR" sz="1200">
                <a:latin typeface="+mn-lt"/>
              </a:rPr>
              <a:t>68</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76"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FB807A41-8C93-416B-8006-BF96B6B90906}" type="slidenum">
              <a:rPr lang="pt-BR" sz="1200">
                <a:solidFill>
                  <a:srgbClr val="000000"/>
                </a:solidFill>
                <a:latin typeface="+mn-lt"/>
              </a:rPr>
              <a:t>70</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78"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2F6209C4-7BF2-4ADA-92B0-B71E89DF5906}" type="slidenum">
              <a:rPr lang="pt-BR" sz="1200">
                <a:solidFill>
                  <a:srgbClr val="000000"/>
                </a:solidFill>
                <a:latin typeface="+mn-lt"/>
              </a:rPr>
              <a:t>71</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80"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EF2B5B8A-F914-430C-AB39-0EAB6DE6A4FC}" type="slidenum">
              <a:rPr lang="pt-BR" sz="1200">
                <a:latin typeface="+mn-lt"/>
              </a:rPr>
              <a:t>72</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82"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AC4753F6-51E1-463D-8B4D-C8147D12E6FB}" type="slidenum">
              <a:rPr lang="pt-BR" sz="1200">
                <a:latin typeface="+mn-lt"/>
              </a:rPr>
              <a:t>73</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86"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8367B5CE-43A4-442A-92EC-682325383E93}" type="slidenum">
              <a:rPr lang="pt-BR" sz="1200">
                <a:solidFill>
                  <a:srgbClr val="000000"/>
                </a:solidFill>
                <a:latin typeface="+mn-lt"/>
              </a:rPr>
              <a:t>78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16"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A7ADE099-F316-4BA2-9834-4FF154D3AC5C}" type="slidenum">
              <a:rPr lang="pt-BR" sz="1200">
                <a:latin typeface="+mn-lt"/>
              </a:rPr>
              <a:t>41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18"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3DF8BF45-D1B1-402D-A337-76AB7212B6F5}" type="slidenum">
              <a:rPr lang="pt-BR" sz="1200">
                <a:latin typeface="+mn-lt"/>
              </a:rPr>
              <a:t>42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20"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56619002-6F56-4593-8106-CAB26E2BDD9A}" type="slidenum">
              <a:rPr lang="pt-BR" sz="1200">
                <a:latin typeface="+mn-lt"/>
              </a:rPr>
              <a:t>43</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22"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70C635FF-78DF-4160-91D9-3930A139B462}" type="slidenum">
              <a:rPr lang="pt-BR" sz="1200">
                <a:latin typeface="+mn-lt"/>
              </a:rPr>
              <a:t>44</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24"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EAC6C786-07C3-4114-9715-A0CF5C3E48CB}" type="slidenum">
              <a:rPr lang="pt-BR" sz="1200">
                <a:latin typeface="+mn-lt"/>
              </a:rPr>
              <a:t>45</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PlaceHolder 1"/>
          <p:cNvSpPr>
            <a:spLocks noGrp="1"/>
          </p:cNvSpPr>
          <p:nvPr>
            <p:ph type="body"/>
          </p:nvPr>
        </p:nvSpPr>
        <p:spPr>
          <a:xfrm>
            <a:off x="679680" y="4715280"/>
            <a:ext cx="5437800" cy="4466520"/>
          </a:xfrm>
          <a:prstGeom prst="rect">
            <a:avLst/>
          </a:prstGeom>
        </p:spPr>
        <p:txBody>
          <a:bodyPr lIns="92520" tIns="46440" rIns="92520" bIns="46440"/>
          <a:lstStyle/>
          <a:p>
            <a:endParaRPr/>
          </a:p>
        </p:txBody>
      </p:sp>
      <p:sp>
        <p:nvSpPr>
          <p:cNvPr id="328" name="TextShape 2"/>
          <p:cNvSpPr txBox="1"/>
          <p:nvPr/>
        </p:nvSpPr>
        <p:spPr>
          <a:xfrm>
            <a:off x="3850560" y="9428760"/>
            <a:ext cx="2945160" cy="496080"/>
          </a:xfrm>
          <a:prstGeom prst="rect">
            <a:avLst/>
          </a:prstGeom>
        </p:spPr>
        <p:txBody>
          <a:bodyPr lIns="92520" tIns="46440" rIns="92520" bIns="46440" anchor="b"/>
          <a:lstStyle/>
          <a:p>
            <a:pPr>
              <a:lnSpc>
                <a:spcPct val="100000"/>
              </a:lnSpc>
            </a:pPr>
            <a:fld id="{01696611-F8D4-457A-BC24-2D6A8B40AD88}" type="slidenum">
              <a:rPr lang="pt-BR" sz="1200">
                <a:latin typeface="+mn-lt"/>
              </a:rPr>
              <a:t>46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29" name="PlaceHolder 2"/>
          <p:cNvSpPr>
            <a:spLocks noGrp="1"/>
          </p:cNvSpPr>
          <p:nvPr>
            <p:ph type="body"/>
          </p:nvPr>
        </p:nvSpPr>
        <p:spPr>
          <a:xfrm>
            <a:off x="457200" y="1600200"/>
            <a:ext cx="8229240" cy="2158560"/>
          </a:xfrm>
          <a:prstGeom prst="rect">
            <a:avLst/>
          </a:prstGeom>
        </p:spPr>
        <p:txBody>
          <a:bodyPr lIns="0" tIns="0" rIns="0" bIns="0"/>
          <a:lstStyle/>
          <a:p>
            <a:endParaRPr/>
          </a:p>
        </p:txBody>
      </p:sp>
      <p:sp>
        <p:nvSpPr>
          <p:cNvPr id="30" name="PlaceHolder 3"/>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32"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33"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34" name="PlaceHolder 4"/>
          <p:cNvSpPr>
            <a:spLocks noGrp="1"/>
          </p:cNvSpPr>
          <p:nvPr>
            <p:ph type="body"/>
          </p:nvPr>
        </p:nvSpPr>
        <p:spPr>
          <a:xfrm>
            <a:off x="4674240" y="3964320"/>
            <a:ext cx="4015800" cy="2158560"/>
          </a:xfrm>
          <a:prstGeom prst="rect">
            <a:avLst/>
          </a:prstGeom>
        </p:spPr>
        <p:txBody>
          <a:bodyPr lIns="0" tIns="0" rIns="0" bIns="0"/>
          <a:lstStyle/>
          <a:p>
            <a:endParaRPr/>
          </a:p>
        </p:txBody>
      </p:sp>
      <p:sp>
        <p:nvSpPr>
          <p:cNvPr id="35" name="PlaceHolder 5"/>
          <p:cNvSpPr>
            <a:spLocks noGrp="1"/>
          </p:cNvSpPr>
          <p:nvPr>
            <p:ph type="body"/>
          </p:nvPr>
        </p:nvSpPr>
        <p:spPr>
          <a:xfrm>
            <a:off x="457200" y="3964320"/>
            <a:ext cx="4015800" cy="21585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37" name="PlaceHolder 2"/>
          <p:cNvSpPr>
            <a:spLocks noGrp="1"/>
          </p:cNvSpPr>
          <p:nvPr>
            <p:ph type="body"/>
          </p:nvPr>
        </p:nvSpPr>
        <p:spPr>
          <a:xfrm>
            <a:off x="457200" y="1600200"/>
            <a:ext cx="8229240" cy="4525560"/>
          </a:xfrm>
          <a:prstGeom prst="rect">
            <a:avLst/>
          </a:prstGeom>
        </p:spPr>
        <p:txBody>
          <a:bodyPr lIns="0" tIns="0" rIns="0" bIns="0"/>
          <a:lstStyle/>
          <a:p>
            <a:endParaRPr/>
          </a:p>
        </p:txBody>
      </p:sp>
      <p:sp>
        <p:nvSpPr>
          <p:cNvPr id="38" name="PlaceHolder 3"/>
          <p:cNvSpPr>
            <a:spLocks noGrp="1"/>
          </p:cNvSpPr>
          <p:nvPr>
            <p:ph type="body"/>
          </p:nvPr>
        </p:nvSpPr>
        <p:spPr>
          <a:xfrm>
            <a:off x="457200" y="1600200"/>
            <a:ext cx="8229240" cy="4525560"/>
          </a:xfrm>
          <a:prstGeom prst="rect">
            <a:avLst/>
          </a:prstGeom>
        </p:spPr>
        <p:txBody>
          <a:bodyPr lIns="0" tIns="0" rIns="0" bIns="0"/>
          <a:lstStyle/>
          <a:p>
            <a:endParaRPr/>
          </a:p>
        </p:txBody>
      </p:sp>
      <p:pic>
        <p:nvPicPr>
          <p:cNvPr id="39" name="Imagem 38"/>
          <p:cNvPicPr/>
          <p:nvPr/>
        </p:nvPicPr>
        <p:blipFill>
          <a:blip r:embed="rId2"/>
          <a:stretch>
            <a:fillRect/>
          </a:stretch>
        </p:blipFill>
        <p:spPr>
          <a:xfrm>
            <a:off x="1735560" y="1599840"/>
            <a:ext cx="5671800" cy="4525560"/>
          </a:xfrm>
          <a:prstGeom prst="rect">
            <a:avLst/>
          </a:prstGeom>
          <a:ln>
            <a:noFill/>
          </a:ln>
        </p:spPr>
      </p:pic>
      <p:pic>
        <p:nvPicPr>
          <p:cNvPr id="40" name="Imagem 39"/>
          <p:cNvPicPr/>
          <p:nvPr/>
        </p:nvPicPr>
        <p:blipFill>
          <a:blip r:embed="rId2"/>
          <a:stretch>
            <a:fillRect/>
          </a:stretch>
        </p:blipFill>
        <p:spPr>
          <a:xfrm>
            <a:off x="1735560" y="1599840"/>
            <a:ext cx="5671800" cy="452556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8" name="PlaceHolder 2"/>
          <p:cNvSpPr>
            <a:spLocks noGrp="1"/>
          </p:cNvSpPr>
          <p:nvPr>
            <p:ph type="subTitle"/>
          </p:nvPr>
        </p:nvSpPr>
        <p:spPr>
          <a:xfrm>
            <a:off x="457200" y="1600200"/>
            <a:ext cx="8229240" cy="452592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10" name="PlaceHolder 2"/>
          <p:cNvSpPr>
            <a:spLocks noGrp="1"/>
          </p:cNvSpPr>
          <p:nvPr>
            <p:ph type="body"/>
          </p:nvPr>
        </p:nvSpPr>
        <p:spPr>
          <a:xfrm>
            <a:off x="457200" y="1600200"/>
            <a:ext cx="8229240" cy="452556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12"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13" name="PlaceHolder 3"/>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457200" y="274680"/>
            <a:ext cx="8229240" cy="529812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17"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8" name="PlaceHolder 3"/>
          <p:cNvSpPr>
            <a:spLocks noGrp="1"/>
          </p:cNvSpPr>
          <p:nvPr>
            <p:ph type="body"/>
          </p:nvPr>
        </p:nvSpPr>
        <p:spPr>
          <a:xfrm>
            <a:off x="457200" y="3964320"/>
            <a:ext cx="4015800" cy="2158560"/>
          </a:xfrm>
          <a:prstGeom prst="rect">
            <a:avLst/>
          </a:prstGeom>
        </p:spPr>
        <p:txBody>
          <a:bodyPr lIns="0" tIns="0" rIns="0" bIns="0"/>
          <a:lstStyle/>
          <a:p>
            <a:endParaRPr/>
          </a:p>
        </p:txBody>
      </p:sp>
      <p:sp>
        <p:nvSpPr>
          <p:cNvPr id="19" name="PlaceHolder 4"/>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21"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22"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23" name="PlaceHolder 4"/>
          <p:cNvSpPr>
            <a:spLocks noGrp="1"/>
          </p:cNvSpPr>
          <p:nvPr>
            <p:ph type="body"/>
          </p:nvPr>
        </p:nvSpPr>
        <p:spPr>
          <a:xfrm>
            <a:off x="4674240" y="3964320"/>
            <a:ext cx="4015800" cy="21585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25"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26"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27" name="PlaceHolder 4"/>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3"/>
          <p:cNvPicPr/>
          <p:nvPr/>
        </p:nvPicPr>
        <p:blipFill>
          <a:blip r:embed="rId14"/>
          <a:stretch>
            <a:fillRect/>
          </a:stretch>
        </p:blipFill>
        <p:spPr>
          <a:xfrm>
            <a:off x="250920" y="189000"/>
            <a:ext cx="791640" cy="6465600"/>
          </a:xfrm>
          <a:prstGeom prst="rect">
            <a:avLst/>
          </a:prstGeom>
          <a:ln w="9360">
            <a:noFill/>
          </a:ln>
        </p:spPr>
      </p:pic>
      <p:pic>
        <p:nvPicPr>
          <p:cNvPr id="8" name="Picture 5"/>
          <p:cNvPicPr/>
          <p:nvPr/>
        </p:nvPicPr>
        <p:blipFill>
          <a:blip r:embed="rId15"/>
          <a:stretch>
            <a:fillRect/>
          </a:stretch>
        </p:blipFill>
        <p:spPr>
          <a:xfrm>
            <a:off x="8832960" y="189000"/>
            <a:ext cx="131400" cy="6479640"/>
          </a:xfrm>
          <a:prstGeom prst="rect">
            <a:avLst/>
          </a:prstGeom>
          <a:ln w="9360">
            <a:noFill/>
          </a:ln>
        </p:spPr>
      </p:pic>
      <p:sp>
        <p:nvSpPr>
          <p:cNvPr id="2"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pt-BR" sz="4400">
                <a:solidFill>
                  <a:srgbClr val="000000"/>
                </a:solidFill>
                <a:latin typeface="Calibri"/>
              </a:rPr>
              <a:t>Clique para editar o formato do texto do títuloClique para editar o estilo do título mestre</a:t>
            </a:r>
            <a:endParaRPr/>
          </a:p>
        </p:txBody>
      </p:sp>
      <p:sp>
        <p:nvSpPr>
          <p:cNvPr id="3" name="PlaceHolder 2"/>
          <p:cNvSpPr>
            <a:spLocks noGrp="1"/>
          </p:cNvSpPr>
          <p:nvPr>
            <p:ph type="body"/>
          </p:nvPr>
        </p:nvSpPr>
        <p:spPr>
          <a:xfrm>
            <a:off x="457200" y="1600200"/>
            <a:ext cx="8229240" cy="4525560"/>
          </a:xfrm>
          <a:prstGeom prst="rect">
            <a:avLst/>
          </a:prstGeom>
        </p:spPr>
        <p:txBody>
          <a:bodyPr/>
          <a:lstStyle/>
          <a:p>
            <a:pPr>
              <a:buSzPct val="45000"/>
              <a:buFont typeface="StarSymbol"/>
              <a:buChar char=""/>
            </a:pPr>
            <a:r>
              <a:rPr lang="pt-BR" sz="3200">
                <a:solidFill>
                  <a:srgbClr val="000000"/>
                </a:solidFill>
                <a:latin typeface="Calibri"/>
              </a:rPr>
              <a:t>Clique para editar o formato do texto da estrutura de tópicos</a:t>
            </a:r>
            <a:endParaRPr/>
          </a:p>
          <a:p>
            <a:pPr lvl="1">
              <a:buSzPct val="75000"/>
              <a:buFont typeface="StarSymbol"/>
              <a:buChar char=""/>
            </a:pPr>
            <a:r>
              <a:rPr lang="pt-BR" sz="3200">
                <a:solidFill>
                  <a:srgbClr val="000000"/>
                </a:solidFill>
                <a:latin typeface="Calibri"/>
              </a:rPr>
              <a:t>2.º Nível da estrutura de tópicos</a:t>
            </a:r>
            <a:endParaRPr/>
          </a:p>
          <a:p>
            <a:pPr lvl="2">
              <a:buSzPct val="45000"/>
              <a:buFont typeface="StarSymbol"/>
              <a:buChar char=""/>
            </a:pPr>
            <a:r>
              <a:rPr lang="pt-BR" sz="3200">
                <a:solidFill>
                  <a:srgbClr val="000000"/>
                </a:solidFill>
                <a:latin typeface="Calibri"/>
              </a:rPr>
              <a:t>3.º Nível da estrutura de tópicos</a:t>
            </a:r>
            <a:endParaRPr/>
          </a:p>
          <a:p>
            <a:pPr lvl="3">
              <a:buSzPct val="75000"/>
              <a:buFont typeface="StarSymbol"/>
              <a:buChar char=""/>
            </a:pPr>
            <a:r>
              <a:rPr lang="pt-BR" sz="3200">
                <a:solidFill>
                  <a:srgbClr val="000000"/>
                </a:solidFill>
                <a:latin typeface="Calibri"/>
              </a:rPr>
              <a:t>4.º Nível da estrutura de tópicos</a:t>
            </a:r>
            <a:endParaRPr/>
          </a:p>
          <a:p>
            <a:pPr lvl="4">
              <a:buSzPct val="45000"/>
              <a:buFont typeface="StarSymbol"/>
              <a:buChar char=""/>
            </a:pPr>
            <a:r>
              <a:rPr lang="pt-BR" sz="3200">
                <a:solidFill>
                  <a:srgbClr val="000000"/>
                </a:solidFill>
                <a:latin typeface="Calibri"/>
              </a:rPr>
              <a:t>5.º Nível da estrutura de tópicos</a:t>
            </a:r>
            <a:endParaRPr/>
          </a:p>
          <a:p>
            <a:pPr lvl="5">
              <a:buSzPct val="45000"/>
              <a:buFont typeface="StarSymbol"/>
              <a:buChar char=""/>
            </a:pPr>
            <a:r>
              <a:rPr lang="pt-BR" sz="3200">
                <a:solidFill>
                  <a:srgbClr val="000000"/>
                </a:solidFill>
                <a:latin typeface="Calibri"/>
              </a:rPr>
              <a:t>6.º Nível da estrutura de tópicos</a:t>
            </a:r>
            <a:endParaRPr/>
          </a:p>
          <a:p>
            <a:pPr>
              <a:lnSpc>
                <a:spcPct val="100000"/>
              </a:lnSpc>
              <a:buFont typeface="Arial"/>
              <a:buChar char="•"/>
            </a:pPr>
            <a:r>
              <a:rPr lang="pt-BR" sz="3200">
                <a:solidFill>
                  <a:srgbClr val="000000"/>
                </a:solidFill>
                <a:latin typeface="Calibri"/>
              </a:rPr>
              <a:t>7.º Nível da estrutura de tópicosClique para editar os estilos do texto mestre</a:t>
            </a:r>
            <a:endParaRPr/>
          </a:p>
          <a:p>
            <a:pPr lvl="1">
              <a:lnSpc>
                <a:spcPct val="100000"/>
              </a:lnSpc>
              <a:buFont typeface="Arial"/>
              <a:buChar char="–"/>
            </a:pPr>
            <a:r>
              <a:rPr lang="pt-BR" sz="2800">
                <a:solidFill>
                  <a:srgbClr val="000000"/>
                </a:solidFill>
                <a:latin typeface="Calibri"/>
              </a:rPr>
              <a:t>Segundo nível</a:t>
            </a:r>
            <a:endParaRPr/>
          </a:p>
          <a:p>
            <a:pPr lvl="2">
              <a:lnSpc>
                <a:spcPct val="100000"/>
              </a:lnSpc>
              <a:buFont typeface="Arial"/>
              <a:buChar char="•"/>
            </a:pPr>
            <a:r>
              <a:rPr lang="pt-BR" sz="2400">
                <a:solidFill>
                  <a:srgbClr val="000000"/>
                </a:solidFill>
                <a:latin typeface="Calibri"/>
              </a:rPr>
              <a:t>Terceiro nível</a:t>
            </a:r>
            <a:endParaRPr/>
          </a:p>
          <a:p>
            <a:pPr lvl="3">
              <a:lnSpc>
                <a:spcPct val="100000"/>
              </a:lnSpc>
              <a:buFont typeface="Arial"/>
              <a:buChar char="–"/>
            </a:pPr>
            <a:r>
              <a:rPr lang="pt-BR" sz="2000">
                <a:solidFill>
                  <a:srgbClr val="000000"/>
                </a:solidFill>
                <a:latin typeface="Calibri"/>
              </a:rPr>
              <a:t>Quarto nível</a:t>
            </a:r>
            <a:endParaRPr/>
          </a:p>
          <a:p>
            <a:pPr lvl="4">
              <a:lnSpc>
                <a:spcPct val="100000"/>
              </a:lnSpc>
              <a:buFont typeface="Arial"/>
              <a:buChar char="»"/>
            </a:pPr>
            <a:r>
              <a:rPr lang="pt-BR" sz="2000">
                <a:solidFill>
                  <a:srgbClr val="000000"/>
                </a:solidFill>
                <a:latin typeface="Calibri"/>
              </a:rPr>
              <a:t>Quinto nível</a:t>
            </a:r>
            <a:endParaRPr/>
          </a:p>
        </p:txBody>
      </p:sp>
      <p:sp>
        <p:nvSpPr>
          <p:cNvPr id="4"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pt-BR" sz="1200">
                <a:solidFill>
                  <a:srgbClr val="8B8B8B"/>
                </a:solidFill>
                <a:latin typeface="Calibri"/>
              </a:rPr>
              <a:t>07/10/14</a:t>
            </a:r>
            <a:endParaRPr/>
          </a:p>
        </p:txBody>
      </p:sp>
      <p:sp>
        <p:nvSpPr>
          <p:cNvPr id="5" name="PlaceHolder 4"/>
          <p:cNvSpPr>
            <a:spLocks noGrp="1"/>
          </p:cNvSpPr>
          <p:nvPr>
            <p:ph type="ftr"/>
          </p:nvPr>
        </p:nvSpPr>
        <p:spPr>
          <a:xfrm>
            <a:off x="3124080" y="6356520"/>
            <a:ext cx="2895120" cy="364680"/>
          </a:xfrm>
          <a:prstGeom prst="rect">
            <a:avLst/>
          </a:prstGeom>
        </p:spPr>
        <p:txBody>
          <a:bodyPr anchor="ctr"/>
          <a:lstStyle/>
          <a:p>
            <a:endParaRPr/>
          </a:p>
        </p:txBody>
      </p:sp>
      <p:sp>
        <p:nvSpPr>
          <p:cNvPr id="6" name="PlaceHolder 5"/>
          <p:cNvSpPr>
            <a:spLocks noGrp="1"/>
          </p:cNvSpPr>
          <p:nvPr>
            <p:ph type="sldNum"/>
          </p:nvPr>
        </p:nvSpPr>
        <p:spPr>
          <a:xfrm>
            <a:off x="6553080" y="6356520"/>
            <a:ext cx="2133360" cy="364680"/>
          </a:xfrm>
          <a:prstGeom prst="rect">
            <a:avLst/>
          </a:prstGeom>
        </p:spPr>
        <p:txBody>
          <a:bodyPr anchor="ctr"/>
          <a:lstStyle/>
          <a:p>
            <a:pPr>
              <a:lnSpc>
                <a:spcPct val="100000"/>
              </a:lnSpc>
            </a:pPr>
            <a:fld id="{2508A464-D329-4AEF-9BB7-811FB0A1D298}" type="slidenum">
              <a:rPr lang="pt-BR" sz="1200">
                <a:solidFill>
                  <a:srgbClr val="8B8B8B"/>
                </a:solidFill>
                <a:latin typeface="Calibri"/>
              </a:rPr>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Shape 1"/>
          <p:cNvSpPr txBox="1"/>
          <p:nvPr/>
        </p:nvSpPr>
        <p:spPr>
          <a:xfrm>
            <a:off x="1571760" y="2143080"/>
            <a:ext cx="5943240" cy="3725640"/>
          </a:xfrm>
          <a:prstGeom prst="rect">
            <a:avLst/>
          </a:prstGeom>
        </p:spPr>
        <p:txBody>
          <a:bodyPr/>
          <a:lstStyle/>
          <a:p>
            <a:pPr algn="ctr">
              <a:lnSpc>
                <a:spcPct val="100000"/>
              </a:lnSpc>
            </a:pPr>
            <a:r>
              <a:rPr lang="pt-BR" sz="3500" dirty="0" smtClean="0">
                <a:solidFill>
                  <a:srgbClr val="000000"/>
                </a:solidFill>
                <a:latin typeface="Calibri"/>
              </a:rPr>
              <a:t>Diretoria </a:t>
            </a:r>
            <a:r>
              <a:rPr lang="pt-BR" sz="3500" dirty="0">
                <a:solidFill>
                  <a:srgbClr val="000000"/>
                </a:solidFill>
                <a:latin typeface="Calibri"/>
              </a:rPr>
              <a:t>Jurídica
Grupo de Estudos</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Lei nº 6.656 de 26/12/2013</a:t>
            </a:r>
            <a:endParaRPr dirty="0">
              <a:solidFill>
                <a:srgbClr val="0000FF"/>
              </a:solidFill>
            </a:endParaRPr>
          </a:p>
        </p:txBody>
      </p:sp>
      <p:sp>
        <p:nvSpPr>
          <p:cNvPr id="63" name="TextShape 2"/>
          <p:cNvSpPr txBox="1"/>
          <p:nvPr/>
        </p:nvSpPr>
        <p:spPr>
          <a:xfrm>
            <a:off x="683640" y="1628640"/>
            <a:ext cx="8002800" cy="4497120"/>
          </a:xfrm>
          <a:prstGeom prst="rect">
            <a:avLst/>
          </a:prstGeom>
        </p:spPr>
        <p:txBody>
          <a:bodyPr/>
          <a:lstStyle/>
          <a:p>
            <a:pPr algn="just">
              <a:lnSpc>
                <a:spcPct val="100000"/>
              </a:lnSpc>
            </a:pPr>
            <a:r>
              <a:rPr lang="pt-BR" b="1">
                <a:solidFill>
                  <a:srgbClr val="000000"/>
                </a:solidFill>
                <a:latin typeface="Arial"/>
              </a:rPr>
              <a:t>Altera dispositivo da Lei nº 6.112/2011, que autoriza o Rioprevidência a realizar operação de alienação de ativos para utilização para os seus fins institucionais e dá outras providências. </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r>
              <a:rPr lang="pt-BR">
                <a:solidFill>
                  <a:srgbClr val="000000"/>
                </a:solidFill>
                <a:latin typeface="Arial"/>
              </a:rPr>
              <a:t>Aspecto relevante: Impacto no orçamento desta  Autarquia. </a:t>
            </a:r>
            <a:endParaRPr/>
          </a:p>
          <a:p>
            <a:pPr>
              <a:lnSpc>
                <a:spcPct val="100000"/>
              </a:lnSpc>
            </a:pPr>
            <a:endParaRPr/>
          </a:p>
          <a:p>
            <a:pPr>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Instrução Normativa SPPS n° 03 de 27/05/2014</a:t>
            </a:r>
            <a:endParaRPr dirty="0">
              <a:solidFill>
                <a:srgbClr val="0000FF"/>
              </a:solidFill>
            </a:endParaRPr>
          </a:p>
        </p:txBody>
      </p:sp>
      <p:sp>
        <p:nvSpPr>
          <p:cNvPr id="65" name="TextShape 2"/>
          <p:cNvSpPr txBox="1"/>
          <p:nvPr/>
        </p:nvSpPr>
        <p:spPr>
          <a:xfrm>
            <a:off x="755640" y="1484640"/>
            <a:ext cx="8064360" cy="4641120"/>
          </a:xfrm>
          <a:prstGeom prst="rect">
            <a:avLst/>
          </a:prstGeom>
        </p:spPr>
        <p:txBody>
          <a:bodyPr/>
          <a:lstStyle/>
          <a:p>
            <a:pPr algn="just">
              <a:lnSpc>
                <a:spcPct val="100000"/>
              </a:lnSpc>
            </a:pPr>
            <a:r>
              <a:rPr lang="pt-BR" b="1">
                <a:solidFill>
                  <a:srgbClr val="000000"/>
                </a:solidFill>
                <a:latin typeface="Arial"/>
              </a:rPr>
              <a:t>Altera a Instrução Normativa SPPS n° 01/2010 e dispõe sobre parâmetros a serem observados pelo RPPS da União, Estados, DF e Municípios, tendo em vista a edição da Súmula Vinculante n° 33 do STF.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Adequação da Autarquia ao novo procedimento de concessão de aposentadorias especiais.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Resolução PGE nº 3.492 de 30 de janeiro de 2014</a:t>
            </a:r>
            <a:endParaRPr dirty="0">
              <a:solidFill>
                <a:srgbClr val="0000FF"/>
              </a:solidFill>
            </a:endParaRPr>
          </a:p>
        </p:txBody>
      </p:sp>
      <p:sp>
        <p:nvSpPr>
          <p:cNvPr id="67" name="TextShape 2"/>
          <p:cNvSpPr txBox="1"/>
          <p:nvPr/>
        </p:nvSpPr>
        <p:spPr>
          <a:xfrm>
            <a:off x="683640" y="1556640"/>
            <a:ext cx="8002800" cy="4569120"/>
          </a:xfrm>
          <a:prstGeom prst="rect">
            <a:avLst/>
          </a:prstGeom>
        </p:spPr>
        <p:txBody>
          <a:bodyPr/>
          <a:lstStyle/>
          <a:p>
            <a:pPr algn="just">
              <a:lnSpc>
                <a:spcPct val="115000"/>
              </a:lnSpc>
            </a:pPr>
            <a:r>
              <a:rPr lang="pt-BR" b="1">
                <a:solidFill>
                  <a:srgbClr val="000000"/>
                </a:solidFill>
                <a:latin typeface="Arial"/>
              </a:rPr>
              <a:t>Aprova as minutas-padrão de edital de convocação pública para a celebração de contrato de gestão com Organização Social - O.S., de contrato de gestão e de termo de permissão de uso de imóvel afeto às atividades por estas desempenhadas, visando o fomento e a execução de atividade na área da cultura.</a:t>
            </a:r>
            <a:endParaRPr/>
          </a:p>
          <a:p>
            <a:pPr algn="just">
              <a:lnSpc>
                <a:spcPct val="115000"/>
              </a:lnSpc>
            </a:pPr>
            <a:endParaRPr/>
          </a:p>
          <a:p>
            <a:pPr algn="just">
              <a:lnSpc>
                <a:spcPct val="115000"/>
              </a:lnSpc>
            </a:pPr>
            <a:endParaRPr/>
          </a:p>
          <a:p>
            <a:pPr algn="just">
              <a:lnSpc>
                <a:spcPct val="115000"/>
              </a:lnSpc>
            </a:pPr>
            <a:endParaRPr/>
          </a:p>
          <a:p>
            <a:pPr algn="just">
              <a:lnSpc>
                <a:spcPct val="115000"/>
              </a:lnSpc>
            </a:pPr>
            <a:endParaRPr/>
          </a:p>
          <a:p>
            <a:pPr algn="just">
              <a:lnSpc>
                <a:spcPct val="115000"/>
              </a:lnSpc>
            </a:pPr>
            <a:endParaRPr/>
          </a:p>
          <a:p>
            <a:pPr algn="just">
              <a:lnSpc>
                <a:spcPct val="100000"/>
              </a:lnSpc>
            </a:pPr>
            <a:r>
              <a:rPr lang="pt-BR" b="1">
                <a:solidFill>
                  <a:srgbClr val="002060"/>
                </a:solidFill>
                <a:latin typeface="Arial"/>
              </a:rPr>
              <a:t>	</a:t>
            </a:r>
            <a:endParaRPr/>
          </a:p>
          <a:p>
            <a:pPr algn="just">
              <a:lnSpc>
                <a:spcPct val="100000"/>
              </a:lnSpc>
            </a:pPr>
            <a:r>
              <a:rPr lang="pt-BR">
                <a:solidFill>
                  <a:srgbClr val="000000"/>
                </a:solidFill>
                <a:latin typeface="Arial"/>
              </a:rPr>
              <a:t>Aspecto relevante: Procedimento a ser observado por esta Autarquia.</a:t>
            </a:r>
            <a:endParaRPr/>
          </a:p>
          <a:p>
            <a:pPr>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Shape 1"/>
          <p:cNvSpPr txBox="1"/>
          <p:nvPr/>
        </p:nvSpPr>
        <p:spPr>
          <a:xfrm>
            <a:off x="611640" y="333360"/>
            <a:ext cx="8074800" cy="1083960"/>
          </a:xfrm>
          <a:prstGeom prst="rect">
            <a:avLst/>
          </a:prstGeom>
        </p:spPr>
        <p:txBody>
          <a:bodyPr anchor="ctr"/>
          <a:lstStyle/>
          <a:p>
            <a:pPr>
              <a:lnSpc>
                <a:spcPct val="100000"/>
              </a:lnSpc>
            </a:pPr>
            <a:r>
              <a:rPr lang="pt-BR" sz="2000" b="1" dirty="0">
                <a:solidFill>
                  <a:srgbClr val="3366FF"/>
                </a:solidFill>
                <a:latin typeface="Arial"/>
              </a:rPr>
              <a:t> 	</a:t>
            </a:r>
            <a:r>
              <a:rPr lang="pt-BR" sz="2000" b="1" u="sng" dirty="0">
                <a:solidFill>
                  <a:srgbClr val="0000FF"/>
                </a:solidFill>
                <a:latin typeface="Arial"/>
              </a:rPr>
              <a:t>Resolução PGE nº 3.491 de 30 de janeiro de 2014</a:t>
            </a:r>
            <a:endParaRPr dirty="0">
              <a:solidFill>
                <a:srgbClr val="0000FF"/>
              </a:solidFill>
            </a:endParaRPr>
          </a:p>
        </p:txBody>
      </p:sp>
      <p:sp>
        <p:nvSpPr>
          <p:cNvPr id="69" name="TextShape 2"/>
          <p:cNvSpPr txBox="1"/>
          <p:nvPr/>
        </p:nvSpPr>
        <p:spPr>
          <a:xfrm>
            <a:off x="683640" y="1628640"/>
            <a:ext cx="8064720" cy="4525560"/>
          </a:xfrm>
          <a:prstGeom prst="rect">
            <a:avLst/>
          </a:prstGeom>
        </p:spPr>
        <p:txBody>
          <a:bodyPr/>
          <a:lstStyle/>
          <a:p>
            <a:pPr algn="just">
              <a:lnSpc>
                <a:spcPct val="115000"/>
              </a:lnSpc>
            </a:pPr>
            <a:r>
              <a:rPr lang="pt-BR" b="1">
                <a:solidFill>
                  <a:srgbClr val="000000"/>
                </a:solidFill>
                <a:latin typeface="Arial"/>
              </a:rPr>
              <a:t>Acrescenta dispositivos na minuta-padrão do contrato de locação de imóvel pela administração pública estadual.	</a:t>
            </a:r>
            <a:endParaRPr/>
          </a:p>
          <a:p>
            <a:pPr algn="just">
              <a:lnSpc>
                <a:spcPct val="100000"/>
              </a:lnSpc>
            </a:pPr>
            <a:r>
              <a:rPr lang="pt-BR" b="1">
                <a:solidFill>
                  <a:srgbClr val="002060"/>
                </a:solidFill>
                <a:latin typeface="Arial"/>
              </a:rPr>
              <a:t>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Dispositivo que deverá ser adotado nos contratos de locação de imóvel desta  Autarquia.</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Shape 1"/>
          <p:cNvSpPr txBox="1"/>
          <p:nvPr/>
        </p:nvSpPr>
        <p:spPr>
          <a:xfrm>
            <a:off x="683640" y="333360"/>
            <a:ext cx="8002800" cy="1083960"/>
          </a:xfrm>
          <a:prstGeom prst="rect">
            <a:avLst/>
          </a:prstGeom>
        </p:spPr>
        <p:txBody>
          <a:bodyPr anchor="ctr"/>
          <a:lstStyle/>
          <a:p>
            <a:pPr algn="ctr">
              <a:lnSpc>
                <a:spcPct val="100000"/>
              </a:lnSpc>
            </a:pPr>
            <a:r>
              <a:rPr lang="pt-BR" sz="2000" b="1" u="sng" dirty="0">
                <a:solidFill>
                  <a:srgbClr val="0000FF"/>
                </a:solidFill>
                <a:latin typeface="Arial"/>
              </a:rPr>
              <a:t>Decreto nº 44.617 de 19 de fevereiro de 2014 e resolução conjunta SESEG/SEDEC n° 135</a:t>
            </a:r>
            <a:endParaRPr dirty="0">
              <a:solidFill>
                <a:srgbClr val="0000FF"/>
              </a:solidFill>
            </a:endParaRPr>
          </a:p>
        </p:txBody>
      </p:sp>
      <p:sp>
        <p:nvSpPr>
          <p:cNvPr id="71" name="TextShape 2"/>
          <p:cNvSpPr txBox="1"/>
          <p:nvPr/>
        </p:nvSpPr>
        <p:spPr>
          <a:xfrm>
            <a:off x="683640" y="1412640"/>
            <a:ext cx="8064720" cy="4741560"/>
          </a:xfrm>
          <a:prstGeom prst="rect">
            <a:avLst/>
          </a:prstGeom>
        </p:spPr>
        <p:txBody>
          <a:bodyPr/>
          <a:lstStyle/>
          <a:p>
            <a:pPr algn="just">
              <a:lnSpc>
                <a:spcPct val="115000"/>
              </a:lnSpc>
            </a:pPr>
            <a:r>
              <a:rPr lang="pt-BR" b="1">
                <a:solidFill>
                  <a:srgbClr val="000000"/>
                </a:solidFill>
                <a:latin typeface="Arial"/>
              </a:rPr>
              <a:t>Dispõe sobre a concessão de autorização para a realização de eventos culturais, sociais, desportivos, religiosos e quaisquer outros que promovam concentrações de pessoas, no âmbito do estado do rio de janeiro, e dá outras providências.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Adequação da Autarquia ao novo procedimento de concessão de autorização para eventos.</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Shape 1"/>
          <p:cNvSpPr txBox="1"/>
          <p:nvPr/>
        </p:nvSpPr>
        <p:spPr>
          <a:xfrm>
            <a:off x="611640" y="333360"/>
            <a:ext cx="8074800" cy="1083960"/>
          </a:xfrm>
          <a:prstGeom prst="rect">
            <a:avLst/>
          </a:prstGeom>
        </p:spPr>
        <p:txBody>
          <a:bodyPr anchor="ctr"/>
          <a:lstStyle/>
          <a:p>
            <a:pPr algn="ctr">
              <a:lnSpc>
                <a:spcPct val="100000"/>
              </a:lnSpc>
            </a:pPr>
            <a:r>
              <a:rPr lang="pt-BR" sz="2000" b="1" u="sng" dirty="0">
                <a:solidFill>
                  <a:srgbClr val="0000FF"/>
                </a:solidFill>
                <a:latin typeface="Arial"/>
              </a:rPr>
              <a:t>Portaria CGE n.º 179 de 27 de março de 2014</a:t>
            </a:r>
            <a:endParaRPr dirty="0">
              <a:solidFill>
                <a:srgbClr val="0000FF"/>
              </a:solidFill>
            </a:endParaRPr>
          </a:p>
        </p:txBody>
      </p:sp>
      <p:sp>
        <p:nvSpPr>
          <p:cNvPr id="73" name="TextShape 2"/>
          <p:cNvSpPr txBox="1"/>
          <p:nvPr/>
        </p:nvSpPr>
        <p:spPr>
          <a:xfrm>
            <a:off x="683640" y="1484640"/>
            <a:ext cx="8064720" cy="4669560"/>
          </a:xfrm>
          <a:prstGeom prst="rect">
            <a:avLst/>
          </a:prstGeom>
        </p:spPr>
        <p:txBody>
          <a:bodyPr/>
          <a:lstStyle/>
          <a:p>
            <a:pPr algn="just">
              <a:lnSpc>
                <a:spcPct val="115000"/>
              </a:lnSpc>
            </a:pPr>
            <a:r>
              <a:rPr lang="pt-BR" b="1">
                <a:solidFill>
                  <a:srgbClr val="000000"/>
                </a:solidFill>
                <a:latin typeface="Arial"/>
              </a:rPr>
              <a:t>Orienta a operacionalização dos procedimentos previstos no decreto nº 44.489, de 25 de novembro de 2013 no que tange ao ajuste inicial e a depreciação dos bens móveis  do Estado.</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Procedimento que deverá ser adotado por esta Autarquia, com impacto direto no seu orçamento.</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Shape 1"/>
          <p:cNvSpPr txBox="1"/>
          <p:nvPr/>
        </p:nvSpPr>
        <p:spPr>
          <a:xfrm>
            <a:off x="683640" y="333360"/>
            <a:ext cx="8002800" cy="1083960"/>
          </a:xfrm>
          <a:prstGeom prst="rect">
            <a:avLst/>
          </a:prstGeom>
        </p:spPr>
        <p:txBody>
          <a:bodyPr anchor="ctr"/>
          <a:lstStyle/>
          <a:p>
            <a:pPr algn="ctr">
              <a:lnSpc>
                <a:spcPct val="100000"/>
              </a:lnSpc>
            </a:pPr>
            <a:r>
              <a:rPr lang="pt-BR" sz="2000" b="1" u="sng" dirty="0">
                <a:solidFill>
                  <a:srgbClr val="0000FF"/>
                </a:solidFill>
                <a:latin typeface="Arial"/>
              </a:rPr>
              <a:t>Instrução Normativa DGAF nº 004 de 28 de março de 2014</a:t>
            </a:r>
            <a:endParaRPr dirty="0">
              <a:solidFill>
                <a:srgbClr val="0000FF"/>
              </a:solidFill>
            </a:endParaRPr>
          </a:p>
        </p:txBody>
      </p:sp>
      <p:sp>
        <p:nvSpPr>
          <p:cNvPr id="75" name="TextShape 2"/>
          <p:cNvSpPr txBox="1"/>
          <p:nvPr/>
        </p:nvSpPr>
        <p:spPr>
          <a:xfrm>
            <a:off x="683640" y="1484640"/>
            <a:ext cx="8064720" cy="4669560"/>
          </a:xfrm>
          <a:prstGeom prst="rect">
            <a:avLst/>
          </a:prstGeom>
        </p:spPr>
        <p:txBody>
          <a:bodyPr/>
          <a:lstStyle/>
          <a:p>
            <a:pPr algn="just">
              <a:lnSpc>
                <a:spcPct val="115000"/>
              </a:lnSpc>
            </a:pPr>
            <a:r>
              <a:rPr lang="pt-BR" b="1">
                <a:solidFill>
                  <a:srgbClr val="000000"/>
                </a:solidFill>
                <a:latin typeface="Arial"/>
              </a:rPr>
              <a:t>Padroniza os procedimentos gerais referentes à gestão e à requisição de materiais de consumo em almoxarifado a serem observados no âmbito da Secretaria de Estado de Fazenda - SEFAZ.</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nSpc>
                <a:spcPct val="100000"/>
              </a:lnSpc>
            </a:pPr>
            <a:r>
              <a:rPr lang="pt-BR">
                <a:solidFill>
                  <a:srgbClr val="000000"/>
                </a:solidFill>
                <a:latin typeface="Arial"/>
              </a:rPr>
              <a:t>Aspecto relevante: Procedimento que deverá ser observado por esta Autarquia.</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Shape 1"/>
          <p:cNvSpPr txBox="1"/>
          <p:nvPr/>
        </p:nvSpPr>
        <p:spPr>
          <a:xfrm>
            <a:off x="683640" y="333360"/>
            <a:ext cx="8002800" cy="1083960"/>
          </a:xfrm>
          <a:prstGeom prst="rect">
            <a:avLst/>
          </a:prstGeom>
        </p:spPr>
        <p:txBody>
          <a:bodyPr anchor="ctr"/>
          <a:lstStyle/>
          <a:p>
            <a:pPr algn="ctr">
              <a:lnSpc>
                <a:spcPct val="100000"/>
              </a:lnSpc>
            </a:pPr>
            <a:r>
              <a:rPr lang="pt-BR" sz="2000" b="1" u="sng" dirty="0">
                <a:solidFill>
                  <a:srgbClr val="0000FF"/>
                </a:solidFill>
                <a:latin typeface="Arial"/>
              </a:rPr>
              <a:t>Lei nº 6.740 de 02/04/2014</a:t>
            </a:r>
            <a:endParaRPr dirty="0">
              <a:solidFill>
                <a:srgbClr val="0000FF"/>
              </a:solidFill>
            </a:endParaRPr>
          </a:p>
        </p:txBody>
      </p:sp>
      <p:sp>
        <p:nvSpPr>
          <p:cNvPr id="77" name="TextShape 2"/>
          <p:cNvSpPr txBox="1"/>
          <p:nvPr/>
        </p:nvSpPr>
        <p:spPr>
          <a:xfrm>
            <a:off x="683640" y="1484640"/>
            <a:ext cx="8064720" cy="4669560"/>
          </a:xfrm>
          <a:prstGeom prst="rect">
            <a:avLst/>
          </a:prstGeom>
        </p:spPr>
        <p:txBody>
          <a:bodyPr/>
          <a:lstStyle/>
          <a:p>
            <a:pPr algn="just">
              <a:lnSpc>
                <a:spcPct val="115000"/>
              </a:lnSpc>
            </a:pPr>
            <a:r>
              <a:rPr lang="pt-BR" b="1">
                <a:solidFill>
                  <a:srgbClr val="000000"/>
                </a:solidFill>
                <a:latin typeface="Arial"/>
              </a:rPr>
              <a:t>Dispõe sobre reserva de vagas para negros e índios nos concursos públicos para provimento de cargos efetivos e empregos públicos integrantes dos quadros permanentes de pessoal do poder legislativo, judiciário, ministério público, tribunal de contas do Estado do Rio de janeiro e executivo do estado do Rio de janeiro e das entidades de sua Administração Indireta.</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nSpc>
                <a:spcPct val="100000"/>
              </a:lnSpc>
            </a:pPr>
            <a:r>
              <a:rPr lang="pt-BR">
                <a:solidFill>
                  <a:srgbClr val="000000"/>
                </a:solidFill>
                <a:latin typeface="Arial"/>
              </a:rPr>
              <a:t>Aspecto relevante: Procedimento que a Autarquia deverá aplicar nos próximos concursos.</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Shape 1"/>
          <p:cNvSpPr txBox="1"/>
          <p:nvPr/>
        </p:nvSpPr>
        <p:spPr>
          <a:xfrm>
            <a:off x="683640" y="333360"/>
            <a:ext cx="8002800" cy="1083960"/>
          </a:xfrm>
          <a:prstGeom prst="rect">
            <a:avLst/>
          </a:prstGeom>
        </p:spPr>
        <p:txBody>
          <a:bodyPr anchor="ctr"/>
          <a:lstStyle/>
          <a:p>
            <a:pPr algn="ctr">
              <a:lnSpc>
                <a:spcPct val="100000"/>
              </a:lnSpc>
            </a:pPr>
            <a:r>
              <a:rPr lang="pt-BR" sz="2000" b="1" u="sng" dirty="0">
                <a:solidFill>
                  <a:srgbClr val="0000FF"/>
                </a:solidFill>
                <a:latin typeface="Arial"/>
              </a:rPr>
              <a:t>Resolução PGE nº 3.595 de 10 de julho de 2014</a:t>
            </a:r>
            <a:endParaRPr dirty="0">
              <a:solidFill>
                <a:srgbClr val="0000FF"/>
              </a:solidFill>
            </a:endParaRPr>
          </a:p>
        </p:txBody>
      </p:sp>
      <p:sp>
        <p:nvSpPr>
          <p:cNvPr id="79" name="TextShape 2"/>
          <p:cNvSpPr txBox="1"/>
          <p:nvPr/>
        </p:nvSpPr>
        <p:spPr>
          <a:xfrm>
            <a:off x="683640" y="1412640"/>
            <a:ext cx="8064720" cy="4741560"/>
          </a:xfrm>
          <a:prstGeom prst="rect">
            <a:avLst/>
          </a:prstGeom>
        </p:spPr>
        <p:txBody>
          <a:bodyPr/>
          <a:lstStyle/>
          <a:p>
            <a:pPr algn="just">
              <a:lnSpc>
                <a:spcPct val="115000"/>
              </a:lnSpc>
            </a:pPr>
            <a:r>
              <a:rPr lang="pt-BR" b="1">
                <a:solidFill>
                  <a:srgbClr val="000000"/>
                </a:solidFill>
                <a:latin typeface="Arial"/>
              </a:rPr>
              <a:t>Aprova a minuta-padrão de termo aditivo para a prorrogação de prazo nos contratos de prestação de serviços contínuos.</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Minuta-padrão de termo aditivo que deverá ser utilizada nos contratos de prestação de serviços contínuos realizados por esta Autarquia.</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extShape 1"/>
          <p:cNvSpPr txBox="1"/>
          <p:nvPr/>
        </p:nvSpPr>
        <p:spPr>
          <a:xfrm>
            <a:off x="683640" y="333360"/>
            <a:ext cx="8002800" cy="1083960"/>
          </a:xfrm>
          <a:prstGeom prst="rect">
            <a:avLst/>
          </a:prstGeom>
        </p:spPr>
        <p:txBody>
          <a:bodyPr anchor="ctr"/>
          <a:lstStyle/>
          <a:p>
            <a:pPr algn="ctr">
              <a:lnSpc>
                <a:spcPct val="100000"/>
              </a:lnSpc>
            </a:pPr>
            <a:r>
              <a:rPr lang="pt-BR" sz="2000" b="1" u="sng" dirty="0">
                <a:solidFill>
                  <a:srgbClr val="0000FF"/>
                </a:solidFill>
                <a:latin typeface="Arial"/>
              </a:rPr>
              <a:t>Decreto nº 44.879 de 15 de julho de 2014</a:t>
            </a:r>
            <a:endParaRPr dirty="0">
              <a:solidFill>
                <a:srgbClr val="0000FF"/>
              </a:solidFill>
            </a:endParaRPr>
          </a:p>
        </p:txBody>
      </p:sp>
      <p:sp>
        <p:nvSpPr>
          <p:cNvPr id="81" name="TextShape 2"/>
          <p:cNvSpPr txBox="1"/>
          <p:nvPr/>
        </p:nvSpPr>
        <p:spPr>
          <a:xfrm>
            <a:off x="683640" y="1628640"/>
            <a:ext cx="8064720" cy="4525560"/>
          </a:xfrm>
          <a:prstGeom prst="rect">
            <a:avLst/>
          </a:prstGeom>
        </p:spPr>
        <p:txBody>
          <a:bodyPr/>
          <a:lstStyle/>
          <a:p>
            <a:pPr algn="just">
              <a:lnSpc>
                <a:spcPct val="115000"/>
              </a:lnSpc>
            </a:pPr>
            <a:r>
              <a:rPr lang="pt-BR" b="1">
                <a:solidFill>
                  <a:srgbClr val="000000"/>
                </a:solidFill>
                <a:latin typeface="Arial"/>
              </a:rPr>
              <a:t>Estabelece os procedimentos a serem adotados na celebração e execução de convênios que impliquem dispêndio financeiro por órgãos e entidades da administração pública do Estado do Rio de janeiro e dá outras providências.</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Procedimento a ser observado pela Autarquia.</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Shape 1"/>
          <p:cNvSpPr txBox="1"/>
          <p:nvPr/>
        </p:nvSpPr>
        <p:spPr>
          <a:xfrm>
            <a:off x="457200" y="274680"/>
            <a:ext cx="8229240" cy="1142640"/>
          </a:xfrm>
          <a:prstGeom prst="rect">
            <a:avLst/>
          </a:prstGeom>
        </p:spPr>
        <p:txBody>
          <a:bodyPr/>
          <a:lstStyle/>
          <a:p>
            <a:pPr algn="ctr">
              <a:lnSpc>
                <a:spcPct val="100000"/>
              </a:lnSpc>
            </a:pPr>
            <a:r>
              <a:rPr lang="pt-BR" sz="4400">
                <a:solidFill>
                  <a:srgbClr val="000000"/>
                </a:solidFill>
                <a:latin typeface="Calibri"/>
              </a:rPr>
              <a:t>Objetivo </a:t>
            </a:r>
            <a:endParaRPr/>
          </a:p>
        </p:txBody>
      </p:sp>
      <p:sp>
        <p:nvSpPr>
          <p:cNvPr id="48" name="TextShape 2"/>
          <p:cNvSpPr txBox="1"/>
          <p:nvPr/>
        </p:nvSpPr>
        <p:spPr>
          <a:xfrm>
            <a:off x="457200" y="1600200"/>
            <a:ext cx="8229240" cy="4525560"/>
          </a:xfrm>
          <a:prstGeom prst="rect">
            <a:avLst/>
          </a:prstGeom>
        </p:spPr>
        <p:txBody>
          <a:bodyPr/>
          <a:lstStyle/>
          <a:p>
            <a:pPr>
              <a:lnSpc>
                <a:spcPct val="100000"/>
              </a:lnSpc>
            </a:pPr>
            <a:r>
              <a:rPr lang="pt-BR" sz="2200">
                <a:solidFill>
                  <a:srgbClr val="000000"/>
                </a:solidFill>
                <a:latin typeface="Calibri"/>
              </a:rPr>
              <a:t>	Análise do cenário jurídico brasileiro visando auxílio na tomada de decisões da Diretoria Executiva do Rioprevidência.</a:t>
            </a:r>
            <a:endParaRPr/>
          </a:p>
          <a:p>
            <a:pPr>
              <a:lnSpc>
                <a:spcPct val="100000"/>
              </a:lnSpc>
            </a:pPr>
            <a:endParaRPr/>
          </a:p>
          <a:p>
            <a:pPr>
              <a:lnSpc>
                <a:spcPct val="100000"/>
              </a:lnSpc>
            </a:pPr>
            <a:r>
              <a:rPr lang="pt-BR" sz="2200">
                <a:solidFill>
                  <a:srgbClr val="000000"/>
                </a:solidFill>
                <a:latin typeface="Calibri"/>
              </a:rPr>
              <a:t>	Cenário Jurídico consiste em:</a:t>
            </a:r>
            <a:endParaRPr/>
          </a:p>
          <a:p>
            <a:pPr lvl="1">
              <a:lnSpc>
                <a:spcPct val="100000"/>
              </a:lnSpc>
              <a:buFont typeface="Arial"/>
              <a:buChar char="–"/>
            </a:pPr>
            <a:r>
              <a:rPr lang="pt-BR" sz="2200">
                <a:solidFill>
                  <a:srgbClr val="000000"/>
                </a:solidFill>
                <a:latin typeface="Calibri"/>
              </a:rPr>
              <a:t>Legislação (DOE, DOU e DOM)</a:t>
            </a:r>
            <a:endParaRPr/>
          </a:p>
          <a:p>
            <a:pPr lvl="1">
              <a:lnSpc>
                <a:spcPct val="100000"/>
              </a:lnSpc>
              <a:buFont typeface="Arial"/>
              <a:buChar char="–"/>
            </a:pPr>
            <a:r>
              <a:rPr lang="pt-BR" sz="2200">
                <a:solidFill>
                  <a:srgbClr val="000000"/>
                </a:solidFill>
                <a:latin typeface="Calibri"/>
              </a:rPr>
              <a:t>Jurisprudência (Informativos TCU, TCE e STF e STJ) </a:t>
            </a:r>
            <a:endParaRPr/>
          </a:p>
          <a:p>
            <a:pPr lvl="1">
              <a:lnSpc>
                <a:spcPct val="100000"/>
              </a:lnSpc>
              <a:buFont typeface="Arial"/>
              <a:buChar char="–"/>
            </a:pPr>
            <a:r>
              <a:rPr lang="pt-BR" sz="2200">
                <a:solidFill>
                  <a:srgbClr val="000000"/>
                </a:solidFill>
                <a:latin typeface="Calibri"/>
              </a:rPr>
              <a:t>Doutrina (Revistas Jurídicas)</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611640" y="333360"/>
            <a:ext cx="8074800" cy="1083960"/>
          </a:xfrm>
          <a:prstGeom prst="rect">
            <a:avLst/>
          </a:prstGeom>
        </p:spPr>
        <p:txBody>
          <a:bodyPr anchor="ctr"/>
          <a:lstStyle/>
          <a:p>
            <a:pPr algn="ctr">
              <a:lnSpc>
                <a:spcPct val="100000"/>
              </a:lnSpc>
            </a:pPr>
            <a:r>
              <a:rPr lang="pt-BR" sz="2000" b="1" u="sng" dirty="0">
                <a:solidFill>
                  <a:srgbClr val="0000FF"/>
                </a:solidFill>
                <a:latin typeface="Arial"/>
              </a:rPr>
              <a:t>Resolução PGE nº 3.603 de 25 de julho de 2014</a:t>
            </a:r>
            <a:endParaRPr dirty="0">
              <a:solidFill>
                <a:srgbClr val="0000FF"/>
              </a:solidFill>
            </a:endParaRPr>
          </a:p>
        </p:txBody>
      </p:sp>
      <p:sp>
        <p:nvSpPr>
          <p:cNvPr id="83" name="TextShape 2"/>
          <p:cNvSpPr txBox="1"/>
          <p:nvPr/>
        </p:nvSpPr>
        <p:spPr>
          <a:xfrm>
            <a:off x="683640" y="1484640"/>
            <a:ext cx="8064720" cy="4669560"/>
          </a:xfrm>
          <a:prstGeom prst="rect">
            <a:avLst/>
          </a:prstGeom>
        </p:spPr>
        <p:txBody>
          <a:bodyPr/>
          <a:lstStyle/>
          <a:p>
            <a:pPr algn="just">
              <a:lnSpc>
                <a:spcPct val="115000"/>
              </a:lnSpc>
            </a:pPr>
            <a:r>
              <a:rPr lang="pt-BR" b="1">
                <a:solidFill>
                  <a:srgbClr val="000000"/>
                </a:solidFill>
                <a:latin typeface="Arial"/>
              </a:rPr>
              <a:t>Aprova modelos de declaração que constituem anexos de minutas-padrão de edital.</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Os novos modelos de declaração serão anexados às respectivas minutas-padrão de edital realizadas por esta Autarquia.</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611640" y="333360"/>
            <a:ext cx="8074800" cy="1083960"/>
          </a:xfrm>
          <a:prstGeom prst="rect">
            <a:avLst/>
          </a:prstGeom>
        </p:spPr>
        <p:txBody>
          <a:bodyPr anchor="ctr"/>
          <a:lstStyle/>
          <a:p>
            <a:pPr algn="ctr">
              <a:lnSpc>
                <a:spcPct val="100000"/>
              </a:lnSpc>
            </a:pPr>
            <a:r>
              <a:rPr lang="pt-BR" sz="2000" b="1" u="sng" dirty="0">
                <a:solidFill>
                  <a:srgbClr val="0000FF"/>
                </a:solidFill>
                <a:latin typeface="Arial"/>
              </a:rPr>
              <a:t>Decreto nº 44.885 de 21 de julho de 2014</a:t>
            </a:r>
            <a:endParaRPr dirty="0">
              <a:solidFill>
                <a:srgbClr val="0000FF"/>
              </a:solidFill>
            </a:endParaRPr>
          </a:p>
        </p:txBody>
      </p:sp>
      <p:sp>
        <p:nvSpPr>
          <p:cNvPr id="85" name="TextShape 2"/>
          <p:cNvSpPr txBox="1"/>
          <p:nvPr/>
        </p:nvSpPr>
        <p:spPr>
          <a:xfrm>
            <a:off x="683640" y="1556640"/>
            <a:ext cx="8064720" cy="4597560"/>
          </a:xfrm>
          <a:prstGeom prst="rect">
            <a:avLst/>
          </a:prstGeom>
        </p:spPr>
        <p:txBody>
          <a:bodyPr/>
          <a:lstStyle/>
          <a:p>
            <a:pPr algn="just">
              <a:lnSpc>
                <a:spcPct val="115000"/>
              </a:lnSpc>
            </a:pPr>
            <a:r>
              <a:rPr lang="pt-BR" b="1">
                <a:solidFill>
                  <a:srgbClr val="000000"/>
                </a:solidFill>
                <a:latin typeface="Arial"/>
              </a:rPr>
              <a:t>Estabelece os procedimentos complementares a serem adotados na posse dos novos servidores públicos civis, no âmbito do poder executivo, e dá outras providências.</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A Autarquia deverá aplicar este procedimento nos próximos concursos.</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611640" y="333360"/>
            <a:ext cx="8074800" cy="1083960"/>
          </a:xfrm>
          <a:prstGeom prst="rect">
            <a:avLst/>
          </a:prstGeom>
        </p:spPr>
        <p:txBody>
          <a:bodyPr anchor="ctr"/>
          <a:lstStyle/>
          <a:p>
            <a:pPr algn="ctr">
              <a:lnSpc>
                <a:spcPct val="100000"/>
              </a:lnSpc>
            </a:pPr>
            <a:r>
              <a:rPr lang="pt-BR" sz="2000" b="1" u="sng" dirty="0">
                <a:solidFill>
                  <a:srgbClr val="0000FF"/>
                </a:solidFill>
                <a:latin typeface="Arial"/>
              </a:rPr>
              <a:t>Decreto nº 44.912 de 13 de agosto de 2014</a:t>
            </a:r>
            <a:endParaRPr dirty="0">
              <a:solidFill>
                <a:srgbClr val="0000FF"/>
              </a:solidFill>
            </a:endParaRPr>
          </a:p>
        </p:txBody>
      </p:sp>
      <p:sp>
        <p:nvSpPr>
          <p:cNvPr id="89" name="TextShape 2"/>
          <p:cNvSpPr txBox="1"/>
          <p:nvPr/>
        </p:nvSpPr>
        <p:spPr>
          <a:xfrm>
            <a:off x="611640" y="1628640"/>
            <a:ext cx="8136720" cy="4525560"/>
          </a:xfrm>
          <a:prstGeom prst="rect">
            <a:avLst/>
          </a:prstGeom>
        </p:spPr>
        <p:txBody>
          <a:bodyPr/>
          <a:lstStyle/>
          <a:p>
            <a:pPr algn="just">
              <a:lnSpc>
                <a:spcPct val="115000"/>
              </a:lnSpc>
            </a:pPr>
            <a:r>
              <a:rPr lang="pt-BR" b="1">
                <a:solidFill>
                  <a:srgbClr val="000000"/>
                </a:solidFill>
                <a:latin typeface="Arial"/>
              </a:rPr>
              <a:t>Disciplina as avaliações periódica e especial de desempenho, bem como o estágio probatório, na administração pública direta, autárquica e fundacional do poder executivo estadual e dá outras providências.</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Procedimento que deve ser aplicado aos servidores desta Autarquia.</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Portaria </a:t>
            </a:r>
            <a:r>
              <a:rPr lang="pt-BR" sz="2000" b="1" u="sng" dirty="0" err="1">
                <a:solidFill>
                  <a:srgbClr val="0000FF"/>
                </a:solidFill>
                <a:latin typeface="Arial"/>
              </a:rPr>
              <a:t>Rioprevidência</a:t>
            </a:r>
            <a:r>
              <a:rPr lang="pt-BR" sz="2000" b="1" u="sng" dirty="0">
                <a:solidFill>
                  <a:srgbClr val="0000FF"/>
                </a:solidFill>
                <a:latin typeface="Arial"/>
              </a:rPr>
              <a:t> n° 255 de 11/04/2014</a:t>
            </a:r>
            <a:endParaRPr dirty="0">
              <a:solidFill>
                <a:srgbClr val="0000FF"/>
              </a:solidFill>
            </a:endParaRPr>
          </a:p>
        </p:txBody>
      </p:sp>
      <p:sp>
        <p:nvSpPr>
          <p:cNvPr id="91" name="TextShape 2"/>
          <p:cNvSpPr txBox="1"/>
          <p:nvPr/>
        </p:nvSpPr>
        <p:spPr>
          <a:xfrm>
            <a:off x="683640" y="1628640"/>
            <a:ext cx="8136720" cy="4536000"/>
          </a:xfrm>
          <a:prstGeom prst="rect">
            <a:avLst/>
          </a:prstGeom>
        </p:spPr>
        <p:txBody>
          <a:bodyPr/>
          <a:lstStyle/>
          <a:p>
            <a:pPr algn="just">
              <a:lnSpc>
                <a:spcPct val="100000"/>
              </a:lnSpc>
            </a:pPr>
            <a:r>
              <a:rPr lang="pt-BR" b="1">
                <a:solidFill>
                  <a:srgbClr val="000000"/>
                </a:solidFill>
                <a:latin typeface="Arial"/>
              </a:rPr>
              <a:t>Altera o Regimento Interno do Rioprevidência e dá outras providências.</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Adequação da Autarquia às novas disposições de sua estrutura interna.</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Resolução PGE N° 3.535 e 3.536 de 28/03/2014</a:t>
            </a:r>
            <a:endParaRPr dirty="0">
              <a:solidFill>
                <a:srgbClr val="0000FF"/>
              </a:solidFill>
            </a:endParaRPr>
          </a:p>
        </p:txBody>
      </p:sp>
      <p:sp>
        <p:nvSpPr>
          <p:cNvPr id="93" name="TextShape 2"/>
          <p:cNvSpPr txBox="1"/>
          <p:nvPr/>
        </p:nvSpPr>
        <p:spPr>
          <a:xfrm>
            <a:off x="611640" y="1628640"/>
            <a:ext cx="8208720" cy="4824000"/>
          </a:xfrm>
          <a:prstGeom prst="rect">
            <a:avLst/>
          </a:prstGeom>
        </p:spPr>
        <p:txBody>
          <a:bodyPr/>
          <a:lstStyle/>
          <a:p>
            <a:pPr algn="just">
              <a:lnSpc>
                <a:spcPct val="100000"/>
              </a:lnSpc>
            </a:pPr>
            <a:r>
              <a:rPr lang="pt-BR" b="1" dirty="0">
                <a:solidFill>
                  <a:srgbClr val="000000"/>
                </a:solidFill>
                <a:latin typeface="Arial"/>
              </a:rPr>
              <a:t>Altera  e inclui dispositivos em minutas-padrão de </a:t>
            </a:r>
            <a:r>
              <a:rPr lang="pt-BR" b="1" dirty="0" smtClean="0">
                <a:solidFill>
                  <a:srgbClr val="000000"/>
                </a:solidFill>
                <a:latin typeface="Arial"/>
              </a:rPr>
              <a:t>contratos </a:t>
            </a:r>
            <a:r>
              <a:rPr lang="pt-BR" b="1" dirty="0">
                <a:solidFill>
                  <a:srgbClr val="000000"/>
                </a:solidFill>
                <a:latin typeface="Arial"/>
              </a:rPr>
              <a:t>e editais de concorrência e de carta-convite, todos relativos à obras. </a:t>
            </a: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r>
              <a:rPr lang="pt-BR" dirty="0">
                <a:solidFill>
                  <a:srgbClr val="000000"/>
                </a:solidFill>
                <a:latin typeface="Arial"/>
              </a:rPr>
              <a:t>Aspecto relevante: A Autarquia deverá observar os novos dispositivos.</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Resolução SEPLAG n° 1.071 de 30/01/2014</a:t>
            </a:r>
            <a:endParaRPr dirty="0">
              <a:solidFill>
                <a:srgbClr val="0000FF"/>
              </a:solidFill>
            </a:endParaRPr>
          </a:p>
        </p:txBody>
      </p:sp>
      <p:sp>
        <p:nvSpPr>
          <p:cNvPr id="95" name="TextShape 2"/>
          <p:cNvSpPr txBox="1"/>
          <p:nvPr/>
        </p:nvSpPr>
        <p:spPr>
          <a:xfrm>
            <a:off x="683640" y="1556640"/>
            <a:ext cx="8136720" cy="4569120"/>
          </a:xfrm>
          <a:prstGeom prst="rect">
            <a:avLst/>
          </a:prstGeom>
        </p:spPr>
        <p:txBody>
          <a:bodyPr/>
          <a:lstStyle/>
          <a:p>
            <a:pPr algn="just">
              <a:lnSpc>
                <a:spcPct val="100000"/>
              </a:lnSpc>
            </a:pPr>
            <a:r>
              <a:rPr lang="pt-BR" b="1">
                <a:solidFill>
                  <a:srgbClr val="000000"/>
                </a:solidFill>
                <a:latin typeface="Arial"/>
              </a:rPr>
              <a:t>Exclui e altera naturezas de despesas do Anexo do Decreto nº 41.126, de 09 de janeiro de 2008, que aprova a classificação e a codificação das receitas e despesas orçamentárias.</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Impacto no orçamento da Autarquia.</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Resolução SEPLAG n° 1.074 de 31/01/2014</a:t>
            </a:r>
            <a:endParaRPr dirty="0">
              <a:solidFill>
                <a:srgbClr val="0000FF"/>
              </a:solidFill>
            </a:endParaRPr>
          </a:p>
        </p:txBody>
      </p:sp>
      <p:sp>
        <p:nvSpPr>
          <p:cNvPr id="97" name="TextShape 2"/>
          <p:cNvSpPr txBox="1"/>
          <p:nvPr/>
        </p:nvSpPr>
        <p:spPr>
          <a:xfrm>
            <a:off x="611640" y="1556640"/>
            <a:ext cx="8208720" cy="4525560"/>
          </a:xfrm>
          <a:prstGeom prst="rect">
            <a:avLst/>
          </a:prstGeom>
        </p:spPr>
        <p:txBody>
          <a:bodyPr/>
          <a:lstStyle/>
          <a:p>
            <a:pPr algn="just">
              <a:lnSpc>
                <a:spcPct val="100000"/>
              </a:lnSpc>
            </a:pPr>
            <a:r>
              <a:rPr lang="pt-BR" b="1">
                <a:solidFill>
                  <a:srgbClr val="000000"/>
                </a:solidFill>
                <a:latin typeface="Arial"/>
              </a:rPr>
              <a:t>Dispõe sobre as normas e procedimentos para a adequação das metas físicas à dotação disponibilizada e a elaboração dos relatórios quadrimestrais e anual referentes ao Plano Plurianual – PPA.</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Impacto na estrutura de planejamento orçamentário da Autarquia.</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Resolução PGE n° 3.556 de 07/05/2014</a:t>
            </a:r>
            <a:endParaRPr dirty="0">
              <a:solidFill>
                <a:srgbClr val="0000FF"/>
              </a:solidFill>
            </a:endParaRPr>
          </a:p>
        </p:txBody>
      </p:sp>
      <p:sp>
        <p:nvSpPr>
          <p:cNvPr id="99" name="TextShape 2"/>
          <p:cNvSpPr txBox="1"/>
          <p:nvPr/>
        </p:nvSpPr>
        <p:spPr>
          <a:xfrm>
            <a:off x="683640" y="1628640"/>
            <a:ext cx="8064360" cy="4525560"/>
          </a:xfrm>
          <a:prstGeom prst="rect">
            <a:avLst/>
          </a:prstGeom>
        </p:spPr>
        <p:txBody>
          <a:bodyPr/>
          <a:lstStyle/>
          <a:p>
            <a:pPr algn="just">
              <a:lnSpc>
                <a:spcPct val="100000"/>
              </a:lnSpc>
            </a:pPr>
            <a:r>
              <a:rPr lang="pt-BR" b="1" dirty="0">
                <a:solidFill>
                  <a:srgbClr val="000000"/>
                </a:solidFill>
                <a:latin typeface="Arial"/>
              </a:rPr>
              <a:t>Determina a inclusão no </a:t>
            </a:r>
            <a:r>
              <a:rPr lang="pt-BR" b="1" i="1" dirty="0">
                <a:solidFill>
                  <a:srgbClr val="000000"/>
                </a:solidFill>
                <a:latin typeface="Arial"/>
              </a:rPr>
              <a:t>site</a:t>
            </a:r>
            <a:r>
              <a:rPr lang="pt-BR" b="1" dirty="0">
                <a:solidFill>
                  <a:srgbClr val="000000"/>
                </a:solidFill>
                <a:latin typeface="Arial"/>
              </a:rPr>
              <a:t> da Procuradoria Geral do Estado, para fins de consulta pública pelos órgãos e entidades da Administração Direta e Indireta, a proposta de Termo Aditivo de Prorrogação do prazo do Contrato de Prestação de Serviços Contínuos.</a:t>
            </a: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r>
              <a:rPr lang="pt-BR" dirty="0">
                <a:solidFill>
                  <a:srgbClr val="000000"/>
                </a:solidFill>
                <a:latin typeface="Arial"/>
              </a:rPr>
              <a:t>Aspecto relevante: Adoção desta minuta-padrão </a:t>
            </a:r>
            <a:r>
              <a:rPr lang="pt-BR" dirty="0" smtClean="0">
                <a:solidFill>
                  <a:srgbClr val="000000"/>
                </a:solidFill>
                <a:latin typeface="Arial"/>
              </a:rPr>
              <a:t>pela Autarquia</a:t>
            </a:r>
            <a:r>
              <a:rPr lang="pt-BR" dirty="0">
                <a:solidFill>
                  <a:srgbClr val="000000"/>
                </a:solidFill>
                <a:latin typeface="Arial"/>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Resolução PGE n° 3.611/2014</a:t>
            </a:r>
            <a:endParaRPr dirty="0">
              <a:solidFill>
                <a:srgbClr val="0000FF"/>
              </a:solidFill>
            </a:endParaRPr>
          </a:p>
        </p:txBody>
      </p:sp>
      <p:sp>
        <p:nvSpPr>
          <p:cNvPr id="101" name="TextShape 2"/>
          <p:cNvSpPr txBox="1"/>
          <p:nvPr/>
        </p:nvSpPr>
        <p:spPr>
          <a:xfrm>
            <a:off x="755640" y="1628640"/>
            <a:ext cx="7930800" cy="4497120"/>
          </a:xfrm>
          <a:prstGeom prst="rect">
            <a:avLst/>
          </a:prstGeom>
        </p:spPr>
        <p:txBody>
          <a:bodyPr/>
          <a:lstStyle/>
          <a:p>
            <a:pPr algn="just">
              <a:lnSpc>
                <a:spcPct val="100000"/>
              </a:lnSpc>
            </a:pPr>
            <a:r>
              <a:rPr lang="pt-BR" b="1">
                <a:solidFill>
                  <a:srgbClr val="000000"/>
                </a:solidFill>
                <a:latin typeface="Arial"/>
              </a:rPr>
              <a:t>Altera a Resolução PGE n° 3.424/2013, que trata das cláusulas de sanções administrativas e demais penalidades nas minutas-padrão dos editais e dos contratos de serviços, compras, seguros, serviços técnicos de advocacia e obras, no âmbito do Estado do Rio de Janeiro.</a:t>
            </a:r>
            <a:r>
              <a:rPr lang="pt-BR">
                <a:solidFill>
                  <a:srgbClr val="000000"/>
                </a:solidFill>
                <a:latin typeface="Calibri"/>
              </a:rPr>
              <a:t> </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Adequação da Autarquia às novas cláusulas.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Shape 1"/>
          <p:cNvSpPr txBox="1"/>
          <p:nvPr/>
        </p:nvSpPr>
        <p:spPr>
          <a:xfrm>
            <a:off x="1571760" y="2143080"/>
            <a:ext cx="5943240" cy="3725640"/>
          </a:xfrm>
          <a:prstGeom prst="rect">
            <a:avLst/>
          </a:prstGeom>
        </p:spPr>
        <p:txBody>
          <a:bodyPr/>
          <a:lstStyle/>
          <a:p>
            <a:pPr algn="ctr">
              <a:lnSpc>
                <a:spcPct val="100000"/>
              </a:lnSpc>
            </a:pPr>
            <a:r>
              <a:rPr lang="pt-BR" sz="3500">
                <a:solidFill>
                  <a:srgbClr val="000000"/>
                </a:solidFill>
                <a:latin typeface="Calibri"/>
              </a:rPr>
              <a:t>Legislação Federal</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Shape 1"/>
          <p:cNvSpPr txBox="1"/>
          <p:nvPr/>
        </p:nvSpPr>
        <p:spPr>
          <a:xfrm>
            <a:off x="899640" y="1340640"/>
            <a:ext cx="7500600" cy="4788720"/>
          </a:xfrm>
          <a:prstGeom prst="rect">
            <a:avLst/>
          </a:prstGeom>
        </p:spPr>
        <p:txBody>
          <a:bodyPr/>
          <a:lstStyle/>
          <a:p>
            <a:pPr>
              <a:lnSpc>
                <a:spcPct val="80000"/>
              </a:lnSpc>
              <a:buFont typeface="Arial"/>
              <a:buChar char="•"/>
            </a:pPr>
            <a:r>
              <a:rPr lang="pt-BR" sz="2200">
                <a:solidFill>
                  <a:srgbClr val="000000"/>
                </a:solidFill>
                <a:latin typeface="Calibri"/>
              </a:rPr>
              <a:t>Marcelo Santini Brando – Diretor Jurídico</a:t>
            </a:r>
            <a:endParaRPr/>
          </a:p>
          <a:p>
            <a:pPr>
              <a:lnSpc>
                <a:spcPct val="80000"/>
              </a:lnSpc>
              <a:buFont typeface="Arial"/>
              <a:buChar char="•"/>
            </a:pPr>
            <a:r>
              <a:rPr lang="pt-BR" sz="2200">
                <a:solidFill>
                  <a:srgbClr val="000000"/>
                </a:solidFill>
                <a:latin typeface="Calibri"/>
              </a:rPr>
              <a:t>Cristiane Carneiro – Gerente de Apoio Jurídico</a:t>
            </a:r>
            <a:endParaRPr/>
          </a:p>
          <a:p>
            <a:pPr>
              <a:lnSpc>
                <a:spcPct val="80000"/>
              </a:lnSpc>
              <a:buFont typeface="Arial"/>
              <a:buChar char="•"/>
            </a:pPr>
            <a:r>
              <a:rPr lang="pt-BR" sz="2200">
                <a:solidFill>
                  <a:srgbClr val="000000"/>
                </a:solidFill>
                <a:latin typeface="Calibri"/>
              </a:rPr>
              <a:t>Flávio Carreiro – Assessor Jurídico</a:t>
            </a:r>
            <a:endParaRPr/>
          </a:p>
          <a:p>
            <a:pPr>
              <a:lnSpc>
                <a:spcPct val="80000"/>
              </a:lnSpc>
              <a:buFont typeface="Arial"/>
              <a:buChar char="•"/>
            </a:pPr>
            <a:r>
              <a:rPr lang="pt-BR" sz="2200">
                <a:solidFill>
                  <a:srgbClr val="000000"/>
                </a:solidFill>
                <a:latin typeface="Calibri"/>
              </a:rPr>
              <a:t>Alexandre Moura – Coordenador Jurídico</a:t>
            </a:r>
            <a:endParaRPr/>
          </a:p>
          <a:p>
            <a:pPr>
              <a:lnSpc>
                <a:spcPct val="80000"/>
              </a:lnSpc>
              <a:buFont typeface="Arial"/>
              <a:buChar char="•"/>
            </a:pPr>
            <a:r>
              <a:rPr lang="pt-BR" sz="2200">
                <a:solidFill>
                  <a:srgbClr val="000000"/>
                </a:solidFill>
                <a:latin typeface="Calibri"/>
              </a:rPr>
              <a:t>Julia de Albuquerque  – Coordenadora  de Consultoria</a:t>
            </a:r>
            <a:endParaRPr/>
          </a:p>
          <a:p>
            <a:pPr>
              <a:lnSpc>
                <a:spcPct val="80000"/>
              </a:lnSpc>
              <a:buFont typeface="Arial"/>
              <a:buChar char="•"/>
            </a:pPr>
            <a:r>
              <a:rPr lang="pt-BR" sz="2200">
                <a:solidFill>
                  <a:srgbClr val="000000"/>
                </a:solidFill>
                <a:latin typeface="Calibri"/>
              </a:rPr>
              <a:t>Tania Santos – Especialista  em Previdência Social</a:t>
            </a:r>
            <a:endParaRPr/>
          </a:p>
          <a:p>
            <a:pPr>
              <a:lnSpc>
                <a:spcPct val="80000"/>
              </a:lnSpc>
              <a:buFont typeface="Arial"/>
              <a:buChar char="•"/>
            </a:pPr>
            <a:r>
              <a:rPr lang="pt-BR" sz="2200">
                <a:solidFill>
                  <a:srgbClr val="000000"/>
                </a:solidFill>
                <a:latin typeface="Calibri"/>
              </a:rPr>
              <a:t>Tatiana  Carvalho - Especialista  em Previdência Social</a:t>
            </a:r>
            <a:endParaRPr/>
          </a:p>
          <a:p>
            <a:pPr>
              <a:lnSpc>
                <a:spcPct val="80000"/>
              </a:lnSpc>
              <a:buFont typeface="Arial"/>
              <a:buChar char="•"/>
            </a:pPr>
            <a:r>
              <a:rPr lang="pt-BR" sz="2200">
                <a:solidFill>
                  <a:srgbClr val="000000"/>
                </a:solidFill>
                <a:latin typeface="Calibri"/>
              </a:rPr>
              <a:t>Felipe Martins Antunes – Assistente CCN</a:t>
            </a:r>
            <a:endParaRPr/>
          </a:p>
          <a:p>
            <a:pPr>
              <a:lnSpc>
                <a:spcPct val="80000"/>
              </a:lnSpc>
              <a:buFont typeface="Arial"/>
              <a:buChar char="•"/>
            </a:pPr>
            <a:r>
              <a:rPr lang="pt-BR" sz="2200">
                <a:solidFill>
                  <a:srgbClr val="000000"/>
                </a:solidFill>
                <a:latin typeface="Calibri"/>
              </a:rPr>
              <a:t>Natália Vieira Rodrigues Serradas – Assistente CJU</a:t>
            </a:r>
            <a:endParaRPr/>
          </a:p>
          <a:p>
            <a:pPr>
              <a:lnSpc>
                <a:spcPct val="80000"/>
              </a:lnSpc>
              <a:buFont typeface="Arial"/>
              <a:buChar char="•"/>
            </a:pPr>
            <a:r>
              <a:rPr lang="pt-BR" sz="2200">
                <a:solidFill>
                  <a:srgbClr val="000000"/>
                </a:solidFill>
                <a:latin typeface="Calibri"/>
              </a:rPr>
              <a:t>Marcelle  Silva Záccaro– Residente PGE</a:t>
            </a:r>
            <a:endParaRPr/>
          </a:p>
          <a:p>
            <a:pPr>
              <a:lnSpc>
                <a:spcPct val="80000"/>
              </a:lnSpc>
              <a:buFont typeface="Arial"/>
              <a:buChar char="•"/>
            </a:pPr>
            <a:r>
              <a:rPr lang="pt-BR" sz="2200">
                <a:solidFill>
                  <a:srgbClr val="000000"/>
                </a:solidFill>
                <a:latin typeface="Calibri"/>
              </a:rPr>
              <a:t>Daniel M. de Castro de Felice Souza – Residente PGE</a:t>
            </a:r>
            <a:endParaRPr/>
          </a:p>
          <a:p>
            <a:pPr>
              <a:lnSpc>
                <a:spcPct val="80000"/>
              </a:lnSpc>
              <a:buFont typeface="Arial"/>
              <a:buChar char="•"/>
            </a:pPr>
            <a:r>
              <a:rPr lang="pt-BR" sz="2200">
                <a:solidFill>
                  <a:srgbClr val="000000"/>
                </a:solidFill>
                <a:latin typeface="Calibri"/>
              </a:rPr>
              <a:t>Nathália Ferreira Coutinho – Estagiária da PGE</a:t>
            </a:r>
            <a:endParaRPr/>
          </a:p>
          <a:p>
            <a:pPr>
              <a:lnSpc>
                <a:spcPct val="80000"/>
              </a:lnSpc>
              <a:buFont typeface="Arial"/>
              <a:buChar char="•"/>
            </a:pPr>
            <a:r>
              <a:rPr lang="pt-BR" sz="2200">
                <a:solidFill>
                  <a:srgbClr val="000000"/>
                </a:solidFill>
                <a:latin typeface="Calibri"/>
              </a:rPr>
              <a:t>Joanna Nascimento Muri – Estagiária da PGE</a:t>
            </a:r>
            <a:endParaRPr/>
          </a:p>
          <a:p>
            <a:pPr>
              <a:lnSpc>
                <a:spcPct val="80000"/>
              </a:lnSpc>
              <a:buFont typeface="Arial"/>
              <a:buChar char="•"/>
            </a:pPr>
            <a:r>
              <a:rPr lang="pt-BR" sz="2200">
                <a:solidFill>
                  <a:srgbClr val="000000"/>
                </a:solidFill>
                <a:latin typeface="Calibri"/>
              </a:rPr>
              <a:t>Antônio Vladimir Barretti Júnior – Estagiário PGE</a:t>
            </a:r>
            <a:endParaRPr/>
          </a:p>
        </p:txBody>
      </p:sp>
      <p:sp>
        <p:nvSpPr>
          <p:cNvPr id="50" name="CustomShape 2"/>
          <p:cNvSpPr/>
          <p:nvPr/>
        </p:nvSpPr>
        <p:spPr>
          <a:xfrm>
            <a:off x="2866320" y="500040"/>
            <a:ext cx="2209680" cy="456120"/>
          </a:xfrm>
          <a:prstGeom prst="rect">
            <a:avLst/>
          </a:prstGeom>
          <a:noFill/>
          <a:ln w="9360">
            <a:noFill/>
          </a:ln>
        </p:spPr>
        <p:txBody>
          <a:bodyPr wrap="none" lIns="90000" tIns="45000" rIns="90000" bIns="45000"/>
          <a:lstStyle/>
          <a:p>
            <a:pPr>
              <a:lnSpc>
                <a:spcPct val="100000"/>
              </a:lnSpc>
            </a:pPr>
            <a:r>
              <a:rPr lang="pt-BR" sz="2400" b="1">
                <a:solidFill>
                  <a:srgbClr val="0000FF"/>
                </a:solidFill>
                <a:latin typeface="Arial Unicode MS"/>
              </a:rPr>
              <a:t>Componentes</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extShape 1"/>
          <p:cNvSpPr txBox="1"/>
          <p:nvPr/>
        </p:nvSpPr>
        <p:spPr>
          <a:xfrm>
            <a:off x="611640" y="333360"/>
            <a:ext cx="8074800" cy="1083960"/>
          </a:xfrm>
          <a:prstGeom prst="rect">
            <a:avLst/>
          </a:prstGeom>
        </p:spPr>
        <p:txBody>
          <a:bodyPr anchor="ctr"/>
          <a:lstStyle/>
          <a:p>
            <a:pPr algn="ctr">
              <a:lnSpc>
                <a:spcPct val="100000"/>
              </a:lnSpc>
            </a:pPr>
            <a:r>
              <a:rPr lang="pt-BR" sz="2000" b="1" u="sng" dirty="0">
                <a:solidFill>
                  <a:srgbClr val="0000FF"/>
                </a:solidFill>
                <a:latin typeface="Arial"/>
              </a:rPr>
              <a:t>Súmula n° 15 da AGU Publicada em  29/01/2014</a:t>
            </a:r>
            <a:endParaRPr dirty="0">
              <a:solidFill>
                <a:srgbClr val="0000FF"/>
              </a:solidFill>
            </a:endParaRPr>
          </a:p>
        </p:txBody>
      </p:sp>
      <p:sp>
        <p:nvSpPr>
          <p:cNvPr id="104" name="TextShape 2"/>
          <p:cNvSpPr txBox="1"/>
          <p:nvPr/>
        </p:nvSpPr>
        <p:spPr>
          <a:xfrm>
            <a:off x="683640" y="1484640"/>
            <a:ext cx="8136720" cy="4824000"/>
          </a:xfrm>
          <a:prstGeom prst="rect">
            <a:avLst/>
          </a:prstGeom>
        </p:spPr>
        <p:txBody>
          <a:bodyPr/>
          <a:lstStyle/>
          <a:p>
            <a:pPr algn="just">
              <a:lnSpc>
                <a:spcPct val="100000"/>
              </a:lnSpc>
            </a:pPr>
            <a:r>
              <a:rPr lang="pt-BR" b="1">
                <a:solidFill>
                  <a:srgbClr val="000000"/>
                </a:solidFill>
                <a:latin typeface="Arial"/>
              </a:rPr>
              <a:t>A suspeita de fraude na concessão de benefício previdenciário não enseja, de plano, a sua suspensão ou cancelamento, mas dependerá de apuração em procedimento administrativo, observados os princípios do contraditório e da ampla defesa</a:t>
            </a:r>
            <a:endParaRPr/>
          </a:p>
          <a:p>
            <a:pPr algn="just">
              <a:lnSpc>
                <a:spcPct val="80000"/>
              </a:lnSpc>
            </a:pPr>
            <a:endParaRPr/>
          </a:p>
          <a:p>
            <a:pPr algn="just">
              <a:lnSpc>
                <a:spcPct val="80000"/>
              </a:lnSpc>
            </a:pPr>
            <a:endParaRPr/>
          </a:p>
          <a:p>
            <a:pPr algn="just">
              <a:lnSpc>
                <a:spcPct val="80000"/>
              </a:lnSpc>
            </a:pPr>
            <a:endParaRPr/>
          </a:p>
          <a:p>
            <a:pPr algn="just">
              <a:lnSpc>
                <a:spcPct val="80000"/>
              </a:lnSpc>
            </a:pPr>
            <a:endParaRPr/>
          </a:p>
          <a:p>
            <a:pPr algn="just">
              <a:lnSpc>
                <a:spcPct val="80000"/>
              </a:lnSpc>
            </a:pPr>
            <a:endParaRPr/>
          </a:p>
          <a:p>
            <a:pPr algn="just">
              <a:lnSpc>
                <a:spcPct val="80000"/>
              </a:lnSpc>
            </a:pPr>
            <a:endParaRPr/>
          </a:p>
          <a:p>
            <a:pPr algn="just">
              <a:lnSpc>
                <a:spcPct val="100000"/>
              </a:lnSpc>
            </a:pPr>
            <a:r>
              <a:rPr lang="pt-BR">
                <a:solidFill>
                  <a:srgbClr val="000000"/>
                </a:solidFill>
                <a:latin typeface="Arial"/>
              </a:rPr>
              <a:t>Aspecto relevante: Parâmetro de conduta a ser observada por esta Autarquia.</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Decreto N.º 8.194 de 12/02/2014</a:t>
            </a:r>
            <a:endParaRPr dirty="0">
              <a:solidFill>
                <a:srgbClr val="0000FF"/>
              </a:solidFill>
            </a:endParaRPr>
          </a:p>
        </p:txBody>
      </p:sp>
      <p:sp>
        <p:nvSpPr>
          <p:cNvPr id="106" name="TextShape 2"/>
          <p:cNvSpPr txBox="1"/>
          <p:nvPr/>
        </p:nvSpPr>
        <p:spPr>
          <a:xfrm>
            <a:off x="683640" y="1556640"/>
            <a:ext cx="8002800" cy="4569120"/>
          </a:xfrm>
          <a:prstGeom prst="rect">
            <a:avLst/>
          </a:prstGeom>
        </p:spPr>
        <p:txBody>
          <a:bodyPr/>
          <a:lstStyle/>
          <a:p>
            <a:pPr algn="just">
              <a:lnSpc>
                <a:spcPct val="100000"/>
              </a:lnSpc>
            </a:pPr>
            <a:r>
              <a:rPr lang="pt-BR" sz="2000" b="1">
                <a:solidFill>
                  <a:srgbClr val="000000"/>
                </a:solidFill>
                <a:latin typeface="Arial"/>
              </a:rPr>
              <a:t>Dispõe sobre a aplicação de margem e preferência em licitações realizadas no âmbito da Administração Federal para aquisição de equipamentos de tecnologia da informação e comunicação, para fins do disposto no artigo 3º da Lei nº 8.666/93. </a:t>
            </a:r>
            <a:endParaRPr/>
          </a:p>
          <a:p>
            <a:pPr algn="just">
              <a:lnSpc>
                <a:spcPct val="100000"/>
              </a:lnSpc>
            </a:pPr>
            <a:endParaRPr/>
          </a:p>
          <a:p>
            <a:pPr algn="just">
              <a:lnSpc>
                <a:spcPct val="100000"/>
              </a:lnSpc>
            </a:pPr>
            <a:r>
              <a:rPr lang="pt-BR" sz="2000" b="1">
                <a:solidFill>
                  <a:srgbClr val="1F497D"/>
                </a:solidFill>
                <a:latin typeface="Arial"/>
              </a:rPr>
              <a:t> </a:t>
            </a:r>
            <a:endParaRPr/>
          </a:p>
          <a:p>
            <a:pPr>
              <a:lnSpc>
                <a:spcPct val="100000"/>
              </a:lnSpc>
            </a:pPr>
            <a:endParaRPr/>
          </a:p>
          <a:p>
            <a:pPr algn="just">
              <a:lnSpc>
                <a:spcPct val="100000"/>
              </a:lnSpc>
            </a:pPr>
            <a:r>
              <a:rPr lang="pt-BR" sz="2000" b="1">
                <a:solidFill>
                  <a:srgbClr val="000000"/>
                </a:solidFill>
                <a:latin typeface="Arial"/>
              </a:rPr>
              <a:t>     </a:t>
            </a:r>
            <a:endParaRPr/>
          </a:p>
          <a:p>
            <a:pPr algn="just">
              <a:lnSpc>
                <a:spcPct val="100000"/>
              </a:lnSpc>
            </a:pPr>
            <a:r>
              <a:rPr lang="pt-BR" sz="2000">
                <a:solidFill>
                  <a:srgbClr val="000000"/>
                </a:solidFill>
                <a:latin typeface="Arial"/>
              </a:rPr>
              <a:t>Aspecto relevante: A Autarquia poderá adotar esse procedimento no futuro.</a:t>
            </a:r>
            <a:endParaRPr/>
          </a:p>
          <a:p>
            <a:pPr>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611640" y="333360"/>
            <a:ext cx="8074800" cy="1083960"/>
          </a:xfrm>
          <a:prstGeom prst="rect">
            <a:avLst/>
          </a:prstGeom>
        </p:spPr>
        <p:txBody>
          <a:bodyPr anchor="ctr"/>
          <a:lstStyle/>
          <a:p>
            <a:pPr algn="ctr">
              <a:lnSpc>
                <a:spcPct val="100000"/>
              </a:lnSpc>
            </a:pPr>
            <a:r>
              <a:rPr lang="pt-BR" sz="2000" b="1" u="sng" dirty="0">
                <a:solidFill>
                  <a:srgbClr val="0000FF"/>
                </a:solidFill>
                <a:latin typeface="Arial"/>
              </a:rPr>
              <a:t>Portaria MPS n° 65 de 26/02/2014</a:t>
            </a:r>
            <a:endParaRPr dirty="0">
              <a:solidFill>
                <a:srgbClr val="0000FF"/>
              </a:solidFill>
            </a:endParaRPr>
          </a:p>
        </p:txBody>
      </p:sp>
      <p:sp>
        <p:nvSpPr>
          <p:cNvPr id="108" name="TextShape 2"/>
          <p:cNvSpPr txBox="1"/>
          <p:nvPr/>
        </p:nvSpPr>
        <p:spPr>
          <a:xfrm>
            <a:off x="683640" y="1628640"/>
            <a:ext cx="8064360" cy="4680000"/>
          </a:xfrm>
          <a:prstGeom prst="rect">
            <a:avLst/>
          </a:prstGeom>
        </p:spPr>
        <p:txBody>
          <a:bodyPr/>
          <a:lstStyle/>
          <a:p>
            <a:pPr algn="just">
              <a:lnSpc>
                <a:spcPct val="100000"/>
              </a:lnSpc>
            </a:pPr>
            <a:r>
              <a:rPr lang="pt-BR" sz="2000" b="1">
                <a:solidFill>
                  <a:srgbClr val="000000"/>
                </a:solidFill>
                <a:latin typeface="Arial"/>
              </a:rPr>
              <a:t>Altera a portaria MPS/GM/ N° 402 e 519. Normatiza sobre os valores das aplicações de recursos do Regime Próprio de Previdência Social.</a:t>
            </a:r>
            <a:endParaRPr/>
          </a:p>
          <a:p>
            <a:pPr algn="just">
              <a:lnSpc>
                <a:spcPct val="100000"/>
              </a:lnSpc>
            </a:pPr>
            <a:endParaRPr/>
          </a:p>
          <a:p>
            <a:pPr algn="just">
              <a:lnSpc>
                <a:spcPct val="100000"/>
              </a:lnSpc>
            </a:pPr>
            <a:r>
              <a:rPr lang="pt-BR" sz="2000" b="1">
                <a:solidFill>
                  <a:srgbClr val="1F497D"/>
                </a:solidFill>
                <a:latin typeface="Arial"/>
              </a:rPr>
              <a:t> </a:t>
            </a:r>
            <a:endParaRPr/>
          </a:p>
          <a:p>
            <a:pPr>
              <a:lnSpc>
                <a:spcPct val="100000"/>
              </a:lnSpc>
            </a:pPr>
            <a:endParaRPr/>
          </a:p>
          <a:p>
            <a:pPr algn="just">
              <a:lnSpc>
                <a:spcPct val="100000"/>
              </a:lnSpc>
            </a:pPr>
            <a:r>
              <a:rPr lang="pt-BR" sz="2000" b="1">
                <a:solidFill>
                  <a:srgbClr val="000000"/>
                </a:solidFill>
                <a:latin typeface="Arial"/>
              </a:rPr>
              <a:t>     </a:t>
            </a:r>
            <a:endParaRPr/>
          </a:p>
          <a:p>
            <a:pPr algn="just">
              <a:lnSpc>
                <a:spcPct val="100000"/>
              </a:lnSpc>
            </a:pPr>
            <a:endParaRPr/>
          </a:p>
          <a:p>
            <a:pPr algn="just">
              <a:lnSpc>
                <a:spcPct val="100000"/>
              </a:lnSpc>
            </a:pPr>
            <a:r>
              <a:rPr lang="pt-BR" sz="2000" b="1">
                <a:solidFill>
                  <a:srgbClr val="000000"/>
                </a:solidFill>
                <a:latin typeface="Arial"/>
              </a:rPr>
              <a:t>	</a:t>
            </a:r>
            <a:endParaRPr/>
          </a:p>
          <a:p>
            <a:pPr algn="just">
              <a:lnSpc>
                <a:spcPct val="100000"/>
              </a:lnSpc>
            </a:pPr>
            <a:r>
              <a:rPr lang="pt-BR" sz="2000">
                <a:solidFill>
                  <a:srgbClr val="000000"/>
                </a:solidFill>
                <a:latin typeface="Arial"/>
              </a:rPr>
              <a:t>Aspecto relevante: Impacto financeiro no Fundo de investimentos desta Autarquia.</a:t>
            </a:r>
            <a:endParaRPr/>
          </a:p>
          <a:p>
            <a:pPr algn="just">
              <a:lnSpc>
                <a:spcPct val="80000"/>
              </a:lnSpc>
            </a:pPr>
            <a:endParaRPr/>
          </a:p>
          <a:p>
            <a:pPr algn="just">
              <a:lnSpc>
                <a:spcPct val="8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xtShape 1"/>
          <p:cNvSpPr txBox="1"/>
          <p:nvPr/>
        </p:nvSpPr>
        <p:spPr>
          <a:xfrm>
            <a:off x="611640" y="333360"/>
            <a:ext cx="8074800" cy="1083960"/>
          </a:xfrm>
          <a:prstGeom prst="rect">
            <a:avLst/>
          </a:prstGeom>
        </p:spPr>
        <p:txBody>
          <a:bodyPr anchor="ctr"/>
          <a:lstStyle/>
          <a:p>
            <a:pPr algn="ctr">
              <a:lnSpc>
                <a:spcPct val="100000"/>
              </a:lnSpc>
            </a:pPr>
            <a:r>
              <a:rPr lang="pt-BR" sz="2000" b="1" u="sng" dirty="0">
                <a:solidFill>
                  <a:srgbClr val="0000FF"/>
                </a:solidFill>
                <a:latin typeface="Arial"/>
              </a:rPr>
              <a:t>RESOLUÇÃO INSS N° 391 de 24/01/2014</a:t>
            </a:r>
            <a:endParaRPr dirty="0">
              <a:solidFill>
                <a:srgbClr val="0000FF"/>
              </a:solidFill>
            </a:endParaRPr>
          </a:p>
        </p:txBody>
      </p:sp>
      <p:sp>
        <p:nvSpPr>
          <p:cNvPr id="110" name="TextShape 2"/>
          <p:cNvSpPr txBox="1"/>
          <p:nvPr/>
        </p:nvSpPr>
        <p:spPr>
          <a:xfrm>
            <a:off x="683640" y="1484640"/>
            <a:ext cx="8136720" cy="4824000"/>
          </a:xfrm>
          <a:prstGeom prst="rect">
            <a:avLst/>
          </a:prstGeom>
        </p:spPr>
        <p:txBody>
          <a:bodyPr/>
          <a:lstStyle/>
          <a:p>
            <a:pPr algn="just">
              <a:lnSpc>
                <a:spcPct val="100000"/>
              </a:lnSpc>
            </a:pPr>
            <a:r>
              <a:rPr lang="pt-BR" sz="2000" b="1">
                <a:solidFill>
                  <a:srgbClr val="000000"/>
                </a:solidFill>
                <a:latin typeface="Arial"/>
              </a:rPr>
              <a:t>Considerando a necessidade de estabelecer mecanismos de controle e gerenciamento dos contratos, de manter atualizados os dados de todos os contratos em vigor, de padronizar as ações inerentes à administração de acompanhamento das despesas operacionais, no âmbito do INSS e adequar as práticas de controle às funcionalidades do sistema informatizado, fica </a:t>
            </a:r>
            <a:r>
              <a:rPr lang="pt-BR" sz="2000" b="1" u="sng">
                <a:solidFill>
                  <a:srgbClr val="000000"/>
                </a:solidFill>
                <a:latin typeface="Arial"/>
              </a:rPr>
              <a:t>instituído o Sistema de Gestão de Contratos - GCWeb (http://www-gcweb) como ferramenta de cadastro, controle e gerenciamento dos contratos e despesas operacionais, no âmbito da Administração Central, Superintendências Regionais e Gerências-Executivas</a:t>
            </a:r>
            <a:r>
              <a:rPr lang="pt-BR" sz="2000">
                <a:solidFill>
                  <a:srgbClr val="000000"/>
                </a:solidFill>
                <a:latin typeface="Arial"/>
              </a:rPr>
              <a:t>.</a:t>
            </a:r>
            <a:endParaRPr/>
          </a:p>
          <a:p>
            <a:pPr algn="just">
              <a:lnSpc>
                <a:spcPct val="100000"/>
              </a:lnSpc>
            </a:pPr>
            <a:endParaRPr/>
          </a:p>
          <a:p>
            <a:pPr algn="just">
              <a:lnSpc>
                <a:spcPct val="100000"/>
              </a:lnSpc>
            </a:pPr>
            <a:r>
              <a:rPr lang="pt-BR" b="1">
                <a:solidFill>
                  <a:srgbClr val="000000"/>
                </a:solidFill>
                <a:latin typeface="Arial"/>
              </a:rPr>
              <a:t>  	</a:t>
            </a:r>
            <a:endParaRPr/>
          </a:p>
          <a:p>
            <a:pPr algn="just">
              <a:lnSpc>
                <a:spcPct val="100000"/>
              </a:lnSpc>
            </a:pPr>
            <a:r>
              <a:rPr lang="pt-BR" sz="2000">
                <a:solidFill>
                  <a:srgbClr val="000000"/>
                </a:solidFill>
                <a:latin typeface="Arial"/>
              </a:rPr>
              <a:t>Aspecto</a:t>
            </a:r>
            <a:r>
              <a:rPr lang="pt-BR">
                <a:solidFill>
                  <a:srgbClr val="000000"/>
                </a:solidFill>
                <a:latin typeface="Arial"/>
              </a:rPr>
              <a:t> </a:t>
            </a:r>
            <a:r>
              <a:rPr lang="pt-BR" sz="2000">
                <a:solidFill>
                  <a:srgbClr val="000000"/>
                </a:solidFill>
                <a:latin typeface="Arial"/>
              </a:rPr>
              <a:t>relevante: A Autarquia poderá adotar este procedimento como parâmetro no futuro.</a:t>
            </a:r>
            <a:endParaRPr/>
          </a:p>
          <a:p>
            <a:pPr algn="just">
              <a:lnSpc>
                <a:spcPct val="80000"/>
              </a:lnSpc>
            </a:pPr>
            <a:endParaRPr/>
          </a:p>
          <a:p>
            <a:pPr algn="just">
              <a:lnSpc>
                <a:spcPct val="8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Shape 1"/>
          <p:cNvSpPr txBox="1"/>
          <p:nvPr/>
        </p:nvSpPr>
        <p:spPr>
          <a:xfrm>
            <a:off x="683640" y="333360"/>
            <a:ext cx="8002800" cy="1083960"/>
          </a:xfrm>
          <a:prstGeom prst="rect">
            <a:avLst/>
          </a:prstGeom>
        </p:spPr>
        <p:txBody>
          <a:bodyPr anchor="ctr"/>
          <a:lstStyle/>
          <a:p>
            <a:pPr algn="ctr">
              <a:lnSpc>
                <a:spcPct val="100000"/>
              </a:lnSpc>
            </a:pPr>
            <a:r>
              <a:rPr lang="pt-BR" sz="2000" b="1" u="sng" dirty="0">
                <a:solidFill>
                  <a:srgbClr val="0000FF"/>
                </a:solidFill>
                <a:latin typeface="Arial"/>
              </a:rPr>
              <a:t>Portaria Conjunta MPS/INSS/PREVIC N° 64 de 19/02/2014</a:t>
            </a:r>
            <a:endParaRPr dirty="0">
              <a:solidFill>
                <a:srgbClr val="0000FF"/>
              </a:solidFill>
            </a:endParaRPr>
          </a:p>
        </p:txBody>
      </p:sp>
      <p:sp>
        <p:nvSpPr>
          <p:cNvPr id="112" name="TextShape 2"/>
          <p:cNvSpPr txBox="1"/>
          <p:nvPr/>
        </p:nvSpPr>
        <p:spPr>
          <a:xfrm>
            <a:off x="683640" y="1556640"/>
            <a:ext cx="8136720" cy="4752000"/>
          </a:xfrm>
          <a:prstGeom prst="rect">
            <a:avLst/>
          </a:prstGeom>
        </p:spPr>
        <p:txBody>
          <a:bodyPr/>
          <a:lstStyle/>
          <a:p>
            <a:pPr algn="just">
              <a:lnSpc>
                <a:spcPct val="100000"/>
              </a:lnSpc>
            </a:pPr>
            <a:r>
              <a:rPr lang="pt-BR" sz="2000" b="1">
                <a:solidFill>
                  <a:srgbClr val="000000"/>
                </a:solidFill>
                <a:latin typeface="Arial"/>
              </a:rPr>
              <a:t>Disciplina a elaboração de convênios, acordos de cooperação  e termos de execução descentralizada, que visem à disponibilização de dados constantes de cadastros geridos pelo Ministério da Previdência Social - MPS, pelo Instituto Nacional do Seguro Social - INSS e pela Superintendência Nacional de Previdência Complementar - PREVIC, dispondo sobre os procedimentos relativos ao Cadastro Nacional de Informações Sociais - CNIS, ao Sistema Informatizado de Controle de Óbitos e ao Sistema Corporativo de Benefícios do INSS - SISBEN, e dá outras providências.</a:t>
            </a:r>
            <a:endParaRPr/>
          </a:p>
          <a:p>
            <a:pPr algn="just">
              <a:lnSpc>
                <a:spcPct val="100000"/>
              </a:lnSpc>
            </a:pPr>
            <a:endParaRPr/>
          </a:p>
          <a:p>
            <a:pPr algn="just">
              <a:lnSpc>
                <a:spcPct val="100000"/>
              </a:lnSpc>
            </a:pPr>
            <a:r>
              <a:rPr lang="pt-BR" sz="2000">
                <a:solidFill>
                  <a:srgbClr val="000000"/>
                </a:solidFill>
                <a:latin typeface="Arial"/>
              </a:rPr>
              <a:t>Aspecto relevante: Procedimento de gestão de dados cadastrais que a Autarquia poderá consultar e adotar como parâmetro.</a:t>
            </a:r>
            <a:endParaRPr/>
          </a:p>
          <a:p>
            <a:pPr algn="just">
              <a:lnSpc>
                <a:spcPct val="80000"/>
              </a:lnSpc>
            </a:pPr>
            <a:endParaRPr/>
          </a:p>
          <a:p>
            <a:pPr algn="just">
              <a:lnSpc>
                <a:spcPct val="8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Shape 1"/>
          <p:cNvSpPr txBox="1"/>
          <p:nvPr/>
        </p:nvSpPr>
        <p:spPr>
          <a:xfrm>
            <a:off x="683640" y="333360"/>
            <a:ext cx="8002800" cy="1083960"/>
          </a:xfrm>
          <a:prstGeom prst="rect">
            <a:avLst/>
          </a:prstGeom>
        </p:spPr>
        <p:txBody>
          <a:bodyPr anchor="ctr"/>
          <a:lstStyle/>
          <a:p>
            <a:pPr algn="ctr">
              <a:lnSpc>
                <a:spcPct val="100000"/>
              </a:lnSpc>
            </a:pPr>
            <a:r>
              <a:rPr lang="pt-BR" sz="2000" b="1" u="sng" dirty="0">
                <a:solidFill>
                  <a:srgbClr val="0000FF"/>
                </a:solidFill>
                <a:latin typeface="Arial"/>
              </a:rPr>
              <a:t>IN SPPS N° 02 de 13/02/2014</a:t>
            </a:r>
            <a:endParaRPr dirty="0">
              <a:solidFill>
                <a:srgbClr val="0000FF"/>
              </a:solidFill>
            </a:endParaRPr>
          </a:p>
        </p:txBody>
      </p:sp>
      <p:sp>
        <p:nvSpPr>
          <p:cNvPr id="114" name="TextShape 2"/>
          <p:cNvSpPr txBox="1"/>
          <p:nvPr/>
        </p:nvSpPr>
        <p:spPr>
          <a:xfrm>
            <a:off x="683640" y="1628640"/>
            <a:ext cx="8136720" cy="4752000"/>
          </a:xfrm>
          <a:prstGeom prst="rect">
            <a:avLst/>
          </a:prstGeom>
        </p:spPr>
        <p:txBody>
          <a:bodyPr/>
          <a:lstStyle/>
          <a:p>
            <a:pPr algn="just">
              <a:lnSpc>
                <a:spcPct val="100000"/>
              </a:lnSpc>
            </a:pPr>
            <a:r>
              <a:rPr lang="pt-BR" sz="2000" b="1">
                <a:solidFill>
                  <a:srgbClr val="000000"/>
                </a:solidFill>
                <a:latin typeface="Arial"/>
              </a:rPr>
              <a:t>Estabelece instruções para o reconhecimento, pelos Regimes Próprios de Previdência Social da União, dos Estados, do DF e dos Municípios, do direito dos servidores públicos com deficiência, amparados por ordem concedida em mandado de injunção, à aposentadoria com requisitos e critérios diferenciados de que trata o §4°, inciso I, do art. 40 da constituição federal.</a:t>
            </a:r>
            <a:endParaRPr/>
          </a:p>
          <a:p>
            <a:pPr algn="just">
              <a:lnSpc>
                <a:spcPct val="100000"/>
              </a:lnSpc>
            </a:pPr>
            <a:r>
              <a:rPr lang="pt-BR" sz="2000" b="1">
                <a:solidFill>
                  <a:srgbClr val="1F497D"/>
                </a:solidFill>
                <a:latin typeface="Arial"/>
              </a:rPr>
              <a:t> </a:t>
            </a:r>
            <a:endParaRPr/>
          </a:p>
          <a:p>
            <a:pPr algn="just">
              <a:lnSpc>
                <a:spcPct val="100000"/>
              </a:lnSpc>
            </a:pPr>
            <a:r>
              <a:rPr lang="pt-BR" sz="2000">
                <a:solidFill>
                  <a:srgbClr val="000000"/>
                </a:solidFill>
                <a:latin typeface="Arial"/>
              </a:rPr>
              <a:t>	</a:t>
            </a:r>
            <a:endParaRPr/>
          </a:p>
          <a:p>
            <a:pPr algn="just">
              <a:lnSpc>
                <a:spcPct val="100000"/>
              </a:lnSpc>
            </a:pPr>
            <a:r>
              <a:rPr lang="pt-BR" sz="2000">
                <a:solidFill>
                  <a:srgbClr val="000000"/>
                </a:solidFill>
                <a:latin typeface="Arial"/>
              </a:rPr>
              <a:t>Aspecto relevante: Impacto financeiro referente às aposentadorias pagas por esta Autarquia.</a:t>
            </a:r>
            <a:endParaRPr/>
          </a:p>
          <a:p>
            <a:pPr algn="just">
              <a:lnSpc>
                <a:spcPct val="8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Nova Súmula Vinculante n° 33 do STF de 24/04/2014</a:t>
            </a:r>
            <a:endParaRPr dirty="0">
              <a:solidFill>
                <a:srgbClr val="0000FF"/>
              </a:solidFill>
            </a:endParaRPr>
          </a:p>
        </p:txBody>
      </p:sp>
      <p:sp>
        <p:nvSpPr>
          <p:cNvPr id="116" name="TextShape 2"/>
          <p:cNvSpPr txBox="1"/>
          <p:nvPr/>
        </p:nvSpPr>
        <p:spPr>
          <a:xfrm>
            <a:off x="683640" y="1600200"/>
            <a:ext cx="8002800" cy="4780800"/>
          </a:xfrm>
          <a:prstGeom prst="rect">
            <a:avLst/>
          </a:prstGeom>
        </p:spPr>
        <p:txBody>
          <a:bodyPr/>
          <a:lstStyle/>
          <a:p>
            <a:pPr algn="just">
              <a:lnSpc>
                <a:spcPct val="100000"/>
              </a:lnSpc>
            </a:pPr>
            <a:r>
              <a:rPr lang="pt-BR" sz="2000" b="1">
                <a:solidFill>
                  <a:srgbClr val="000000"/>
                </a:solidFill>
                <a:latin typeface="Arial"/>
              </a:rPr>
              <a:t>Aplicam-se ao servidor público, no que couber, as regras do Regime Geral de Previdência Social sobre aposentadoria especial de que trata o artigo 40, parágrafo 4º, inciso III, da Constituição Federal, até edição de lei complementar específica.</a:t>
            </a:r>
            <a:endParaRPr/>
          </a:p>
          <a:p>
            <a:pPr algn="just">
              <a:lnSpc>
                <a:spcPct val="100000"/>
              </a:lnSpc>
            </a:pPr>
            <a:endParaRPr/>
          </a:p>
          <a:p>
            <a:pPr algn="just">
              <a:lnSpc>
                <a:spcPct val="100000"/>
              </a:lnSpc>
            </a:pPr>
            <a:endParaRPr/>
          </a:p>
          <a:p>
            <a:pPr algn="just">
              <a:lnSpc>
                <a:spcPct val="100000"/>
              </a:lnSpc>
            </a:pPr>
            <a:r>
              <a:rPr lang="pt-BR" sz="2000">
                <a:solidFill>
                  <a:srgbClr val="000000"/>
                </a:solidFill>
                <a:latin typeface="Arial"/>
              </a:rPr>
              <a:t>Aspecto relevante: Impacto nos procedimentos de aposentadorias especiais (servidores que exerçam atividades sob condições especiais que prejudiquem a saúde ou a integridade física) em trâmite nesta Autarquia.</a:t>
            </a:r>
            <a:r>
              <a:rPr lang="pt-BR" sz="2000">
                <a:solidFill>
                  <a:srgbClr val="000000"/>
                </a:solidFill>
                <a:latin typeface="Calibri"/>
              </a:rPr>
              <a:t> </a:t>
            </a:r>
            <a:r>
              <a:rPr lang="pt-BR" sz="2000">
                <a:solidFill>
                  <a:srgbClr val="000000"/>
                </a:solidFill>
                <a:latin typeface="Arial"/>
              </a:rPr>
              <a:t>Assim, se o servidor público exerce suas atividades em condições insalubres, poderá requerer aposentadoria especial e a Administração Pública deverá analisar o requerimento com base nos requisitos do RGPS trazidos pelo art. 57 da Lei n.º 8.213/91.</a:t>
            </a:r>
            <a:endParaRPr/>
          </a:p>
          <a:p>
            <a:pPr algn="just">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Shape 1"/>
          <p:cNvSpPr txBox="1"/>
          <p:nvPr/>
        </p:nvSpPr>
        <p:spPr>
          <a:xfrm>
            <a:off x="1571760" y="2143080"/>
            <a:ext cx="5943240" cy="3725640"/>
          </a:xfrm>
          <a:prstGeom prst="rect">
            <a:avLst/>
          </a:prstGeom>
        </p:spPr>
        <p:txBody>
          <a:bodyPr/>
          <a:lstStyle/>
          <a:p>
            <a:pPr algn="ctr">
              <a:lnSpc>
                <a:spcPct val="100000"/>
              </a:lnSpc>
            </a:pPr>
            <a:r>
              <a:rPr lang="pt-BR" sz="3500">
                <a:solidFill>
                  <a:srgbClr val="000000"/>
                </a:solidFill>
                <a:latin typeface="Calibri"/>
              </a:rPr>
              <a:t>Jurisprudência do Tribunal de Contas da União</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CustomShape 1"/>
          <p:cNvSpPr/>
          <p:nvPr/>
        </p:nvSpPr>
        <p:spPr>
          <a:xfrm>
            <a:off x="5289480" y="393840"/>
            <a:ext cx="3528720" cy="504360"/>
          </a:xfrm>
          <a:prstGeom prst="rect">
            <a:avLst/>
          </a:prstGeom>
          <a:noFill/>
          <a:ln>
            <a:noFill/>
          </a:ln>
        </p:spPr>
      </p:sp>
      <p:sp>
        <p:nvSpPr>
          <p:cNvPr id="119" name="CustomShape 2"/>
          <p:cNvSpPr/>
          <p:nvPr/>
        </p:nvSpPr>
        <p:spPr>
          <a:xfrm>
            <a:off x="2843280" y="476280"/>
            <a:ext cx="5905080" cy="45720"/>
          </a:xfrm>
          <a:prstGeom prst="rect">
            <a:avLst/>
          </a:prstGeom>
          <a:solidFill>
            <a:srgbClr val="264264"/>
          </a:solidFill>
          <a:ln w="25560">
            <a:solidFill>
              <a:srgbClr val="3A5F8B"/>
            </a:solidFill>
            <a:round/>
          </a:ln>
        </p:spPr>
      </p:sp>
      <p:sp>
        <p:nvSpPr>
          <p:cNvPr id="120"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21" name="CustomShape 4"/>
          <p:cNvSpPr/>
          <p:nvPr/>
        </p:nvSpPr>
        <p:spPr>
          <a:xfrm>
            <a:off x="1071720" y="927360"/>
            <a:ext cx="7214760" cy="3731760"/>
          </a:xfrm>
          <a:prstGeom prst="rect">
            <a:avLst/>
          </a:prstGeom>
          <a:noFill/>
          <a:ln w="9360">
            <a:noFill/>
          </a:ln>
        </p:spPr>
        <p:txBody>
          <a:bodyPr lIns="90000" tIns="45000" rIns="90000" bIns="45000" anchor="ctr"/>
          <a:lstStyle/>
          <a:p>
            <a:pPr algn="just">
              <a:lnSpc>
                <a:spcPct val="100000"/>
              </a:lnSpc>
            </a:pPr>
            <a:endParaRPr dirty="0"/>
          </a:p>
          <a:p>
            <a:pPr algn="just">
              <a:lnSpc>
                <a:spcPct val="100000"/>
              </a:lnSpc>
            </a:pPr>
            <a:endParaRPr dirty="0"/>
          </a:p>
          <a:p>
            <a:pPr algn="just">
              <a:lnSpc>
                <a:spcPct val="115000"/>
              </a:lnSpc>
            </a:pPr>
            <a:r>
              <a:rPr lang="pt-BR" b="1" u="sng" dirty="0">
                <a:solidFill>
                  <a:srgbClr val="0000FF"/>
                </a:solidFill>
                <a:latin typeface="Arial"/>
                <a:ea typeface="Calibri"/>
              </a:rPr>
              <a:t>Acórdão 3668/2013 - Plenário</a:t>
            </a:r>
            <a:r>
              <a:rPr lang="pt-BR" b="1" dirty="0">
                <a:solidFill>
                  <a:srgbClr val="000000"/>
                </a:solidFill>
                <a:latin typeface="Arial"/>
                <a:ea typeface="Calibri"/>
              </a:rPr>
              <a:t> </a:t>
            </a:r>
            <a:endParaRPr lang="pt-BR" b="1" dirty="0" smtClean="0">
              <a:solidFill>
                <a:srgbClr val="000000"/>
              </a:solidFill>
              <a:latin typeface="Arial"/>
              <a:ea typeface="Calibri"/>
            </a:endParaRPr>
          </a:p>
          <a:p>
            <a:pPr algn="just">
              <a:lnSpc>
                <a:spcPct val="115000"/>
              </a:lnSpc>
            </a:pPr>
            <a:endParaRPr dirty="0"/>
          </a:p>
          <a:p>
            <a:pPr algn="just">
              <a:lnSpc>
                <a:spcPct val="115000"/>
              </a:lnSpc>
            </a:pPr>
            <a:r>
              <a:rPr lang="pt-BR" dirty="0">
                <a:solidFill>
                  <a:srgbClr val="000000"/>
                </a:solidFill>
                <a:latin typeface="Arial"/>
                <a:ea typeface="Calibri"/>
              </a:rPr>
              <a:t>Subsídio. Vantagens indenizatórias. </a:t>
            </a:r>
            <a:endParaRPr dirty="0"/>
          </a:p>
          <a:p>
            <a:pPr algn="just">
              <a:lnSpc>
                <a:spcPct val="115000"/>
              </a:lnSpc>
            </a:pPr>
            <a:r>
              <a:rPr lang="pt-BR" dirty="0">
                <a:solidFill>
                  <a:srgbClr val="000000"/>
                </a:solidFill>
                <a:latin typeface="Arial"/>
                <a:ea typeface="Calibri"/>
              </a:rPr>
              <a:t>A remuneração na forma de subsídio implica a vedação de pagamento de qualquer outra parcela remuneratória, inclusive as vantagens de natureza pessoal, admitindo-se, nos termos da EC 47/2005, a percepção de vantagens adicionais de natureza indenizatória, como a Gratificação Especial de Localidade (GEL), instituída pela Lei 8.270/91, e a VPNI-Localidade dela decorrente, instituída pela Lei 9.527/97 .</a:t>
            </a:r>
            <a:endParaRP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ustomShape 1"/>
          <p:cNvSpPr/>
          <p:nvPr/>
        </p:nvSpPr>
        <p:spPr>
          <a:xfrm>
            <a:off x="5289480" y="393840"/>
            <a:ext cx="3528720" cy="504360"/>
          </a:xfrm>
          <a:prstGeom prst="rect">
            <a:avLst/>
          </a:prstGeom>
          <a:noFill/>
          <a:ln>
            <a:noFill/>
          </a:ln>
        </p:spPr>
      </p:sp>
      <p:sp>
        <p:nvSpPr>
          <p:cNvPr id="123" name="CustomShape 2"/>
          <p:cNvSpPr/>
          <p:nvPr/>
        </p:nvSpPr>
        <p:spPr>
          <a:xfrm>
            <a:off x="2843280" y="476280"/>
            <a:ext cx="5905080" cy="45720"/>
          </a:xfrm>
          <a:prstGeom prst="rect">
            <a:avLst/>
          </a:prstGeom>
          <a:solidFill>
            <a:srgbClr val="264264"/>
          </a:solidFill>
          <a:ln w="25560">
            <a:solidFill>
              <a:srgbClr val="3A5F8B"/>
            </a:solidFill>
            <a:round/>
          </a:ln>
        </p:spPr>
      </p:sp>
      <p:sp>
        <p:nvSpPr>
          <p:cNvPr id="124"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25" name="CustomShape 4"/>
          <p:cNvSpPr/>
          <p:nvPr/>
        </p:nvSpPr>
        <p:spPr>
          <a:xfrm>
            <a:off x="1071720" y="1242360"/>
            <a:ext cx="7214760" cy="3101040"/>
          </a:xfrm>
          <a:prstGeom prst="rect">
            <a:avLst/>
          </a:prstGeom>
          <a:noFill/>
          <a:ln w="9360">
            <a:noFill/>
          </a:ln>
        </p:spPr>
        <p:txBody>
          <a:bodyPr lIns="90000" tIns="45000" rIns="90000" bIns="45000" anchor="ctr"/>
          <a:lstStyle/>
          <a:p>
            <a:pPr algn="just">
              <a:lnSpc>
                <a:spcPct val="100000"/>
              </a:lnSpc>
            </a:pPr>
            <a:endParaRPr dirty="0"/>
          </a:p>
          <a:p>
            <a:pPr algn="just">
              <a:lnSpc>
                <a:spcPct val="100000"/>
              </a:lnSpc>
            </a:pPr>
            <a:endParaRPr dirty="0"/>
          </a:p>
          <a:p>
            <a:pPr algn="just">
              <a:lnSpc>
                <a:spcPct val="115000"/>
              </a:lnSpc>
            </a:pPr>
            <a:r>
              <a:rPr lang="pt-BR" b="1" u="sng" dirty="0">
                <a:solidFill>
                  <a:srgbClr val="0000FF"/>
                </a:solidFill>
                <a:latin typeface="Arial"/>
                <a:ea typeface="Calibri"/>
              </a:rPr>
              <a:t>Acórdão 8641/2013 - Primeira Câmara</a:t>
            </a:r>
            <a:r>
              <a:rPr lang="pt-BR" dirty="0">
                <a:solidFill>
                  <a:srgbClr val="000000"/>
                </a:solidFill>
                <a:latin typeface="Arial"/>
                <a:ea typeface="Calibri"/>
              </a:rPr>
              <a:t> </a:t>
            </a:r>
            <a:endParaRPr lang="pt-BR" dirty="0" smtClean="0">
              <a:solidFill>
                <a:srgbClr val="000000"/>
              </a:solidFill>
              <a:latin typeface="Arial"/>
              <a:ea typeface="Calibri"/>
            </a:endParaRPr>
          </a:p>
          <a:p>
            <a:pPr algn="just">
              <a:lnSpc>
                <a:spcPct val="115000"/>
              </a:lnSpc>
            </a:pPr>
            <a:endParaRPr dirty="0"/>
          </a:p>
          <a:p>
            <a:pPr algn="just">
              <a:lnSpc>
                <a:spcPct val="115000"/>
              </a:lnSpc>
            </a:pPr>
            <a:r>
              <a:rPr lang="pt-BR" dirty="0">
                <a:solidFill>
                  <a:srgbClr val="000000"/>
                </a:solidFill>
                <a:latin typeface="Arial"/>
                <a:ea typeface="Calibri"/>
              </a:rPr>
              <a:t>Aposentadoria especial. Professor. </a:t>
            </a:r>
            <a:endParaRPr dirty="0"/>
          </a:p>
          <a:p>
            <a:pPr algn="just">
              <a:lnSpc>
                <a:spcPct val="115000"/>
              </a:lnSpc>
            </a:pPr>
            <a:r>
              <a:rPr lang="pt-BR" dirty="0">
                <a:solidFill>
                  <a:srgbClr val="000000"/>
                </a:solidFill>
                <a:latin typeface="Arial"/>
                <a:ea typeface="Calibri"/>
              </a:rPr>
              <a:t>Ao docente servidor público, a Constituição Federal assegura aposentadoria especial, desde que o tempo de serviço tenha sido exercido exclusivamente em atividade de magistério. Não se admite a contagem ponderada do tempo de magistério para fins de aposentadoria estatutária</a:t>
            </a:r>
            <a:r>
              <a:rPr lang="pt-BR" sz="1600" dirty="0">
                <a:solidFill>
                  <a:srgbClr val="000000"/>
                </a:solidFill>
                <a:latin typeface="Trebuchet MS"/>
                <a:ea typeface="Calibri"/>
              </a:rPr>
              <a:t>.</a:t>
            </a:r>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1571760" y="2143080"/>
            <a:ext cx="5943240" cy="3725640"/>
          </a:xfrm>
          <a:prstGeom prst="rect">
            <a:avLst/>
          </a:prstGeom>
        </p:spPr>
        <p:txBody>
          <a:bodyPr/>
          <a:lstStyle/>
          <a:p>
            <a:pPr algn="ctr">
              <a:lnSpc>
                <a:spcPct val="100000"/>
              </a:lnSpc>
            </a:pPr>
            <a:r>
              <a:rPr lang="pt-BR" sz="3500">
                <a:solidFill>
                  <a:srgbClr val="000000"/>
                </a:solidFill>
                <a:latin typeface="Calibri"/>
              </a:rPr>
              <a:t>Legislação Estadual</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ustomShape 1"/>
          <p:cNvSpPr/>
          <p:nvPr/>
        </p:nvSpPr>
        <p:spPr>
          <a:xfrm>
            <a:off x="5289480" y="393840"/>
            <a:ext cx="3528720" cy="504360"/>
          </a:xfrm>
          <a:prstGeom prst="rect">
            <a:avLst/>
          </a:prstGeom>
          <a:noFill/>
          <a:ln>
            <a:noFill/>
          </a:ln>
        </p:spPr>
      </p:sp>
      <p:sp>
        <p:nvSpPr>
          <p:cNvPr id="127" name="CustomShape 2"/>
          <p:cNvSpPr/>
          <p:nvPr/>
        </p:nvSpPr>
        <p:spPr>
          <a:xfrm>
            <a:off x="2843280" y="476280"/>
            <a:ext cx="5905080" cy="45720"/>
          </a:xfrm>
          <a:prstGeom prst="rect">
            <a:avLst/>
          </a:prstGeom>
          <a:solidFill>
            <a:srgbClr val="264264"/>
          </a:solidFill>
          <a:ln w="25560">
            <a:solidFill>
              <a:srgbClr val="3A5F8B"/>
            </a:solidFill>
            <a:round/>
          </a:ln>
        </p:spPr>
      </p:sp>
      <p:sp>
        <p:nvSpPr>
          <p:cNvPr id="128"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29" name="CustomShape 4"/>
          <p:cNvSpPr/>
          <p:nvPr/>
        </p:nvSpPr>
        <p:spPr>
          <a:xfrm>
            <a:off x="1071720" y="960480"/>
            <a:ext cx="7214760" cy="3665160"/>
          </a:xfrm>
          <a:prstGeom prst="rect">
            <a:avLst/>
          </a:prstGeom>
          <a:noFill/>
          <a:ln w="9360">
            <a:noFill/>
          </a:ln>
        </p:spPr>
        <p:txBody>
          <a:bodyPr lIns="90000" tIns="45000" rIns="90000" bIns="45000" anchor="ctr"/>
          <a:lstStyle/>
          <a:p>
            <a:pPr algn="just">
              <a:lnSpc>
                <a:spcPct val="100000"/>
              </a:lnSpc>
            </a:pPr>
            <a:endParaRPr dirty="0"/>
          </a:p>
          <a:p>
            <a:pPr algn="just">
              <a:lnSpc>
                <a:spcPct val="100000"/>
              </a:lnSpc>
            </a:pPr>
            <a:endParaRPr dirty="0"/>
          </a:p>
          <a:p>
            <a:pPr algn="just">
              <a:lnSpc>
                <a:spcPct val="115000"/>
              </a:lnSpc>
            </a:pPr>
            <a:r>
              <a:rPr lang="pt-BR" b="1" u="sng" dirty="0">
                <a:solidFill>
                  <a:srgbClr val="0000FF"/>
                </a:solidFill>
                <a:latin typeface="Arial"/>
                <a:ea typeface="Calibri"/>
              </a:rPr>
              <a:t>Acórdão 157/2014 - Segunda Câmara</a:t>
            </a:r>
            <a:r>
              <a:rPr lang="pt-BR" dirty="0">
                <a:solidFill>
                  <a:srgbClr val="000000"/>
                </a:solidFill>
                <a:latin typeface="Arial"/>
                <a:ea typeface="Calibri"/>
              </a:rPr>
              <a:t> </a:t>
            </a:r>
            <a:endParaRPr lang="pt-BR" dirty="0" smtClean="0">
              <a:solidFill>
                <a:srgbClr val="000000"/>
              </a:solidFill>
              <a:latin typeface="Arial"/>
              <a:ea typeface="Calibri"/>
            </a:endParaRPr>
          </a:p>
          <a:p>
            <a:pPr algn="just">
              <a:lnSpc>
                <a:spcPct val="115000"/>
              </a:lnSpc>
            </a:pPr>
            <a:endParaRPr dirty="0"/>
          </a:p>
          <a:p>
            <a:pPr algn="just">
              <a:lnSpc>
                <a:spcPct val="115000"/>
              </a:lnSpc>
            </a:pPr>
            <a:r>
              <a:rPr lang="pt-BR" dirty="0">
                <a:solidFill>
                  <a:srgbClr val="000000"/>
                </a:solidFill>
                <a:latin typeface="Arial"/>
                <a:ea typeface="Calibri"/>
              </a:rPr>
              <a:t>Pensão civil. União estável. </a:t>
            </a:r>
            <a:endParaRPr dirty="0"/>
          </a:p>
          <a:p>
            <a:pPr algn="just">
              <a:lnSpc>
                <a:spcPct val="115000"/>
              </a:lnSpc>
            </a:pPr>
            <a:r>
              <a:rPr lang="pt-BR" dirty="0">
                <a:solidFill>
                  <a:srgbClr val="000000"/>
                </a:solidFill>
                <a:latin typeface="Arial"/>
                <a:ea typeface="Calibri"/>
              </a:rPr>
              <a:t>A existência de filho do instituidor com a alegada companheira é apenas um indício, não sendo suficiente para caracterizar a união estável, configurada na convivência pública, contínua, duradoura e estabelecida com o objetivo de constituição de família, nos termos do art.1.723 do Código Civil, condição necessária para habilitar a companheira como beneficiária da pensão.</a:t>
            </a:r>
            <a:endParaRPr dirty="0"/>
          </a:p>
          <a:p>
            <a:pPr algn="just">
              <a:lnSpc>
                <a:spcPct val="50000"/>
              </a:lnSpc>
            </a:pPr>
            <a:r>
              <a:rPr lang="pt-BR" sz="800" dirty="0">
                <a:solidFill>
                  <a:srgbClr val="FFFFFF"/>
                </a:solidFill>
                <a:latin typeface="Arial"/>
                <a:ea typeface="Calibri"/>
              </a:rPr>
              <a:t>Art. 1.723. É reconhecida como entidade familiar a união estável entre o homem e a mulher, configurada na convivência pública, contínua e duradoura e estabelecida com o objetivo de constituição de família.</a:t>
            </a:r>
            <a:endParaRP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ustomShape 1"/>
          <p:cNvSpPr/>
          <p:nvPr/>
        </p:nvSpPr>
        <p:spPr>
          <a:xfrm>
            <a:off x="5289480" y="393840"/>
            <a:ext cx="3528720" cy="504360"/>
          </a:xfrm>
          <a:prstGeom prst="rect">
            <a:avLst/>
          </a:prstGeom>
          <a:noFill/>
          <a:ln>
            <a:noFill/>
          </a:ln>
        </p:spPr>
      </p:sp>
      <p:sp>
        <p:nvSpPr>
          <p:cNvPr id="131" name="CustomShape 2"/>
          <p:cNvSpPr/>
          <p:nvPr/>
        </p:nvSpPr>
        <p:spPr>
          <a:xfrm>
            <a:off x="2843280" y="476280"/>
            <a:ext cx="5905080" cy="45720"/>
          </a:xfrm>
          <a:prstGeom prst="rect">
            <a:avLst/>
          </a:prstGeom>
          <a:solidFill>
            <a:srgbClr val="264264"/>
          </a:solidFill>
          <a:ln w="25560">
            <a:solidFill>
              <a:srgbClr val="3A5F8B"/>
            </a:solidFill>
            <a:round/>
          </a:ln>
        </p:spPr>
      </p:sp>
      <p:sp>
        <p:nvSpPr>
          <p:cNvPr id="132"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33" name="CustomShape 4"/>
          <p:cNvSpPr/>
          <p:nvPr/>
        </p:nvSpPr>
        <p:spPr>
          <a:xfrm>
            <a:off x="1071720" y="548280"/>
            <a:ext cx="7214760" cy="4489560"/>
          </a:xfrm>
          <a:prstGeom prst="rect">
            <a:avLst/>
          </a:prstGeom>
          <a:noFill/>
          <a:ln w="9360">
            <a:noFill/>
          </a:ln>
        </p:spPr>
        <p:txBody>
          <a:bodyPr lIns="90000" tIns="45000" rIns="90000" bIns="45000" anchor="ctr"/>
          <a:lstStyle/>
          <a:p>
            <a:pPr algn="just">
              <a:lnSpc>
                <a:spcPct val="100000"/>
              </a:lnSpc>
            </a:pPr>
            <a:endParaRPr dirty="0"/>
          </a:p>
          <a:p>
            <a:pPr algn="just">
              <a:lnSpc>
                <a:spcPct val="100000"/>
              </a:lnSpc>
            </a:pPr>
            <a:endParaRPr dirty="0"/>
          </a:p>
          <a:p>
            <a:pPr algn="just">
              <a:lnSpc>
                <a:spcPct val="115000"/>
              </a:lnSpc>
            </a:pPr>
            <a:r>
              <a:rPr lang="pt-BR" b="1" u="sng" dirty="0">
                <a:solidFill>
                  <a:srgbClr val="0000FF"/>
                </a:solidFill>
                <a:latin typeface="Arial"/>
                <a:ea typeface="Calibri"/>
              </a:rPr>
              <a:t>Acórdão 425/2014 -  Plenário</a:t>
            </a:r>
            <a:r>
              <a:rPr lang="pt-BR" b="1" u="sng" dirty="0">
                <a:solidFill>
                  <a:srgbClr val="0070C0"/>
                </a:solidFill>
                <a:latin typeface="Arial"/>
                <a:ea typeface="Calibri"/>
              </a:rPr>
              <a:t> </a:t>
            </a:r>
          </a:p>
          <a:p>
            <a:pPr algn="just">
              <a:lnSpc>
                <a:spcPct val="115000"/>
              </a:lnSpc>
            </a:pPr>
            <a:endParaRPr dirty="0"/>
          </a:p>
          <a:p>
            <a:pPr algn="just">
              <a:lnSpc>
                <a:spcPct val="115000"/>
              </a:lnSpc>
            </a:pPr>
            <a:r>
              <a:rPr lang="pt-BR" dirty="0">
                <a:solidFill>
                  <a:srgbClr val="000000"/>
                </a:solidFill>
                <a:latin typeface="Arial"/>
                <a:ea typeface="Calibri"/>
              </a:rPr>
              <a:t>Acumulação. Cargos.</a:t>
            </a:r>
            <a:endParaRPr dirty="0"/>
          </a:p>
          <a:p>
            <a:pPr algn="just">
              <a:lnSpc>
                <a:spcPct val="115000"/>
              </a:lnSpc>
              <a:buFont typeface="Symbol"/>
              <a:buChar char=""/>
            </a:pPr>
            <a:r>
              <a:rPr lang="pt-BR" dirty="0">
                <a:solidFill>
                  <a:srgbClr val="000000"/>
                </a:solidFill>
                <a:latin typeface="Arial"/>
                <a:ea typeface="Calibri"/>
              </a:rPr>
              <a:t>A nomeação de servidor efetivo para o exercício de cargo em comissão – assim definido aquele de livre provimento e exoneração, incluídas as funções de confiança e assemelhados – não implica acumulação de cargos públicos, salvo se, de fato, houver dupla jornada e dupla remuneração.</a:t>
            </a:r>
            <a:endParaRPr dirty="0"/>
          </a:p>
          <a:p>
            <a:pPr algn="just">
              <a:lnSpc>
                <a:spcPct val="115000"/>
              </a:lnSpc>
              <a:buFont typeface="Symbol"/>
              <a:buChar char=""/>
            </a:pPr>
            <a:r>
              <a:rPr lang="pt-BR" dirty="0">
                <a:solidFill>
                  <a:srgbClr val="000000"/>
                </a:solidFill>
                <a:latin typeface="Arial"/>
                <a:ea typeface="Calibri"/>
              </a:rPr>
              <a:t>Admite-se a acumulação do cargo em comissão (relacionado ou não ao exercício de cargo efetivo) com outro cargo efetivo quando restarem obedecidas as prescrições da Constituição Federal quanto à matéria.</a:t>
            </a:r>
            <a:endParaRP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CustomShape 1"/>
          <p:cNvSpPr/>
          <p:nvPr/>
        </p:nvSpPr>
        <p:spPr>
          <a:xfrm>
            <a:off x="5289480" y="-171360"/>
            <a:ext cx="3528720" cy="935640"/>
          </a:xfrm>
          <a:prstGeom prst="rect">
            <a:avLst/>
          </a:prstGeom>
          <a:noFill/>
          <a:ln>
            <a:noFill/>
          </a:ln>
        </p:spPr>
      </p:sp>
      <p:sp>
        <p:nvSpPr>
          <p:cNvPr id="135" name="CustomShape 2"/>
          <p:cNvSpPr/>
          <p:nvPr/>
        </p:nvSpPr>
        <p:spPr>
          <a:xfrm>
            <a:off x="2843280" y="476280"/>
            <a:ext cx="5905080" cy="45720"/>
          </a:xfrm>
          <a:prstGeom prst="rect">
            <a:avLst/>
          </a:prstGeom>
          <a:solidFill>
            <a:srgbClr val="264264"/>
          </a:solidFill>
          <a:ln w="25560">
            <a:solidFill>
              <a:srgbClr val="3A5F8B"/>
            </a:solidFill>
            <a:round/>
          </a:ln>
        </p:spPr>
      </p:sp>
      <p:sp>
        <p:nvSpPr>
          <p:cNvPr id="136" name="CustomShape 3"/>
          <p:cNvSpPr/>
          <p:nvPr/>
        </p:nvSpPr>
        <p:spPr>
          <a:xfrm>
            <a:off x="2339640" y="46080"/>
            <a:ext cx="6478200" cy="431640"/>
          </a:xfrm>
          <a:prstGeom prst="rect">
            <a:avLst/>
          </a:prstGeom>
          <a:noFill/>
          <a:ln>
            <a:noFill/>
          </a:ln>
        </p:spPr>
      </p:sp>
      <p:sp>
        <p:nvSpPr>
          <p:cNvPr id="137" name="CustomShape 4"/>
          <p:cNvSpPr/>
          <p:nvPr/>
        </p:nvSpPr>
        <p:spPr>
          <a:xfrm>
            <a:off x="1071720" y="2406600"/>
            <a:ext cx="7214760" cy="1188000"/>
          </a:xfrm>
          <a:prstGeom prst="rect">
            <a:avLst/>
          </a:prstGeom>
          <a:noFill/>
          <a:ln w="9360">
            <a:noFill/>
          </a:ln>
        </p:spPr>
        <p:txBody>
          <a:bodyPr lIns="90000" tIns="45000" rIns="90000" bIns="45000" anchor="ctr"/>
          <a:lstStyle/>
          <a:p>
            <a:pPr>
              <a:lnSpc>
                <a:spcPct val="100000"/>
              </a:lnSpc>
            </a:pPr>
            <a:endParaRPr/>
          </a:p>
          <a:p>
            <a:pPr>
              <a:lnSpc>
                <a:spcPct val="100000"/>
              </a:lnSpc>
            </a:pPr>
            <a:endParaRPr/>
          </a:p>
          <a:p>
            <a:pPr>
              <a:lnSpc>
                <a:spcPct val="100000"/>
              </a:lnSpc>
            </a:pPr>
            <a:endParaRPr/>
          </a:p>
          <a:p>
            <a:pPr>
              <a:lnSpc>
                <a:spcPct val="100000"/>
              </a:lnSpc>
            </a:pPr>
            <a:endParaRPr/>
          </a:p>
        </p:txBody>
      </p:sp>
      <p:sp>
        <p:nvSpPr>
          <p:cNvPr id="138" name="CustomShape 5"/>
          <p:cNvSpPr/>
          <p:nvPr/>
        </p:nvSpPr>
        <p:spPr>
          <a:xfrm>
            <a:off x="1071720" y="1374480"/>
            <a:ext cx="7214760" cy="4832280"/>
          </a:xfrm>
          <a:prstGeom prst="rect">
            <a:avLst/>
          </a:prstGeom>
          <a:noFill/>
          <a:ln>
            <a:noFill/>
          </a:ln>
        </p:spPr>
        <p:txBody>
          <a:bodyPr lIns="90000" tIns="45000" rIns="90000" bIns="45000"/>
          <a:lstStyle/>
          <a:p>
            <a:pPr>
              <a:lnSpc>
                <a:spcPct val="100000"/>
              </a:lnSpc>
            </a:pPr>
            <a:endParaRPr dirty="0"/>
          </a:p>
          <a:p>
            <a:pPr algn="just">
              <a:lnSpc>
                <a:spcPct val="115000"/>
              </a:lnSpc>
            </a:pPr>
            <a:r>
              <a:rPr lang="pt-BR" b="1" u="sng" dirty="0">
                <a:solidFill>
                  <a:srgbClr val="0000FF"/>
                </a:solidFill>
                <a:latin typeface="Arial"/>
                <a:ea typeface="Calibri"/>
              </a:rPr>
              <a:t>Acórdão 624/2014 - Primeira Câmara</a:t>
            </a:r>
            <a:r>
              <a:rPr lang="pt-BR" dirty="0">
                <a:solidFill>
                  <a:srgbClr val="000000"/>
                </a:solidFill>
                <a:latin typeface="Arial"/>
                <a:ea typeface="Calibri"/>
              </a:rPr>
              <a:t> </a:t>
            </a:r>
            <a:endParaRPr lang="pt-BR" dirty="0" smtClean="0">
              <a:solidFill>
                <a:srgbClr val="000000"/>
              </a:solidFill>
              <a:latin typeface="Arial"/>
              <a:ea typeface="Calibri"/>
            </a:endParaRPr>
          </a:p>
          <a:p>
            <a:pPr algn="just">
              <a:lnSpc>
                <a:spcPct val="115000"/>
              </a:lnSpc>
            </a:pPr>
            <a:endParaRPr dirty="0"/>
          </a:p>
          <a:p>
            <a:pPr algn="just">
              <a:lnSpc>
                <a:spcPct val="115000"/>
              </a:lnSpc>
            </a:pPr>
            <a:r>
              <a:rPr lang="pt-BR" dirty="0">
                <a:solidFill>
                  <a:srgbClr val="000000"/>
                </a:solidFill>
                <a:latin typeface="Arial"/>
                <a:ea typeface="Calibri"/>
              </a:rPr>
              <a:t>Tempo de serviço. Tempo ficto. </a:t>
            </a:r>
            <a:endParaRPr dirty="0"/>
          </a:p>
          <a:p>
            <a:pPr algn="just">
              <a:lnSpc>
                <a:spcPct val="115000"/>
              </a:lnSpc>
              <a:buFont typeface="Symbol"/>
              <a:buChar char=""/>
            </a:pPr>
            <a:r>
              <a:rPr lang="pt-BR" dirty="0">
                <a:solidFill>
                  <a:srgbClr val="000000"/>
                </a:solidFill>
                <a:latin typeface="Arial"/>
                <a:ea typeface="Calibri"/>
              </a:rPr>
              <a:t>O cômputo majorado de tempo de serviço prestado sob condições insalubres, perigosas ou penosas para fins de aposentadoria no serviço público restringe-se apenas aos empregados públicos (celetistas) convertidos em servidores públicos estatutários por força da adoção do Regime Jurídico Único e somente em relação ao período anterior à edição da  </a:t>
            </a:r>
            <a:r>
              <a:rPr lang="pt-BR" b="1" u="sng" dirty="0">
                <a:solidFill>
                  <a:srgbClr val="0070C0"/>
                </a:solidFill>
                <a:latin typeface="Arial"/>
                <a:ea typeface="Calibri"/>
              </a:rPr>
              <a:t>Lei 8.112/90</a:t>
            </a:r>
            <a:r>
              <a:rPr lang="pt-BR" dirty="0">
                <a:solidFill>
                  <a:srgbClr val="000000"/>
                </a:solidFill>
                <a:latin typeface="Arial"/>
                <a:ea typeface="Calibri"/>
              </a:rPr>
              <a:t>.</a:t>
            </a:r>
            <a:endParaRPr dirty="0"/>
          </a:p>
          <a:p>
            <a:pPr algn="just">
              <a:lnSpc>
                <a:spcPct val="50000"/>
              </a:lnSpc>
            </a:pPr>
            <a:r>
              <a:rPr lang="pt-BR" sz="800" dirty="0">
                <a:solidFill>
                  <a:srgbClr val="FFFFFF"/>
                </a:solidFill>
                <a:latin typeface="Arial"/>
                <a:ea typeface="Calibri"/>
              </a:rPr>
              <a:t>Art. 57. A aposentadoria especial será devida, uma vez cumprida a carência exigida nesta Lei, ao segurado que tiver trabalhado sujeito a condições especiais que prejudiquem a saúde ou a integridade física, durante 15 (quinze), 20 (vinte) ou 25 (vinte e cinco) anos, conforme dispuser a lei.</a:t>
            </a:r>
            <a:endParaRPr dirty="0"/>
          </a:p>
          <a:p>
            <a:pPr algn="just">
              <a:lnSpc>
                <a:spcPct val="50000"/>
              </a:lnSpc>
            </a:pPr>
            <a:r>
              <a:rPr lang="pt-BR" sz="800" dirty="0">
                <a:solidFill>
                  <a:srgbClr val="FFFFFF"/>
                </a:solidFill>
                <a:latin typeface="Arial"/>
                <a:ea typeface="Calibri"/>
              </a:rPr>
              <a:t>Art. 40. Aos servidores titulares de cargos efetivos da União, dos Estados, do Distrito Federal e dos Municípios, incluídas suas autarquias e fundações, é assegurado regime de previdência de caráter contributivo e solidário, mediante contribuição do respectivo ente público, dos servidores ativos e inativos e dos pensionistas, observados critérios que preservem o equilíbrio financeiro e atuarial e o disposto neste artigo</a:t>
            </a:r>
            <a:r>
              <a:rPr lang="pt-BR" sz="2000" dirty="0">
                <a:solidFill>
                  <a:srgbClr val="000000"/>
                </a:solidFill>
                <a:latin typeface="Arial"/>
                <a:ea typeface="Calibri"/>
              </a:rPr>
              <a:t>.</a:t>
            </a:r>
            <a:endParaRPr dirty="0"/>
          </a:p>
          <a:p>
            <a:pPr algn="just">
              <a:lnSpc>
                <a:spcPct val="50000"/>
              </a:lnSpc>
            </a:pPr>
            <a:r>
              <a:rPr lang="pt-BR" sz="800" dirty="0">
                <a:solidFill>
                  <a:srgbClr val="FFFFFF"/>
                </a:solidFill>
                <a:latin typeface="Arial"/>
                <a:ea typeface="Times New Roman"/>
              </a:rPr>
              <a:t>§ 4º É vedada a adoção de requisitos e critérios diferenciados para a concessão de aposentadoria aos abrangidos pelo regime de que trata este artigo, ressalvados, nos termos definidos em leis complementares, os casos de servidores: I- portadores de deficiência; II- que exerçam atividades de risco; III- cujas atividades sejam exercidas sob condições especiais que prejudiquem a saúde ou a integridade física. </a:t>
            </a:r>
            <a:endParaRPr dirty="0"/>
          </a:p>
          <a:p>
            <a:pPr>
              <a:lnSpc>
                <a:spcPct val="100000"/>
              </a:lnSpc>
            </a:pPr>
            <a:r>
              <a:rPr lang="pt-BR" sz="2000" dirty="0">
                <a:solidFill>
                  <a:srgbClr val="000000"/>
                </a:solidFill>
                <a:latin typeface="Calibri"/>
                <a:ea typeface="Calibri"/>
              </a:rPr>
              <a:t> </a:t>
            </a:r>
            <a:endParaRPr dirty="0"/>
          </a:p>
          <a:p>
            <a:pPr algn="just">
              <a:lnSpc>
                <a:spcPct val="50000"/>
              </a:lnSpc>
            </a:pPr>
            <a:r>
              <a:rPr lang="pt-BR" sz="800" dirty="0">
                <a:solidFill>
                  <a:srgbClr val="FFFFFF"/>
                </a:solidFill>
                <a:latin typeface="Arial"/>
                <a:ea typeface="Calibri"/>
              </a:rPr>
              <a:t>§ 5º O tempo de trabalho exercido sob condições especiais que sejam ou venham a ser consideradas prejudiciais à saúde ou à integridade física será somado, após a respectiva conversão ao tempo de trabalho exercido em atividade comum, segundo critérios estabelecidos pelo Ministério da Previdência e Assistência Social, para efeito de concessão de qualquer benefício. </a:t>
            </a:r>
            <a:endParaRPr dirty="0"/>
          </a:p>
          <a:p>
            <a:pPr algn="just">
              <a:lnSpc>
                <a:spcPct val="150000"/>
              </a:lnSpc>
            </a:pPr>
            <a:r>
              <a:rPr lang="pt-BR" sz="800" dirty="0">
                <a:solidFill>
                  <a:srgbClr val="000000"/>
                </a:solidFill>
                <a:latin typeface="Arial"/>
                <a:ea typeface="Calibri"/>
              </a:rPr>
              <a:t>.</a:t>
            </a:r>
            <a:endParaRPr dirty="0"/>
          </a:p>
        </p:txBody>
      </p:sp>
      <p:sp>
        <p:nvSpPr>
          <p:cNvPr id="139" name="CustomShape 6"/>
          <p:cNvSpPr/>
          <p:nvPr/>
        </p:nvSpPr>
        <p:spPr>
          <a:xfrm>
            <a:off x="5289480" y="-124560"/>
            <a:ext cx="3528720" cy="935640"/>
          </a:xfrm>
          <a:prstGeom prst="rect">
            <a:avLst/>
          </a:prstGeom>
          <a:noFill/>
          <a:ln>
            <a:noFill/>
          </a:ln>
        </p:spPr>
        <p:txBody>
          <a:bodyPr lIns="90000" tIns="45000" rIns="90000" bIns="45000" anchor="ctr"/>
          <a:lstStyle/>
          <a:p>
            <a:pPr algn="r">
              <a:lnSpc>
                <a:spcPct val="100000"/>
              </a:lnSpc>
            </a:pPr>
            <a:r>
              <a:rPr lang="pt-BR" sz="1600" b="1">
                <a:solidFill>
                  <a:srgbClr val="000000"/>
                </a:solidFill>
                <a:latin typeface="Arial"/>
                <a:ea typeface="Times New Roman"/>
              </a:rPr>
              <a:t>Jurisprudência</a:t>
            </a:r>
            <a:endParaRPr/>
          </a:p>
          <a:p>
            <a:pPr algn="r">
              <a:lnSpc>
                <a:spcPct val="100000"/>
              </a:lnSpc>
            </a:pPr>
            <a:r>
              <a:rPr lang="pt-BR" sz="1600" b="1">
                <a:solidFill>
                  <a:srgbClr val="000000"/>
                </a:solidFill>
                <a:latin typeface="Arial"/>
                <a:ea typeface="Times New Roman"/>
              </a:rPr>
              <a:t>Tribunal de Contas da União</a:t>
            </a:r>
            <a:endParaRPr/>
          </a:p>
          <a:p>
            <a:pPr algn="r">
              <a:lnSpc>
                <a:spcPct val="100000"/>
              </a:lnSpc>
            </a:pPr>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CustomShape 1"/>
          <p:cNvSpPr/>
          <p:nvPr/>
        </p:nvSpPr>
        <p:spPr>
          <a:xfrm>
            <a:off x="5289480" y="-171360"/>
            <a:ext cx="3528720" cy="935640"/>
          </a:xfrm>
          <a:prstGeom prst="rect">
            <a:avLst/>
          </a:prstGeom>
          <a:noFill/>
          <a:ln>
            <a:noFill/>
          </a:ln>
        </p:spPr>
        <p:txBody>
          <a:bodyPr lIns="90000" tIns="45000" rIns="90000" bIns="45000" anchor="ctr"/>
          <a:lstStyle/>
          <a:p>
            <a:pPr algn="r">
              <a:lnSpc>
                <a:spcPct val="100000"/>
              </a:lnSpc>
            </a:pPr>
            <a:r>
              <a:rPr lang="pt-BR" sz="1600" b="1">
                <a:solidFill>
                  <a:srgbClr val="000000"/>
                </a:solidFill>
                <a:latin typeface="Arial"/>
                <a:ea typeface="Times New Roman"/>
              </a:rPr>
              <a:t>Jurisprudência</a:t>
            </a:r>
            <a:endParaRPr/>
          </a:p>
          <a:p>
            <a:pPr algn="r">
              <a:lnSpc>
                <a:spcPct val="100000"/>
              </a:lnSpc>
            </a:pPr>
            <a:r>
              <a:rPr lang="pt-BR" sz="1600" b="1">
                <a:solidFill>
                  <a:srgbClr val="000000"/>
                </a:solidFill>
                <a:latin typeface="Arial"/>
                <a:ea typeface="Times New Roman"/>
              </a:rPr>
              <a:t>Tribunal de Contas da União</a:t>
            </a:r>
            <a:endParaRPr/>
          </a:p>
          <a:p>
            <a:pPr algn="r">
              <a:lnSpc>
                <a:spcPct val="100000"/>
              </a:lnSpc>
            </a:pPr>
            <a:endParaRPr/>
          </a:p>
        </p:txBody>
      </p:sp>
      <p:sp>
        <p:nvSpPr>
          <p:cNvPr id="141" name="CustomShape 2"/>
          <p:cNvSpPr/>
          <p:nvPr/>
        </p:nvSpPr>
        <p:spPr>
          <a:xfrm>
            <a:off x="2843280" y="476280"/>
            <a:ext cx="5905080" cy="45720"/>
          </a:xfrm>
          <a:prstGeom prst="rect">
            <a:avLst/>
          </a:prstGeom>
          <a:solidFill>
            <a:srgbClr val="264264"/>
          </a:solidFill>
          <a:ln w="25560">
            <a:solidFill>
              <a:srgbClr val="3A5F8B"/>
            </a:solidFill>
            <a:round/>
          </a:ln>
        </p:spPr>
      </p:sp>
      <p:sp>
        <p:nvSpPr>
          <p:cNvPr id="142" name="CustomShape 3"/>
          <p:cNvSpPr/>
          <p:nvPr/>
        </p:nvSpPr>
        <p:spPr>
          <a:xfrm>
            <a:off x="2339640" y="46080"/>
            <a:ext cx="6478200" cy="431640"/>
          </a:xfrm>
          <a:prstGeom prst="rect">
            <a:avLst/>
          </a:prstGeom>
          <a:noFill/>
          <a:ln>
            <a:noFill/>
          </a:ln>
        </p:spPr>
      </p:sp>
      <p:sp>
        <p:nvSpPr>
          <p:cNvPr id="143" name="CustomShape 4"/>
          <p:cNvSpPr/>
          <p:nvPr/>
        </p:nvSpPr>
        <p:spPr>
          <a:xfrm>
            <a:off x="1071720" y="2406600"/>
            <a:ext cx="7214760" cy="1188000"/>
          </a:xfrm>
          <a:prstGeom prst="rect">
            <a:avLst/>
          </a:prstGeom>
          <a:noFill/>
          <a:ln w="9360">
            <a:noFill/>
          </a:ln>
        </p:spPr>
        <p:txBody>
          <a:bodyPr lIns="90000" tIns="45000" rIns="90000" bIns="45000" anchor="ctr"/>
          <a:lstStyle/>
          <a:p>
            <a:pPr>
              <a:lnSpc>
                <a:spcPct val="100000"/>
              </a:lnSpc>
            </a:pPr>
            <a:endParaRPr/>
          </a:p>
          <a:p>
            <a:pPr>
              <a:lnSpc>
                <a:spcPct val="100000"/>
              </a:lnSpc>
            </a:pPr>
            <a:endParaRPr/>
          </a:p>
          <a:p>
            <a:pPr>
              <a:lnSpc>
                <a:spcPct val="100000"/>
              </a:lnSpc>
            </a:pPr>
            <a:endParaRPr/>
          </a:p>
          <a:p>
            <a:pPr>
              <a:lnSpc>
                <a:spcPct val="100000"/>
              </a:lnSpc>
            </a:pPr>
            <a:endParaRPr/>
          </a:p>
        </p:txBody>
      </p:sp>
      <p:sp>
        <p:nvSpPr>
          <p:cNvPr id="144" name="CustomShape 5"/>
          <p:cNvSpPr/>
          <p:nvPr/>
        </p:nvSpPr>
        <p:spPr>
          <a:xfrm>
            <a:off x="1064880" y="732600"/>
            <a:ext cx="7214760" cy="3559320"/>
          </a:xfrm>
          <a:prstGeom prst="rect">
            <a:avLst/>
          </a:prstGeom>
          <a:noFill/>
          <a:ln>
            <a:noFill/>
          </a:ln>
        </p:spPr>
        <p:txBody>
          <a:bodyPr lIns="90000" tIns="45000" rIns="90000" bIns="45000"/>
          <a:lstStyle/>
          <a:p>
            <a:pPr algn="just">
              <a:lnSpc>
                <a:spcPct val="115000"/>
              </a:lnSpc>
              <a:buFont typeface="Symbol"/>
              <a:buChar char=""/>
            </a:pPr>
            <a:r>
              <a:rPr lang="pt-BR">
                <a:solidFill>
                  <a:srgbClr val="000000"/>
                </a:solidFill>
                <a:latin typeface="Arial"/>
                <a:ea typeface="Calibri"/>
              </a:rPr>
              <a:t>A aplicação do art.57 da Lei 8.213/91(Lei do Regime Geral da Previdência Social) aos casos de aposentadoria especial estatutária de que cuida o art.40, §4º, da CF/1988, conforme decidido no Mandado de Injunção 880/DF ao reconhecer a falta de norma regulamentadora, não se confunde com a contagem ponderada de tempo (tempo ficto) de serviço prestado sob condições especiais para fins de aposentadoria comum prevista no art. 57, §5º, da Lei 8.213/91. A norma constitucional não assegura, na aposentadoria comum do servidor público, o aproveitamento majorado de tempo de contribuição prestado sob condições especiais. </a:t>
            </a:r>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ustomShape 1"/>
          <p:cNvSpPr/>
          <p:nvPr/>
        </p:nvSpPr>
        <p:spPr>
          <a:xfrm>
            <a:off x="5289480" y="393840"/>
            <a:ext cx="3528720" cy="504360"/>
          </a:xfrm>
          <a:prstGeom prst="rect">
            <a:avLst/>
          </a:prstGeom>
          <a:noFill/>
          <a:ln>
            <a:noFill/>
          </a:ln>
        </p:spPr>
      </p:sp>
      <p:sp>
        <p:nvSpPr>
          <p:cNvPr id="146" name="CustomShape 2"/>
          <p:cNvSpPr/>
          <p:nvPr/>
        </p:nvSpPr>
        <p:spPr>
          <a:xfrm>
            <a:off x="2843280" y="476280"/>
            <a:ext cx="5905080" cy="45720"/>
          </a:xfrm>
          <a:prstGeom prst="rect">
            <a:avLst/>
          </a:prstGeom>
          <a:solidFill>
            <a:srgbClr val="264264"/>
          </a:solidFill>
          <a:ln w="25560">
            <a:solidFill>
              <a:srgbClr val="3A5F8B"/>
            </a:solidFill>
            <a:round/>
          </a:ln>
        </p:spPr>
      </p:sp>
      <p:sp>
        <p:nvSpPr>
          <p:cNvPr id="147"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48" name="CustomShape 4"/>
          <p:cNvSpPr/>
          <p:nvPr/>
        </p:nvSpPr>
        <p:spPr>
          <a:xfrm>
            <a:off x="1071720" y="632160"/>
            <a:ext cx="7214760" cy="432144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00000"/>
              </a:lnSpc>
            </a:pPr>
            <a:endParaRPr dirty="0"/>
          </a:p>
          <a:p>
            <a:pPr algn="just">
              <a:lnSpc>
                <a:spcPct val="115000"/>
              </a:lnSpc>
            </a:pPr>
            <a:r>
              <a:rPr lang="pt-BR" b="1" u="sng" dirty="0">
                <a:solidFill>
                  <a:srgbClr val="0000FF"/>
                </a:solidFill>
                <a:latin typeface="Arial"/>
                <a:ea typeface="Calibri"/>
              </a:rPr>
              <a:t>Acórdão 625/2014 - Plenário</a:t>
            </a:r>
            <a:r>
              <a:rPr lang="pt-BR" dirty="0">
                <a:solidFill>
                  <a:srgbClr val="000000"/>
                </a:solidFill>
                <a:latin typeface="Arial"/>
                <a:ea typeface="Calibri"/>
              </a:rPr>
              <a:t> </a:t>
            </a:r>
            <a:endParaRPr lang="pt-BR" dirty="0" smtClean="0">
              <a:solidFill>
                <a:srgbClr val="000000"/>
              </a:solidFill>
              <a:latin typeface="Arial"/>
              <a:ea typeface="Calibri"/>
            </a:endParaRPr>
          </a:p>
          <a:p>
            <a:pPr algn="just">
              <a:lnSpc>
                <a:spcPct val="115000"/>
              </a:lnSpc>
            </a:pPr>
            <a:endParaRPr dirty="0"/>
          </a:p>
          <a:p>
            <a:pPr algn="just">
              <a:lnSpc>
                <a:spcPct val="115000"/>
              </a:lnSpc>
            </a:pPr>
            <a:r>
              <a:rPr lang="pt-BR" dirty="0">
                <a:solidFill>
                  <a:srgbClr val="000000"/>
                </a:solidFill>
                <a:latin typeface="Arial"/>
                <a:ea typeface="Calibri"/>
              </a:rPr>
              <a:t>Acumulação. Cargo.</a:t>
            </a:r>
            <a:endParaRPr dirty="0"/>
          </a:p>
          <a:p>
            <a:pPr algn="just">
              <a:lnSpc>
                <a:spcPct val="115000"/>
              </a:lnSpc>
            </a:pPr>
            <a:r>
              <a:rPr lang="pt-BR" dirty="0">
                <a:solidFill>
                  <a:srgbClr val="000000"/>
                </a:solidFill>
                <a:latin typeface="Arial"/>
                <a:ea typeface="Calibri"/>
              </a:rPr>
              <a:t>Nas hipóteses legais de acumulação de cargos públicos, a compatibilidade de horários deve, sempre, ser apurada caso a caso. Havendo extrapolação da carga horária de sessenta horas semanais, a instância responsável pela análise da viabilidade da acumulação deve verificar, junto à autoridade hierarquicamente superior ao servidor, a qualidade e o não comprometimento do trabalho, fundamentando sua decisão e anexando ao respectivo processo administrativo a documentação comprobatória.</a:t>
            </a:r>
            <a:endParaRP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CustomShape 1"/>
          <p:cNvSpPr/>
          <p:nvPr/>
        </p:nvSpPr>
        <p:spPr>
          <a:xfrm>
            <a:off x="5289480" y="393840"/>
            <a:ext cx="3528720" cy="504360"/>
          </a:xfrm>
          <a:prstGeom prst="rect">
            <a:avLst/>
          </a:prstGeom>
          <a:noFill/>
          <a:ln>
            <a:noFill/>
          </a:ln>
        </p:spPr>
      </p:sp>
      <p:sp>
        <p:nvSpPr>
          <p:cNvPr id="150" name="CustomShape 2"/>
          <p:cNvSpPr/>
          <p:nvPr/>
        </p:nvSpPr>
        <p:spPr>
          <a:xfrm>
            <a:off x="2843280" y="476280"/>
            <a:ext cx="5905080" cy="45720"/>
          </a:xfrm>
          <a:prstGeom prst="rect">
            <a:avLst/>
          </a:prstGeom>
          <a:solidFill>
            <a:srgbClr val="264264"/>
          </a:solidFill>
          <a:ln w="25560">
            <a:solidFill>
              <a:srgbClr val="3A5F8B"/>
            </a:solidFill>
            <a:round/>
          </a:ln>
        </p:spPr>
      </p:sp>
      <p:sp>
        <p:nvSpPr>
          <p:cNvPr id="151"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52" name="CustomShape 4"/>
          <p:cNvSpPr/>
          <p:nvPr/>
        </p:nvSpPr>
        <p:spPr>
          <a:xfrm>
            <a:off x="1071720" y="-43560"/>
            <a:ext cx="7214760" cy="567324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15000"/>
              </a:lnSpc>
            </a:pPr>
            <a:r>
              <a:rPr lang="pt-BR" sz="1650" b="1" u="sng" dirty="0" smtClean="0">
                <a:solidFill>
                  <a:srgbClr val="0000FF"/>
                </a:solidFill>
                <a:latin typeface="Arial"/>
                <a:ea typeface="Calibri"/>
              </a:rPr>
              <a:t>Acórdão </a:t>
            </a:r>
            <a:r>
              <a:rPr lang="pt-BR" sz="1650" b="1" u="sng" dirty="0">
                <a:solidFill>
                  <a:srgbClr val="0000FF"/>
                </a:solidFill>
                <a:latin typeface="Arial"/>
                <a:ea typeface="Calibri"/>
              </a:rPr>
              <a:t>992/2014 - Primeira Câmara</a:t>
            </a:r>
            <a:r>
              <a:rPr lang="pt-BR" sz="1650" b="1" dirty="0">
                <a:solidFill>
                  <a:srgbClr val="000000"/>
                </a:solidFill>
                <a:latin typeface="Arial"/>
                <a:ea typeface="Calibri"/>
              </a:rPr>
              <a:t> </a:t>
            </a:r>
            <a:endParaRPr lang="pt-BR" sz="1650" b="1" dirty="0" smtClean="0">
              <a:solidFill>
                <a:srgbClr val="000000"/>
              </a:solidFill>
              <a:latin typeface="Arial"/>
              <a:ea typeface="Calibri"/>
            </a:endParaRPr>
          </a:p>
          <a:p>
            <a:pPr algn="just">
              <a:lnSpc>
                <a:spcPct val="115000"/>
              </a:lnSpc>
            </a:pPr>
            <a:endParaRPr dirty="0"/>
          </a:p>
          <a:p>
            <a:pPr algn="just">
              <a:lnSpc>
                <a:spcPct val="115000"/>
              </a:lnSpc>
            </a:pPr>
            <a:r>
              <a:rPr lang="pt-BR" sz="1650" dirty="0">
                <a:solidFill>
                  <a:srgbClr val="000000"/>
                </a:solidFill>
                <a:latin typeface="Arial"/>
                <a:ea typeface="Calibri"/>
              </a:rPr>
              <a:t>Pensão Civil. Categorias de beneficiários. </a:t>
            </a:r>
            <a:endParaRPr dirty="0"/>
          </a:p>
          <a:p>
            <a:pPr algn="just">
              <a:lnSpc>
                <a:spcPct val="115000"/>
              </a:lnSpc>
            </a:pPr>
            <a:r>
              <a:rPr lang="pt-BR" sz="1650" dirty="0">
                <a:solidFill>
                  <a:srgbClr val="000000"/>
                </a:solidFill>
                <a:latin typeface="Arial"/>
                <a:ea typeface="Calibri"/>
              </a:rPr>
              <a:t>É vedada ao regime próprio de previdência social dos servidores públicos da União (RPPS) a concessão de benefícios distintos dos previstos no Regime Geral de Previdência Social (RGPS). Decorrem da Constituição Federal o princípio contributivo e os parâmetros de simetria entre os dois regimes, objetivando a autossuficiência financeira da previdência do serviço público.</a:t>
            </a:r>
            <a:endParaRPr dirty="0"/>
          </a:p>
          <a:p>
            <a:pPr algn="just">
              <a:lnSpc>
                <a:spcPct val="150000"/>
              </a:lnSpc>
            </a:pPr>
            <a:endParaRPr dirty="0"/>
          </a:p>
          <a:p>
            <a:pPr algn="just">
              <a:lnSpc>
                <a:spcPct val="150000"/>
              </a:lnSpc>
            </a:pPr>
            <a:endParaRP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CustomShape 1"/>
          <p:cNvSpPr/>
          <p:nvPr/>
        </p:nvSpPr>
        <p:spPr>
          <a:xfrm>
            <a:off x="5289480" y="393840"/>
            <a:ext cx="3528720" cy="504360"/>
          </a:xfrm>
          <a:prstGeom prst="rect">
            <a:avLst/>
          </a:prstGeom>
          <a:noFill/>
          <a:ln>
            <a:noFill/>
          </a:ln>
        </p:spPr>
      </p:sp>
      <p:sp>
        <p:nvSpPr>
          <p:cNvPr id="158" name="CustomShape 2"/>
          <p:cNvSpPr/>
          <p:nvPr/>
        </p:nvSpPr>
        <p:spPr>
          <a:xfrm>
            <a:off x="2843280" y="476280"/>
            <a:ext cx="5905080" cy="45720"/>
          </a:xfrm>
          <a:prstGeom prst="rect">
            <a:avLst/>
          </a:prstGeom>
          <a:solidFill>
            <a:srgbClr val="264264"/>
          </a:solidFill>
          <a:ln w="25560">
            <a:solidFill>
              <a:srgbClr val="3A5F8B"/>
            </a:solidFill>
            <a:round/>
          </a:ln>
        </p:spPr>
      </p:sp>
      <p:sp>
        <p:nvSpPr>
          <p:cNvPr id="159"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60" name="CustomShape 4"/>
          <p:cNvSpPr/>
          <p:nvPr/>
        </p:nvSpPr>
        <p:spPr>
          <a:xfrm>
            <a:off x="1071720" y="579600"/>
            <a:ext cx="7214760" cy="442620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00000"/>
              </a:lnSpc>
            </a:pPr>
            <a:endParaRPr dirty="0"/>
          </a:p>
          <a:p>
            <a:pPr algn="just">
              <a:lnSpc>
                <a:spcPct val="115000"/>
              </a:lnSpc>
            </a:pPr>
            <a:r>
              <a:rPr lang="pt-BR" b="1" u="sng" dirty="0">
                <a:solidFill>
                  <a:srgbClr val="0000FF"/>
                </a:solidFill>
                <a:latin typeface="Arial"/>
                <a:ea typeface="Calibri"/>
              </a:rPr>
              <a:t>Acórdão 3184/2014 - Primeira Câmara</a:t>
            </a:r>
            <a:r>
              <a:rPr lang="pt-BR" dirty="0">
                <a:solidFill>
                  <a:srgbClr val="0070C0"/>
                </a:solidFill>
                <a:latin typeface="Arial"/>
                <a:ea typeface="Calibri"/>
              </a:rPr>
              <a:t> </a:t>
            </a:r>
            <a:endParaRPr lang="pt-BR" dirty="0" smtClean="0">
              <a:solidFill>
                <a:srgbClr val="0070C0"/>
              </a:solidFill>
              <a:latin typeface="Arial"/>
              <a:ea typeface="Calibri"/>
            </a:endParaRPr>
          </a:p>
          <a:p>
            <a:pPr algn="just">
              <a:lnSpc>
                <a:spcPct val="115000"/>
              </a:lnSpc>
            </a:pPr>
            <a:endParaRPr dirty="0"/>
          </a:p>
          <a:p>
            <a:pPr algn="just">
              <a:lnSpc>
                <a:spcPct val="115000"/>
              </a:lnSpc>
            </a:pPr>
            <a:r>
              <a:rPr lang="pt-BR" dirty="0">
                <a:solidFill>
                  <a:srgbClr val="000000"/>
                </a:solidFill>
                <a:latin typeface="Arial"/>
                <a:ea typeface="Calibri"/>
              </a:rPr>
              <a:t>Acumulação. Cargo. Professor.</a:t>
            </a:r>
            <a:endParaRPr dirty="0"/>
          </a:p>
          <a:p>
            <a:pPr algn="just">
              <a:lnSpc>
                <a:spcPct val="115000"/>
              </a:lnSpc>
            </a:pPr>
            <a:r>
              <a:rPr lang="pt-BR" dirty="0">
                <a:solidFill>
                  <a:srgbClr val="000000"/>
                </a:solidFill>
                <a:latin typeface="Arial"/>
                <a:ea typeface="Calibri"/>
              </a:rPr>
              <a:t>É irregular a acumulação de cargo de professor com de técnico de nível médio para o qual não se exige qualquer formação específica e cujas atribuições não são de natureza eminentemente técnica ou científica. A expressão “técnico” em nome de cargo não é suficiente, por si só, para classificá-lo na categoria de cargo técnico ou científico a que se refere o art.37,XVI, b, da CRFB. </a:t>
            </a:r>
            <a:endParaRPr dirty="0"/>
          </a:p>
          <a:p>
            <a:pPr algn="just">
              <a:lnSpc>
                <a:spcPct val="100000"/>
              </a:lnSpc>
            </a:pPr>
            <a:r>
              <a:rPr lang="pt-BR" sz="800" dirty="0">
                <a:solidFill>
                  <a:srgbClr val="FFFFFF"/>
                </a:solidFill>
                <a:latin typeface="Arial"/>
                <a:ea typeface="Calibri"/>
              </a:rPr>
              <a:t>Art. 37. A administração pública direta e indireta de qualquer dos Poderes da União, dos Estados, do Distrito Federal e dos Municípios obedecerá aos princípios de legalidade, impessoalidade, moralidade, publicidade e eficiência e, também, ao seguinte:</a:t>
            </a:r>
            <a:endParaRPr dirty="0"/>
          </a:p>
          <a:p>
            <a:pPr algn="just">
              <a:lnSpc>
                <a:spcPct val="100000"/>
              </a:lnSpc>
            </a:pPr>
            <a:r>
              <a:rPr lang="pt-BR" sz="800" dirty="0">
                <a:solidFill>
                  <a:srgbClr val="FFFFFF"/>
                </a:solidFill>
                <a:latin typeface="Arial"/>
                <a:ea typeface="Calibri"/>
              </a:rPr>
              <a:t>XVI - é vedada a acumulação remunerada de cargos públicos, exceto, quando houver compatibilidade de horários, observado em qualquer caso o disposto no inciso XI:  </a:t>
            </a:r>
            <a:endParaRPr dirty="0"/>
          </a:p>
          <a:p>
            <a:pPr algn="just">
              <a:lnSpc>
                <a:spcPct val="100000"/>
              </a:lnSpc>
            </a:pPr>
            <a:r>
              <a:rPr lang="pt-BR" sz="800" dirty="0">
                <a:solidFill>
                  <a:srgbClr val="FFFFFF"/>
                </a:solidFill>
                <a:latin typeface="Arial"/>
                <a:ea typeface="Calibri"/>
              </a:rPr>
              <a:t>b) a de um cargo de professor com outro técnico ou científico;</a:t>
            </a:r>
            <a:endParaRP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CustomShape 1"/>
          <p:cNvSpPr/>
          <p:nvPr/>
        </p:nvSpPr>
        <p:spPr>
          <a:xfrm>
            <a:off x="5289480" y="393840"/>
            <a:ext cx="3528720" cy="504360"/>
          </a:xfrm>
          <a:prstGeom prst="rect">
            <a:avLst/>
          </a:prstGeom>
          <a:noFill/>
          <a:ln>
            <a:noFill/>
          </a:ln>
        </p:spPr>
      </p:sp>
      <p:sp>
        <p:nvSpPr>
          <p:cNvPr id="162" name="CustomShape 2"/>
          <p:cNvSpPr/>
          <p:nvPr/>
        </p:nvSpPr>
        <p:spPr>
          <a:xfrm>
            <a:off x="2843280" y="476280"/>
            <a:ext cx="5905080" cy="45720"/>
          </a:xfrm>
          <a:prstGeom prst="rect">
            <a:avLst/>
          </a:prstGeom>
          <a:solidFill>
            <a:srgbClr val="264264"/>
          </a:solidFill>
          <a:ln w="25560">
            <a:solidFill>
              <a:srgbClr val="3A5F8B"/>
            </a:solidFill>
            <a:round/>
          </a:ln>
        </p:spPr>
      </p:sp>
      <p:sp>
        <p:nvSpPr>
          <p:cNvPr id="163"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64" name="CustomShape 4"/>
          <p:cNvSpPr/>
          <p:nvPr/>
        </p:nvSpPr>
        <p:spPr>
          <a:xfrm>
            <a:off x="1071720" y="1220040"/>
            <a:ext cx="7214760" cy="314604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00000"/>
              </a:lnSpc>
            </a:pPr>
            <a:endParaRPr dirty="0"/>
          </a:p>
          <a:p>
            <a:pPr algn="just">
              <a:lnSpc>
                <a:spcPct val="115000"/>
              </a:lnSpc>
            </a:pPr>
            <a:r>
              <a:rPr lang="pt-BR" b="1" u="sng" dirty="0">
                <a:solidFill>
                  <a:srgbClr val="0000FF"/>
                </a:solidFill>
                <a:latin typeface="Arial"/>
                <a:ea typeface="Calibri"/>
              </a:rPr>
              <a:t>Acórdão 3554/2014 - Primeira Câmara</a:t>
            </a:r>
            <a:r>
              <a:rPr lang="pt-BR" dirty="0">
                <a:solidFill>
                  <a:srgbClr val="000000"/>
                </a:solidFill>
                <a:latin typeface="Arial"/>
                <a:ea typeface="Calibri"/>
              </a:rPr>
              <a:t> </a:t>
            </a:r>
            <a:endParaRPr lang="pt-BR" dirty="0" smtClean="0">
              <a:solidFill>
                <a:srgbClr val="000000"/>
              </a:solidFill>
              <a:latin typeface="Arial"/>
              <a:ea typeface="Calibri"/>
            </a:endParaRPr>
          </a:p>
          <a:p>
            <a:pPr algn="just">
              <a:lnSpc>
                <a:spcPct val="115000"/>
              </a:lnSpc>
            </a:pPr>
            <a:endParaRPr dirty="0"/>
          </a:p>
          <a:p>
            <a:pPr algn="just">
              <a:lnSpc>
                <a:spcPct val="115000"/>
              </a:lnSpc>
            </a:pPr>
            <a:r>
              <a:rPr lang="pt-BR" dirty="0">
                <a:solidFill>
                  <a:srgbClr val="000000"/>
                </a:solidFill>
                <a:latin typeface="Arial"/>
                <a:ea typeface="Calibri"/>
              </a:rPr>
              <a:t>Acumulação. Cargo. Proventos. </a:t>
            </a:r>
            <a:endParaRPr dirty="0"/>
          </a:p>
          <a:p>
            <a:pPr algn="just">
              <a:lnSpc>
                <a:spcPct val="115000"/>
              </a:lnSpc>
            </a:pPr>
            <a:r>
              <a:rPr lang="pt-BR" dirty="0">
                <a:solidFill>
                  <a:srgbClr val="000000"/>
                </a:solidFill>
                <a:latin typeface="Arial"/>
                <a:ea typeface="Calibri"/>
              </a:rPr>
              <a:t>É vedada a acumulação tríplice de proventos, ante a impossibilidade do acúmulo de três cargos públicos na atividade, ainda que demonstrada a compatibilidade de horários.</a:t>
            </a:r>
            <a:endParaRPr dirty="0"/>
          </a:p>
          <a:p>
            <a:pPr>
              <a:lnSpc>
                <a:spcPct val="100000"/>
              </a:lnSpc>
            </a:pPr>
            <a:endParaRP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ustomShape 1"/>
          <p:cNvSpPr/>
          <p:nvPr/>
        </p:nvSpPr>
        <p:spPr>
          <a:xfrm>
            <a:off x="5289480" y="-171360"/>
            <a:ext cx="3528720" cy="935640"/>
          </a:xfrm>
          <a:prstGeom prst="rect">
            <a:avLst/>
          </a:prstGeom>
          <a:noFill/>
          <a:ln>
            <a:noFill/>
          </a:ln>
        </p:spPr>
        <p:txBody>
          <a:bodyPr lIns="90000" tIns="45000" rIns="90000" bIns="45000" anchor="ctr"/>
          <a:lstStyle/>
          <a:p>
            <a:pPr algn="r">
              <a:lnSpc>
                <a:spcPct val="100000"/>
              </a:lnSpc>
            </a:pPr>
            <a:r>
              <a:rPr lang="pt-BR" sz="1600" b="1">
                <a:solidFill>
                  <a:srgbClr val="000000"/>
                </a:solidFill>
                <a:latin typeface="Arial"/>
                <a:ea typeface="Times New Roman"/>
              </a:rPr>
              <a:t>Jurisprudência</a:t>
            </a:r>
            <a:endParaRPr/>
          </a:p>
          <a:p>
            <a:pPr algn="r">
              <a:lnSpc>
                <a:spcPct val="100000"/>
              </a:lnSpc>
            </a:pPr>
            <a:r>
              <a:rPr lang="pt-BR" sz="1600" b="1">
                <a:solidFill>
                  <a:srgbClr val="000000"/>
                </a:solidFill>
                <a:latin typeface="Arial"/>
                <a:ea typeface="Times New Roman"/>
              </a:rPr>
              <a:t>Tribunal de Contas da União</a:t>
            </a:r>
            <a:endParaRPr/>
          </a:p>
          <a:p>
            <a:pPr algn="r">
              <a:lnSpc>
                <a:spcPct val="100000"/>
              </a:lnSpc>
            </a:pPr>
            <a:endParaRPr/>
          </a:p>
        </p:txBody>
      </p:sp>
      <p:sp>
        <p:nvSpPr>
          <p:cNvPr id="166" name="CustomShape 2"/>
          <p:cNvSpPr/>
          <p:nvPr/>
        </p:nvSpPr>
        <p:spPr>
          <a:xfrm>
            <a:off x="2843280" y="476280"/>
            <a:ext cx="5905080" cy="45720"/>
          </a:xfrm>
          <a:prstGeom prst="rect">
            <a:avLst/>
          </a:prstGeom>
          <a:solidFill>
            <a:srgbClr val="264264"/>
          </a:solidFill>
          <a:ln w="25560">
            <a:solidFill>
              <a:srgbClr val="3A5F8B"/>
            </a:solidFill>
            <a:round/>
          </a:ln>
        </p:spPr>
      </p:sp>
      <p:sp>
        <p:nvSpPr>
          <p:cNvPr id="167" name="CustomShape 3"/>
          <p:cNvSpPr/>
          <p:nvPr/>
        </p:nvSpPr>
        <p:spPr>
          <a:xfrm>
            <a:off x="2339640" y="46080"/>
            <a:ext cx="6478200" cy="431640"/>
          </a:xfrm>
          <a:prstGeom prst="rect">
            <a:avLst/>
          </a:prstGeom>
          <a:noFill/>
          <a:ln>
            <a:noFill/>
          </a:ln>
        </p:spPr>
      </p:sp>
      <p:sp>
        <p:nvSpPr>
          <p:cNvPr id="168" name="CustomShape 4"/>
          <p:cNvSpPr/>
          <p:nvPr/>
        </p:nvSpPr>
        <p:spPr>
          <a:xfrm>
            <a:off x="1071720" y="2406600"/>
            <a:ext cx="7214760" cy="1188000"/>
          </a:xfrm>
          <a:prstGeom prst="rect">
            <a:avLst/>
          </a:prstGeom>
          <a:noFill/>
          <a:ln w="9360">
            <a:noFill/>
          </a:ln>
        </p:spPr>
        <p:txBody>
          <a:bodyPr lIns="90000" tIns="45000" rIns="90000" bIns="45000" anchor="ctr"/>
          <a:lstStyle/>
          <a:p>
            <a:pPr>
              <a:lnSpc>
                <a:spcPct val="100000"/>
              </a:lnSpc>
            </a:pPr>
            <a:endParaRPr/>
          </a:p>
          <a:p>
            <a:pPr>
              <a:lnSpc>
                <a:spcPct val="100000"/>
              </a:lnSpc>
            </a:pPr>
            <a:endParaRPr/>
          </a:p>
          <a:p>
            <a:pPr>
              <a:lnSpc>
                <a:spcPct val="100000"/>
              </a:lnSpc>
            </a:pPr>
            <a:endParaRPr/>
          </a:p>
          <a:p>
            <a:pPr>
              <a:lnSpc>
                <a:spcPct val="100000"/>
              </a:lnSpc>
            </a:pPr>
            <a:endParaRPr/>
          </a:p>
        </p:txBody>
      </p:sp>
      <p:sp>
        <p:nvSpPr>
          <p:cNvPr id="169" name="CustomShape 5"/>
          <p:cNvSpPr/>
          <p:nvPr/>
        </p:nvSpPr>
        <p:spPr>
          <a:xfrm>
            <a:off x="1071720" y="1374480"/>
            <a:ext cx="7100640" cy="5078520"/>
          </a:xfrm>
          <a:prstGeom prst="rect">
            <a:avLst/>
          </a:prstGeom>
          <a:noFill/>
          <a:ln>
            <a:noFill/>
          </a:ln>
        </p:spPr>
        <p:txBody>
          <a:bodyPr lIns="90000" tIns="45000" rIns="90000" bIns="45000"/>
          <a:lstStyle/>
          <a:p>
            <a:pPr algn="just">
              <a:lnSpc>
                <a:spcPct val="115000"/>
              </a:lnSpc>
            </a:pPr>
            <a:r>
              <a:rPr lang="pt-BR" b="1" u="sng" dirty="0">
                <a:solidFill>
                  <a:srgbClr val="0000FF"/>
                </a:solidFill>
                <a:latin typeface="Arial"/>
                <a:ea typeface="Calibri"/>
              </a:rPr>
              <a:t>Acórdão 2251/2014 Plenário</a:t>
            </a:r>
            <a:r>
              <a:rPr lang="pt-BR" dirty="0">
                <a:solidFill>
                  <a:srgbClr val="000000"/>
                </a:solidFill>
                <a:latin typeface="Arial"/>
                <a:ea typeface="Calibri"/>
              </a:rPr>
              <a:t> </a:t>
            </a:r>
            <a:endParaRPr lang="pt-BR" dirty="0" smtClean="0">
              <a:solidFill>
                <a:srgbClr val="000000"/>
              </a:solidFill>
              <a:latin typeface="Arial"/>
              <a:ea typeface="Calibri"/>
            </a:endParaRPr>
          </a:p>
          <a:p>
            <a:pPr algn="just">
              <a:lnSpc>
                <a:spcPct val="115000"/>
              </a:lnSpc>
            </a:pPr>
            <a:endParaRPr dirty="0"/>
          </a:p>
          <a:p>
            <a:pPr algn="just">
              <a:lnSpc>
                <a:spcPct val="115000"/>
              </a:lnSpc>
            </a:pPr>
            <a:r>
              <a:rPr lang="pt-BR" dirty="0">
                <a:solidFill>
                  <a:srgbClr val="000000"/>
                </a:solidFill>
                <a:latin typeface="Arial"/>
                <a:ea typeface="Times New Roman"/>
              </a:rPr>
              <a:t>Adicional. Tempo de serviço. Esferas estadual e municipal. </a:t>
            </a:r>
            <a:endParaRPr dirty="0"/>
          </a:p>
          <a:p>
            <a:pPr algn="just">
              <a:lnSpc>
                <a:spcPct val="115000"/>
              </a:lnSpc>
            </a:pPr>
            <a:r>
              <a:rPr lang="pt-BR" dirty="0">
                <a:solidFill>
                  <a:srgbClr val="000000"/>
                </a:solidFill>
                <a:latin typeface="Arial"/>
                <a:ea typeface="Times New Roman"/>
              </a:rPr>
              <a:t>O tempo de serviço público prestado no âmbito estadual e/ou municipal pode ser computado, na esfera federal, para fins de gratificação adicional por tempo de serviço, se prestado sob a égide do Decreto 31.922/52, que regulamenta a concessão da GATS prevista nos arts.145, XI, e 146 da Lei 1.711/52, revogada pela </a:t>
            </a:r>
            <a:r>
              <a:rPr lang="pt-BR" b="1" u="sng" dirty="0">
                <a:solidFill>
                  <a:srgbClr val="0000FF"/>
                </a:solidFill>
                <a:latin typeface="Arial"/>
                <a:ea typeface="Calibri"/>
              </a:rPr>
              <a:t>Lei 8.112/90</a:t>
            </a:r>
            <a:r>
              <a:rPr lang="pt-BR" dirty="0">
                <a:solidFill>
                  <a:srgbClr val="000000"/>
                </a:solidFill>
                <a:latin typeface="Arial"/>
                <a:ea typeface="Times New Roman"/>
              </a:rPr>
              <a:t>. Não é necessário que a averbação tenha sido feita durante a vigência daquela Lei. </a:t>
            </a:r>
            <a:endParaRPr dirty="0"/>
          </a:p>
          <a:p>
            <a:pPr>
              <a:lnSpc>
                <a:spcPct val="100000"/>
              </a:lnSpc>
            </a:pPr>
            <a:r>
              <a:rPr lang="pt-BR" sz="800" dirty="0">
                <a:solidFill>
                  <a:srgbClr val="FFFFFF"/>
                </a:solidFill>
                <a:latin typeface="Arial"/>
                <a:ea typeface="Calibri"/>
              </a:rPr>
              <a:t>Art. 145. Conceder-se-á gratificação:</a:t>
            </a:r>
            <a:endParaRPr dirty="0"/>
          </a:p>
          <a:p>
            <a:pPr>
              <a:lnSpc>
                <a:spcPct val="100000"/>
              </a:lnSpc>
            </a:pPr>
            <a:r>
              <a:rPr lang="pt-BR" sz="800" dirty="0">
                <a:solidFill>
                  <a:srgbClr val="FFFFFF"/>
                </a:solidFill>
                <a:latin typeface="Arial"/>
                <a:ea typeface="Calibri"/>
              </a:rPr>
              <a:t>XI – adicional por tempo de serviço.</a:t>
            </a:r>
            <a:endParaRPr dirty="0"/>
          </a:p>
          <a:p>
            <a:pPr algn="just">
              <a:lnSpc>
                <a:spcPct val="100000"/>
              </a:lnSpc>
            </a:pPr>
            <a:r>
              <a:rPr lang="pt-BR" sz="800" dirty="0">
                <a:solidFill>
                  <a:srgbClr val="FFFFFF"/>
                </a:solidFill>
                <a:latin typeface="Arial"/>
                <a:ea typeface="Times New Roman"/>
              </a:rPr>
              <a:t>Art. 146. Ao funcionário que completar vinte anos de serviço público efetivo, será atribuída uma gratificação igual a 15% (quinze por cento) do respectivo vencimento... (vetado) ... a qual será elevada a 25% (vinte e cinco por cento) quando o tempo de serviço do</a:t>
            </a:r>
            <a:endParaRPr dirty="0"/>
          </a:p>
          <a:p>
            <a:pPr algn="just">
              <a:lnSpc>
                <a:spcPct val="115000"/>
              </a:lnSpc>
            </a:pPr>
            <a:r>
              <a:rPr lang="pt-BR" sz="800" dirty="0">
                <a:solidFill>
                  <a:srgbClr val="FFFFFF"/>
                </a:solidFill>
                <a:latin typeface="Arial"/>
                <a:ea typeface="Times New Roman"/>
              </a:rPr>
              <a:t>Parágrafo único. Esta gratificação é extensiva aos funcionários, que já se achem aposentados, e tenham completado o respectivo tempo de serviço na atividade.</a:t>
            </a:r>
            <a:r>
              <a:rPr lang="pt-BR" sz="2000" dirty="0">
                <a:solidFill>
                  <a:srgbClr val="000000"/>
                </a:solidFill>
                <a:latin typeface="Arial"/>
                <a:ea typeface="Times New Roman"/>
              </a:rPr>
              <a:t> </a:t>
            </a:r>
            <a:endParaRPr dirty="0"/>
          </a:p>
          <a:p>
            <a:pPr>
              <a:lnSpc>
                <a:spcPct val="100000"/>
              </a:lnSpc>
            </a:pPr>
            <a:r>
              <a:rPr lang="pt-BR" sz="2000" dirty="0">
                <a:solidFill>
                  <a:srgbClr val="000000"/>
                </a:solidFill>
                <a:latin typeface="Calibri"/>
                <a:ea typeface="Calibri"/>
              </a:rPr>
              <a:t> </a:t>
            </a:r>
            <a:endParaRPr dirty="0"/>
          </a:p>
          <a:p>
            <a:pPr algn="just">
              <a:lnSpc>
                <a:spcPct val="100000"/>
              </a:lnSpc>
            </a:pPr>
            <a:r>
              <a:rPr lang="pt-BR" sz="800" dirty="0">
                <a:solidFill>
                  <a:srgbClr val="FFFFFF"/>
                </a:solidFill>
                <a:latin typeface="Arial"/>
                <a:ea typeface="Calibri"/>
              </a:rPr>
              <a:t>Art. 40. Aos servidores titulares de cargos efetivos da União, dos Estados, do Distrito Federal e dos Municípios, incluídas suas autarquias e fundações, é assegurado regime de previdência de caráter contributivo e solidário, mediante contribuição do respectivo ente público, dos servidores ativos e inativos e dos pensionistas, observados critérios que preservem o equilíbrio financeiro e atuarial e o disposto neste artigo. </a:t>
            </a:r>
            <a:endParaRPr dirty="0"/>
          </a:p>
          <a:p>
            <a:pPr algn="just">
              <a:lnSpc>
                <a:spcPct val="100000"/>
              </a:lnSpc>
            </a:pPr>
            <a:r>
              <a:rPr lang="pt-BR" sz="800" dirty="0">
                <a:solidFill>
                  <a:srgbClr val="FFFFFF"/>
                </a:solidFill>
                <a:latin typeface="Arial"/>
                <a:ea typeface="Calibri"/>
              </a:rPr>
              <a:t>§ 3º Para o cálculo dos proventos de aposentadoria, por ocasião da sua concessão, serão consideradas as remunerações utilizadas como base para </a:t>
            </a:r>
            <a:endParaRP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CustomShape 1"/>
          <p:cNvSpPr/>
          <p:nvPr/>
        </p:nvSpPr>
        <p:spPr>
          <a:xfrm>
            <a:off x="5289480" y="393840"/>
            <a:ext cx="3528720" cy="504360"/>
          </a:xfrm>
          <a:prstGeom prst="rect">
            <a:avLst/>
          </a:prstGeom>
          <a:noFill/>
          <a:ln>
            <a:noFill/>
          </a:ln>
        </p:spPr>
      </p:sp>
      <p:sp>
        <p:nvSpPr>
          <p:cNvPr id="171" name="CustomShape 2"/>
          <p:cNvSpPr/>
          <p:nvPr/>
        </p:nvSpPr>
        <p:spPr>
          <a:xfrm>
            <a:off x="2843280" y="476280"/>
            <a:ext cx="5905080" cy="45720"/>
          </a:xfrm>
          <a:prstGeom prst="rect">
            <a:avLst/>
          </a:prstGeom>
          <a:solidFill>
            <a:srgbClr val="264264"/>
          </a:solidFill>
          <a:ln w="25560">
            <a:solidFill>
              <a:srgbClr val="3A5F8B"/>
            </a:solidFill>
            <a:round/>
          </a:ln>
        </p:spPr>
      </p:sp>
      <p:sp>
        <p:nvSpPr>
          <p:cNvPr id="172"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73" name="CustomShape 4"/>
          <p:cNvSpPr/>
          <p:nvPr/>
        </p:nvSpPr>
        <p:spPr>
          <a:xfrm>
            <a:off x="1071720" y="1274760"/>
            <a:ext cx="7214760" cy="4891320"/>
          </a:xfrm>
          <a:prstGeom prst="rect">
            <a:avLst/>
          </a:prstGeom>
          <a:noFill/>
          <a:ln w="9360">
            <a:noFill/>
          </a:ln>
        </p:spPr>
        <p:txBody>
          <a:bodyPr lIns="90000" tIns="45000" rIns="90000" bIns="45000" anchor="ctr"/>
          <a:lstStyle/>
          <a:p>
            <a:pPr algn="just">
              <a:lnSpc>
                <a:spcPct val="150000"/>
              </a:lnSpc>
            </a:pPr>
            <a:r>
              <a:rPr lang="pt-BR" b="1" u="sng">
                <a:solidFill>
                  <a:srgbClr val="0000FF"/>
                </a:solidFill>
                <a:latin typeface="Arial"/>
              </a:rPr>
              <a:t>Acórdão 3368/2013 Plenário</a:t>
            </a:r>
            <a:endParaRPr/>
          </a:p>
          <a:p>
            <a:pPr algn="just">
              <a:lnSpc>
                <a:spcPct val="150000"/>
              </a:lnSpc>
            </a:pPr>
            <a:endParaRPr/>
          </a:p>
          <a:p>
            <a:pPr algn="just">
              <a:lnSpc>
                <a:spcPct val="150000"/>
              </a:lnSpc>
            </a:pPr>
            <a:r>
              <a:rPr lang="pt-BR">
                <a:solidFill>
                  <a:srgbClr val="000000"/>
                </a:solidFill>
                <a:latin typeface="Arial"/>
              </a:rPr>
              <a:t>Licitação. Representação. Parentesco entre licitante e agente público.</a:t>
            </a:r>
            <a:endParaRPr/>
          </a:p>
          <a:p>
            <a:pPr algn="just">
              <a:lnSpc>
                <a:spcPct val="150000"/>
              </a:lnSpc>
            </a:pPr>
            <a:r>
              <a:rPr lang="pt-BR">
                <a:solidFill>
                  <a:srgbClr val="000000"/>
                </a:solidFill>
                <a:latin typeface="Arial"/>
              </a:rPr>
              <a:t>Diante da relação de parentesco entre agente público, com capacidade de influir no resultado do processo licitatório, e sócio da empresa vencedora do certame, resta configurada grave violação aos princípios da moralidade, da impessoalidade e da legalidade, assim como desobediência ao art.9º, inciso III, §3º e §4º, da Lei 8.666/93, e aos arts.18, inciso I, e 19 da Lei 9.784/99.</a:t>
            </a:r>
            <a:endParaRPr/>
          </a:p>
          <a:p>
            <a:pPr algn="just">
              <a:lnSpc>
                <a:spcPct val="150000"/>
              </a:lnSpc>
            </a:pPr>
            <a:endParaRPr/>
          </a:p>
          <a:p>
            <a:pPr>
              <a:lnSpc>
                <a:spcPct val="100000"/>
              </a:lnSpc>
            </a:pP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Decreto n° 44.500 de 29/11/2013</a:t>
            </a:r>
            <a:endParaRPr dirty="0">
              <a:solidFill>
                <a:srgbClr val="0000FF"/>
              </a:solidFill>
            </a:endParaRPr>
          </a:p>
        </p:txBody>
      </p:sp>
      <p:sp>
        <p:nvSpPr>
          <p:cNvPr id="53" name="TextShape 2"/>
          <p:cNvSpPr txBox="1"/>
          <p:nvPr/>
        </p:nvSpPr>
        <p:spPr>
          <a:xfrm>
            <a:off x="683640" y="1628640"/>
            <a:ext cx="8074800" cy="4752000"/>
          </a:xfrm>
          <a:prstGeom prst="rect">
            <a:avLst/>
          </a:prstGeom>
        </p:spPr>
        <p:txBody>
          <a:bodyPr/>
          <a:lstStyle/>
          <a:p>
            <a:pPr algn="just">
              <a:lnSpc>
                <a:spcPct val="100000"/>
              </a:lnSpc>
            </a:pPr>
            <a:r>
              <a:rPr lang="pt-BR" b="1">
                <a:solidFill>
                  <a:srgbClr val="000000"/>
                </a:solidFill>
                <a:latin typeface="Arial"/>
              </a:rPr>
              <a:t>Fica criada no âmbito da Administração Pública Estadual, sem aumento de despesas, a REDE DE GERENCIADORES DE TRANSPORTES OFICIAIS - REDETRANS , tendo por objetivos facilitar a aplicação das diretrizes e o uso padronizado dos procedimentos relativos às atividades de gestão de frotas e de combustíveis, promover a capacitação e a atualização dos seus agentes, promover eventos interativos, manter os registros de habilitações nos sistemas de gestão de frotas e combustíveis e estabelecer canais de comunicação que permitam maior abrangência e celeridade na gestão da frota.</a:t>
            </a: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Procedimento padrão a ser observado por esta Autarquia. </a:t>
            </a:r>
            <a:endParaRPr/>
          </a:p>
          <a:p>
            <a:pPr algn="just">
              <a:lnSpc>
                <a:spcPct val="100000"/>
              </a:lnSpc>
            </a:pPr>
            <a:endParaRPr/>
          </a:p>
          <a:p>
            <a:pPr>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CustomShape 1"/>
          <p:cNvSpPr/>
          <p:nvPr/>
        </p:nvSpPr>
        <p:spPr>
          <a:xfrm>
            <a:off x="5289480" y="-94680"/>
            <a:ext cx="3528720" cy="935640"/>
          </a:xfrm>
          <a:prstGeom prst="rect">
            <a:avLst/>
          </a:prstGeom>
          <a:noFill/>
          <a:ln>
            <a:noFill/>
          </a:ln>
        </p:spPr>
        <p:txBody>
          <a:bodyPr lIns="90000" tIns="45000" rIns="90000" bIns="45000" anchor="ctr"/>
          <a:lstStyle/>
          <a:p>
            <a:pPr algn="r">
              <a:lnSpc>
                <a:spcPct val="100000"/>
              </a:lnSpc>
            </a:pPr>
            <a:r>
              <a:rPr lang="pt-BR" sz="1600" b="1">
                <a:solidFill>
                  <a:srgbClr val="000000"/>
                </a:solidFill>
                <a:latin typeface="Arial"/>
                <a:ea typeface="Times New Roman"/>
              </a:rPr>
              <a:t>Jurisprudência</a:t>
            </a:r>
            <a:endParaRPr/>
          </a:p>
          <a:p>
            <a:pPr algn="r">
              <a:lnSpc>
                <a:spcPct val="100000"/>
              </a:lnSpc>
            </a:pPr>
            <a:r>
              <a:rPr lang="pt-BR" sz="1600" b="1">
                <a:solidFill>
                  <a:srgbClr val="000000"/>
                </a:solidFill>
                <a:latin typeface="Arial"/>
                <a:ea typeface="Times New Roman"/>
              </a:rPr>
              <a:t>Tribunal de Contas da União</a:t>
            </a:r>
            <a:endParaRPr/>
          </a:p>
          <a:p>
            <a:pPr algn="r">
              <a:lnSpc>
                <a:spcPct val="100000"/>
              </a:lnSpc>
            </a:pPr>
            <a:endParaRPr/>
          </a:p>
        </p:txBody>
      </p:sp>
      <p:sp>
        <p:nvSpPr>
          <p:cNvPr id="175" name="CustomShape 2"/>
          <p:cNvSpPr/>
          <p:nvPr/>
        </p:nvSpPr>
        <p:spPr>
          <a:xfrm>
            <a:off x="2843280" y="476280"/>
            <a:ext cx="5905080" cy="45720"/>
          </a:xfrm>
          <a:prstGeom prst="rect">
            <a:avLst/>
          </a:prstGeom>
          <a:solidFill>
            <a:srgbClr val="264264"/>
          </a:solidFill>
          <a:ln w="25560">
            <a:solidFill>
              <a:srgbClr val="3A5F8B"/>
            </a:solidFill>
            <a:round/>
          </a:ln>
        </p:spPr>
      </p:sp>
      <p:sp>
        <p:nvSpPr>
          <p:cNvPr id="176" name="CustomShape 3"/>
          <p:cNvSpPr/>
          <p:nvPr/>
        </p:nvSpPr>
        <p:spPr>
          <a:xfrm>
            <a:off x="2339640" y="46080"/>
            <a:ext cx="6478200" cy="431640"/>
          </a:xfrm>
          <a:prstGeom prst="rect">
            <a:avLst/>
          </a:prstGeom>
          <a:noFill/>
          <a:ln>
            <a:noFill/>
          </a:ln>
        </p:spPr>
      </p:sp>
      <p:sp>
        <p:nvSpPr>
          <p:cNvPr id="177" name="CustomShape 4"/>
          <p:cNvSpPr/>
          <p:nvPr/>
        </p:nvSpPr>
        <p:spPr>
          <a:xfrm>
            <a:off x="1071720" y="2406600"/>
            <a:ext cx="7214760" cy="1188000"/>
          </a:xfrm>
          <a:prstGeom prst="rect">
            <a:avLst/>
          </a:prstGeom>
          <a:noFill/>
          <a:ln w="9360">
            <a:noFill/>
          </a:ln>
        </p:spPr>
        <p:txBody>
          <a:bodyPr lIns="90000" tIns="45000" rIns="90000" bIns="45000" anchor="ctr"/>
          <a:lstStyle/>
          <a:p>
            <a:pPr>
              <a:lnSpc>
                <a:spcPct val="100000"/>
              </a:lnSpc>
            </a:pPr>
            <a:endParaRPr/>
          </a:p>
          <a:p>
            <a:pPr>
              <a:lnSpc>
                <a:spcPct val="100000"/>
              </a:lnSpc>
            </a:pPr>
            <a:endParaRPr/>
          </a:p>
          <a:p>
            <a:pPr>
              <a:lnSpc>
                <a:spcPct val="100000"/>
              </a:lnSpc>
            </a:pPr>
            <a:endParaRPr/>
          </a:p>
          <a:p>
            <a:pPr>
              <a:lnSpc>
                <a:spcPct val="100000"/>
              </a:lnSpc>
            </a:pPr>
            <a:endParaRPr/>
          </a:p>
        </p:txBody>
      </p:sp>
      <p:sp>
        <p:nvSpPr>
          <p:cNvPr id="178" name="CustomShape 5"/>
          <p:cNvSpPr/>
          <p:nvPr/>
        </p:nvSpPr>
        <p:spPr>
          <a:xfrm>
            <a:off x="1071720" y="1374480"/>
            <a:ext cx="7214760" cy="3382200"/>
          </a:xfrm>
          <a:prstGeom prst="rect">
            <a:avLst/>
          </a:prstGeom>
          <a:noFill/>
          <a:ln>
            <a:noFill/>
          </a:ln>
        </p:spPr>
        <p:txBody>
          <a:bodyPr lIns="90000" tIns="45000" rIns="90000" bIns="45000"/>
          <a:lstStyle/>
          <a:p>
            <a:pPr algn="just">
              <a:lnSpc>
                <a:spcPct val="150000"/>
              </a:lnSpc>
            </a:pPr>
            <a:r>
              <a:rPr lang="pt-BR" b="1" u="sng" dirty="0">
                <a:solidFill>
                  <a:srgbClr val="0000FF"/>
                </a:solidFill>
                <a:latin typeface="Arial"/>
              </a:rPr>
              <a:t>Acórdão 52/2014 – Plenário </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É ilegal a exigência de execução pretérita de serviços com qualidade superior ao objeto licitado, uma vez que para a comprovação da qualificação técnica pode-se exigir execução de obra ou serviço compatível com o objeto licitado, não superior ao que se pretende executar, conforme o disposto no art. 30, inciso II e § 1º, da Lei 8.666/93.</a:t>
            </a:r>
            <a:endParaRP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CustomShape 1"/>
          <p:cNvSpPr/>
          <p:nvPr/>
        </p:nvSpPr>
        <p:spPr>
          <a:xfrm>
            <a:off x="5289480" y="393840"/>
            <a:ext cx="3528720" cy="504360"/>
          </a:xfrm>
          <a:prstGeom prst="rect">
            <a:avLst/>
          </a:prstGeom>
          <a:noFill/>
          <a:ln>
            <a:noFill/>
          </a:ln>
        </p:spPr>
      </p:sp>
      <p:sp>
        <p:nvSpPr>
          <p:cNvPr id="180" name="CustomShape 2"/>
          <p:cNvSpPr/>
          <p:nvPr/>
        </p:nvSpPr>
        <p:spPr>
          <a:xfrm>
            <a:off x="2843280" y="476280"/>
            <a:ext cx="5905080" cy="45720"/>
          </a:xfrm>
          <a:prstGeom prst="rect">
            <a:avLst/>
          </a:prstGeom>
          <a:solidFill>
            <a:srgbClr val="264264"/>
          </a:solidFill>
          <a:ln w="25560">
            <a:solidFill>
              <a:srgbClr val="3A5F8B"/>
            </a:solidFill>
            <a:round/>
          </a:ln>
        </p:spPr>
      </p:sp>
      <p:sp>
        <p:nvSpPr>
          <p:cNvPr id="181"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82" name="CustomShape 4"/>
          <p:cNvSpPr/>
          <p:nvPr/>
        </p:nvSpPr>
        <p:spPr>
          <a:xfrm>
            <a:off x="1071720" y="850680"/>
            <a:ext cx="7214760" cy="388476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gn="just">
              <a:lnSpc>
                <a:spcPct val="150000"/>
              </a:lnSpc>
            </a:pPr>
            <a:r>
              <a:rPr lang="pt-BR" b="1" u="sng" dirty="0">
                <a:solidFill>
                  <a:srgbClr val="0000FF"/>
                </a:solidFill>
                <a:latin typeface="Arial"/>
              </a:rPr>
              <a:t>Acordão 122/2014-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É obrigatória, nas licitações cujo objeto seja divisível, a adjudicação por item e não por preço global, de forma a permitir uma maior participação de licitantes que, embora não dispondo de capacidade para o fornecimento da totalidade do objeto, possam fazê-lo com relação a itens ou unidades autônomas.</a:t>
            </a:r>
            <a:endParaRPr dirty="0"/>
          </a:p>
          <a:p>
            <a:pPr algn="just">
              <a:lnSpc>
                <a:spcPct val="150000"/>
              </a:lnSpc>
            </a:pPr>
            <a:endParaRP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CustomShape 1"/>
          <p:cNvSpPr/>
          <p:nvPr/>
        </p:nvSpPr>
        <p:spPr>
          <a:xfrm>
            <a:off x="5289480" y="393840"/>
            <a:ext cx="3528720" cy="504360"/>
          </a:xfrm>
          <a:prstGeom prst="rect">
            <a:avLst/>
          </a:prstGeom>
          <a:noFill/>
          <a:ln>
            <a:noFill/>
          </a:ln>
        </p:spPr>
      </p:sp>
      <p:sp>
        <p:nvSpPr>
          <p:cNvPr id="184" name="CustomShape 2"/>
          <p:cNvSpPr/>
          <p:nvPr/>
        </p:nvSpPr>
        <p:spPr>
          <a:xfrm>
            <a:off x="2843280" y="476280"/>
            <a:ext cx="5905080" cy="45720"/>
          </a:xfrm>
          <a:prstGeom prst="rect">
            <a:avLst/>
          </a:prstGeom>
          <a:solidFill>
            <a:srgbClr val="264264"/>
          </a:solidFill>
          <a:ln w="25560">
            <a:solidFill>
              <a:srgbClr val="3A5F8B"/>
            </a:solidFill>
            <a:round/>
          </a:ln>
        </p:spPr>
      </p:sp>
      <p:sp>
        <p:nvSpPr>
          <p:cNvPr id="185"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86" name="CustomShape 4"/>
          <p:cNvSpPr/>
          <p:nvPr/>
        </p:nvSpPr>
        <p:spPr>
          <a:xfrm>
            <a:off x="1071720" y="484560"/>
            <a:ext cx="7214760" cy="4617000"/>
          </a:xfrm>
          <a:prstGeom prst="rect">
            <a:avLst/>
          </a:prstGeom>
          <a:noFill/>
          <a:ln w="9360">
            <a:noFill/>
          </a:ln>
        </p:spPr>
        <p:txBody>
          <a:bodyPr lIns="90000" tIns="45000" rIns="90000" bIns="45000" anchor="ctr"/>
          <a:lstStyle/>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r>
              <a:rPr lang="pt-BR" b="1" u="sng">
                <a:solidFill>
                  <a:srgbClr val="0000FF"/>
                </a:solidFill>
                <a:latin typeface="Arial"/>
              </a:rPr>
              <a:t>Acórdão 8482/2013 Primeira Câmara</a:t>
            </a:r>
            <a:endParaRPr/>
          </a:p>
          <a:p>
            <a:pPr>
              <a:lnSpc>
                <a:spcPct val="100000"/>
              </a:lnSpc>
            </a:pPr>
            <a:endParaRPr/>
          </a:p>
          <a:p>
            <a:pPr algn="just">
              <a:lnSpc>
                <a:spcPct val="150000"/>
              </a:lnSpc>
            </a:pPr>
            <a:r>
              <a:rPr lang="pt-BR">
                <a:solidFill>
                  <a:srgbClr val="000000"/>
                </a:solidFill>
                <a:latin typeface="Arial"/>
              </a:rPr>
              <a:t>Licitação. Representação. Vinculação ao edital. </a:t>
            </a:r>
            <a:endParaRPr/>
          </a:p>
          <a:p>
            <a:pPr algn="just">
              <a:lnSpc>
                <a:spcPct val="150000"/>
              </a:lnSpc>
            </a:pPr>
            <a:endParaRPr/>
          </a:p>
          <a:p>
            <a:pPr algn="just">
              <a:lnSpc>
                <a:spcPct val="150000"/>
              </a:lnSpc>
            </a:pPr>
            <a:r>
              <a:rPr lang="pt-BR">
                <a:solidFill>
                  <a:srgbClr val="000000"/>
                </a:solidFill>
                <a:latin typeface="Arial"/>
              </a:rPr>
              <a:t>A aceitação de proposta de produtos com qualidade e/ou especificação inferiores às exigidas no edital, inclusive no que respeita aos requisitos de sustentabilidade ambiental, poderá ensejar a anulação dos respectivos atos praticados no certame.</a:t>
            </a:r>
            <a:endParaRPr/>
          </a:p>
          <a:p>
            <a:pPr algn="just">
              <a:lnSpc>
                <a:spcPct val="150000"/>
              </a:lnSpc>
            </a:pPr>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CustomShape 1"/>
          <p:cNvSpPr/>
          <p:nvPr/>
        </p:nvSpPr>
        <p:spPr>
          <a:xfrm>
            <a:off x="5289480" y="393840"/>
            <a:ext cx="3528720" cy="504360"/>
          </a:xfrm>
          <a:prstGeom prst="rect">
            <a:avLst/>
          </a:prstGeom>
          <a:noFill/>
          <a:ln>
            <a:noFill/>
          </a:ln>
        </p:spPr>
      </p:sp>
      <p:sp>
        <p:nvSpPr>
          <p:cNvPr id="193" name="CustomShape 2"/>
          <p:cNvSpPr/>
          <p:nvPr/>
        </p:nvSpPr>
        <p:spPr>
          <a:xfrm>
            <a:off x="2843280" y="476280"/>
            <a:ext cx="5905080" cy="45720"/>
          </a:xfrm>
          <a:prstGeom prst="rect">
            <a:avLst/>
          </a:prstGeom>
          <a:solidFill>
            <a:srgbClr val="264264"/>
          </a:solidFill>
          <a:ln w="25560">
            <a:solidFill>
              <a:srgbClr val="3A5F8B"/>
            </a:solidFill>
            <a:round/>
          </a:ln>
        </p:spPr>
      </p:sp>
      <p:sp>
        <p:nvSpPr>
          <p:cNvPr id="194"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95" name="CustomShape 4"/>
          <p:cNvSpPr/>
          <p:nvPr/>
        </p:nvSpPr>
        <p:spPr>
          <a:xfrm>
            <a:off x="1071720" y="827640"/>
            <a:ext cx="7214760" cy="393120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00000"/>
              </a:lnSpc>
            </a:pPr>
            <a:endParaRPr dirty="0"/>
          </a:p>
          <a:p>
            <a:pPr algn="just">
              <a:lnSpc>
                <a:spcPct val="150000"/>
              </a:lnSpc>
            </a:pPr>
            <a:r>
              <a:rPr lang="pt-BR" b="1" u="sng" dirty="0">
                <a:solidFill>
                  <a:srgbClr val="0000FF"/>
                </a:solidFill>
                <a:latin typeface="Arial"/>
              </a:rPr>
              <a:t>Acordão 343/2014 -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Nas licitações por lote para registro de preços, mediante adjudicação por menor preço global do lote, deve-se vedar a possibilidade de aquisição individual de itens registrados para os quais a licitante vencedora não apresentou o menor preço. </a:t>
            </a:r>
            <a:endParaRPr dirty="0"/>
          </a:p>
          <a:p>
            <a:pPr>
              <a:lnSpc>
                <a:spcPct val="100000"/>
              </a:lnSpc>
            </a:pPr>
            <a:endParaRPr dirty="0"/>
          </a:p>
          <a:p>
            <a:pPr>
              <a:lnSpc>
                <a:spcPct val="100000"/>
              </a:lnSpc>
            </a:pPr>
            <a:endParaRP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CustomShape 1"/>
          <p:cNvSpPr/>
          <p:nvPr/>
        </p:nvSpPr>
        <p:spPr>
          <a:xfrm>
            <a:off x="5289480" y="393840"/>
            <a:ext cx="3528720" cy="504360"/>
          </a:xfrm>
          <a:prstGeom prst="rect">
            <a:avLst/>
          </a:prstGeom>
          <a:noFill/>
          <a:ln>
            <a:noFill/>
          </a:ln>
        </p:spPr>
      </p:sp>
      <p:sp>
        <p:nvSpPr>
          <p:cNvPr id="197" name="CustomShape 2"/>
          <p:cNvSpPr/>
          <p:nvPr/>
        </p:nvSpPr>
        <p:spPr>
          <a:xfrm>
            <a:off x="2843280" y="476280"/>
            <a:ext cx="5905080" cy="45720"/>
          </a:xfrm>
          <a:prstGeom prst="rect">
            <a:avLst/>
          </a:prstGeom>
          <a:solidFill>
            <a:srgbClr val="264264"/>
          </a:solidFill>
          <a:ln w="25560">
            <a:solidFill>
              <a:srgbClr val="3A5F8B"/>
            </a:solidFill>
            <a:round/>
          </a:ln>
        </p:spPr>
      </p:sp>
      <p:sp>
        <p:nvSpPr>
          <p:cNvPr id="198"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199" name="CustomShape 4"/>
          <p:cNvSpPr/>
          <p:nvPr/>
        </p:nvSpPr>
        <p:spPr>
          <a:xfrm>
            <a:off x="1071720" y="519120"/>
            <a:ext cx="7214760" cy="4547880"/>
          </a:xfrm>
          <a:prstGeom prst="rect">
            <a:avLst/>
          </a:prstGeom>
          <a:noFill/>
          <a:ln w="9360">
            <a:noFill/>
          </a:ln>
        </p:spPr>
        <p:txBody>
          <a:bodyPr lIns="90000" tIns="45000" rIns="90000" bIns="45000" anchor="ctr"/>
          <a:lstStyle/>
          <a:p>
            <a:pPr algn="just">
              <a:lnSpc>
                <a:spcPct val="150000"/>
              </a:lnSpc>
            </a:pPr>
            <a:endParaRPr dirty="0"/>
          </a:p>
          <a:p>
            <a:pPr algn="just">
              <a:lnSpc>
                <a:spcPct val="150000"/>
              </a:lnSpc>
            </a:pPr>
            <a:endParaRPr dirty="0">
              <a:solidFill>
                <a:srgbClr val="0000FF"/>
              </a:solidFill>
            </a:endParaRPr>
          </a:p>
          <a:p>
            <a:pPr algn="just">
              <a:lnSpc>
                <a:spcPct val="150000"/>
              </a:lnSpc>
            </a:pPr>
            <a:r>
              <a:rPr lang="pt-BR" b="1" u="sng" dirty="0">
                <a:solidFill>
                  <a:srgbClr val="0000FF"/>
                </a:solidFill>
                <a:latin typeface="Arial"/>
              </a:rPr>
              <a:t>Acordão 349/2014 –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É incabível a compensação de eventual subpreço na planilha contratual original com </a:t>
            </a:r>
            <a:r>
              <a:rPr lang="pt-BR" dirty="0" err="1">
                <a:solidFill>
                  <a:srgbClr val="000000"/>
                </a:solidFill>
                <a:latin typeface="Arial"/>
              </a:rPr>
              <a:t>sobrepreços</a:t>
            </a:r>
            <a:r>
              <a:rPr lang="pt-BR" dirty="0">
                <a:solidFill>
                  <a:srgbClr val="000000"/>
                </a:solidFill>
                <a:latin typeface="Arial"/>
              </a:rPr>
              <a:t> verificados em termos aditivos, uma vez que isso implica a redução da </a:t>
            </a:r>
            <a:r>
              <a:rPr lang="pt-BR" dirty="0" err="1">
                <a:solidFill>
                  <a:srgbClr val="000000"/>
                </a:solidFill>
                <a:latin typeface="Arial"/>
              </a:rPr>
              <a:t>vantajosidade</a:t>
            </a:r>
            <a:r>
              <a:rPr lang="pt-BR" dirty="0">
                <a:solidFill>
                  <a:srgbClr val="000000"/>
                </a:solidFill>
                <a:latin typeface="Arial"/>
              </a:rPr>
              <a:t> inicial da avença e, portanto, a alteração do equilíbrio econômico-financeiro em desfavor da Administração.</a:t>
            </a:r>
            <a:endParaRPr dirty="0"/>
          </a:p>
          <a:p>
            <a:pPr algn="just">
              <a:lnSpc>
                <a:spcPct val="150000"/>
              </a:lnSpc>
            </a:pPr>
            <a:endParaRPr dirty="0"/>
          </a:p>
          <a:p>
            <a:pPr algn="just">
              <a:lnSpc>
                <a:spcPct val="150000"/>
              </a:lnSpc>
            </a:pPr>
            <a:endParaRP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CustomShape 1"/>
          <p:cNvSpPr/>
          <p:nvPr/>
        </p:nvSpPr>
        <p:spPr>
          <a:xfrm>
            <a:off x="5289480" y="393840"/>
            <a:ext cx="3528720" cy="504360"/>
          </a:xfrm>
          <a:prstGeom prst="rect">
            <a:avLst/>
          </a:prstGeom>
          <a:noFill/>
          <a:ln>
            <a:noFill/>
          </a:ln>
        </p:spPr>
      </p:sp>
      <p:sp>
        <p:nvSpPr>
          <p:cNvPr id="201" name="CustomShape 2"/>
          <p:cNvSpPr/>
          <p:nvPr/>
        </p:nvSpPr>
        <p:spPr>
          <a:xfrm>
            <a:off x="2843280" y="476280"/>
            <a:ext cx="5905080" cy="45720"/>
          </a:xfrm>
          <a:prstGeom prst="rect">
            <a:avLst/>
          </a:prstGeom>
          <a:solidFill>
            <a:srgbClr val="264264"/>
          </a:solidFill>
          <a:ln w="25560">
            <a:solidFill>
              <a:srgbClr val="3A5F8B"/>
            </a:solidFill>
            <a:round/>
          </a:ln>
        </p:spPr>
      </p:sp>
      <p:sp>
        <p:nvSpPr>
          <p:cNvPr id="202"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03" name="CustomShape 4"/>
          <p:cNvSpPr/>
          <p:nvPr/>
        </p:nvSpPr>
        <p:spPr>
          <a:xfrm>
            <a:off x="1071720" y="278640"/>
            <a:ext cx="7214760" cy="5028480"/>
          </a:xfrm>
          <a:prstGeom prst="rect">
            <a:avLst/>
          </a:prstGeom>
          <a:noFill/>
          <a:ln w="9360">
            <a:noFill/>
          </a:ln>
        </p:spPr>
        <p:txBody>
          <a:bodyPr lIns="90000" tIns="45000" rIns="90000" bIns="45000" anchor="ctr"/>
          <a:lstStyle/>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endParaRPr dirty="0"/>
          </a:p>
          <a:p>
            <a:pPr algn="just">
              <a:lnSpc>
                <a:spcPct val="100000"/>
              </a:lnSpc>
            </a:pPr>
            <a:r>
              <a:rPr lang="pt-BR" b="1" u="sng" dirty="0">
                <a:solidFill>
                  <a:srgbClr val="0000FF"/>
                </a:solidFill>
                <a:latin typeface="Arial"/>
              </a:rPr>
              <a:t>Acordão 288/2014 – Plenário</a:t>
            </a:r>
            <a:endParaRPr dirty="0">
              <a:solidFill>
                <a:srgbClr val="0000FF"/>
              </a:solidFill>
            </a:endParaRPr>
          </a:p>
          <a:p>
            <a:pPr algn="just">
              <a:lnSpc>
                <a:spcPct val="100000"/>
              </a:lnSpc>
            </a:pPr>
            <a:endParaRPr dirty="0"/>
          </a:p>
          <a:p>
            <a:pPr algn="just">
              <a:lnSpc>
                <a:spcPct val="150000"/>
              </a:lnSpc>
            </a:pPr>
            <a:r>
              <a:rPr lang="pt-BR" dirty="0">
                <a:solidFill>
                  <a:srgbClr val="000000"/>
                </a:solidFill>
                <a:latin typeface="Arial"/>
              </a:rPr>
              <a:t>Licitação. Serviço Terceirizado. Reserva técnica.</a:t>
            </a:r>
            <a:endParaRPr dirty="0"/>
          </a:p>
          <a:p>
            <a:pPr algn="just">
              <a:lnSpc>
                <a:spcPct val="150000"/>
              </a:lnSpc>
            </a:pPr>
            <a:endParaRPr dirty="0"/>
          </a:p>
          <a:p>
            <a:pPr algn="just">
              <a:lnSpc>
                <a:spcPct val="150000"/>
              </a:lnSpc>
            </a:pPr>
            <a:r>
              <a:rPr lang="pt-BR" dirty="0">
                <a:solidFill>
                  <a:srgbClr val="000000"/>
                </a:solidFill>
                <a:latin typeface="Arial"/>
              </a:rPr>
              <a:t>A inclusão, nas propostas de preços, de custos relativos a reserva técnica (cobertura de faltas, férias, aviso prévio e demais substituições de empregados habituais na execução do contrato) deve ser permitida apenas quando houver justificativa fundamentada em estudos específicos que demonstrem sua pertinência e adequação.</a:t>
            </a:r>
            <a:endParaRP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a:off x="5289480" y="393840"/>
            <a:ext cx="3528720" cy="504360"/>
          </a:xfrm>
          <a:prstGeom prst="rect">
            <a:avLst/>
          </a:prstGeom>
          <a:noFill/>
          <a:ln>
            <a:noFill/>
          </a:ln>
        </p:spPr>
      </p:sp>
      <p:sp>
        <p:nvSpPr>
          <p:cNvPr id="205" name="CustomShape 2"/>
          <p:cNvSpPr/>
          <p:nvPr/>
        </p:nvSpPr>
        <p:spPr>
          <a:xfrm>
            <a:off x="2843280" y="476280"/>
            <a:ext cx="5905080" cy="45720"/>
          </a:xfrm>
          <a:prstGeom prst="rect">
            <a:avLst/>
          </a:prstGeom>
          <a:solidFill>
            <a:srgbClr val="264264"/>
          </a:solidFill>
          <a:ln w="25560">
            <a:solidFill>
              <a:srgbClr val="3A5F8B"/>
            </a:solidFill>
            <a:round/>
          </a:ln>
        </p:spPr>
      </p:sp>
      <p:sp>
        <p:nvSpPr>
          <p:cNvPr id="206"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07" name="CustomShape 4"/>
          <p:cNvSpPr/>
          <p:nvPr/>
        </p:nvSpPr>
        <p:spPr>
          <a:xfrm>
            <a:off x="1071720" y="621720"/>
            <a:ext cx="7214760" cy="434268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00000"/>
              </a:lnSpc>
            </a:pPr>
            <a:endParaRPr dirty="0"/>
          </a:p>
          <a:p>
            <a:pPr algn="just">
              <a:lnSpc>
                <a:spcPct val="100000"/>
              </a:lnSpc>
            </a:pPr>
            <a:r>
              <a:rPr lang="pt-BR" b="1" u="sng" dirty="0">
                <a:solidFill>
                  <a:srgbClr val="0000FF"/>
                </a:solidFill>
                <a:latin typeface="Arial"/>
              </a:rPr>
              <a:t>Acordão 357/2014 – Plenário</a:t>
            </a:r>
            <a:endParaRPr dirty="0">
              <a:solidFill>
                <a:srgbClr val="0000FF"/>
              </a:solidFill>
            </a:endParaRPr>
          </a:p>
          <a:p>
            <a:pPr algn="just">
              <a:lnSpc>
                <a:spcPct val="100000"/>
              </a:lnSpc>
            </a:pPr>
            <a:endParaRPr dirty="0"/>
          </a:p>
          <a:p>
            <a:pPr algn="just">
              <a:lnSpc>
                <a:spcPct val="150000"/>
              </a:lnSpc>
            </a:pPr>
            <a:r>
              <a:rPr lang="pt-BR" dirty="0">
                <a:solidFill>
                  <a:srgbClr val="000000"/>
                </a:solidFill>
                <a:latin typeface="Arial"/>
              </a:rPr>
              <a:t>Licitação. Serviço terceirizado.</a:t>
            </a:r>
            <a:endParaRPr dirty="0"/>
          </a:p>
          <a:p>
            <a:pPr algn="just">
              <a:lnSpc>
                <a:spcPct val="150000"/>
              </a:lnSpc>
            </a:pPr>
            <a:endParaRPr dirty="0"/>
          </a:p>
          <a:p>
            <a:pPr algn="just">
              <a:lnSpc>
                <a:spcPct val="150000"/>
              </a:lnSpc>
            </a:pPr>
            <a:r>
              <a:rPr lang="pt-BR" dirty="0">
                <a:solidFill>
                  <a:srgbClr val="000000"/>
                </a:solidFill>
                <a:latin typeface="Arial"/>
              </a:rPr>
              <a:t>Na contratação de serviços de agenciamento de viagens não é razoável exigir a instalação de postos presenciais em diversas unidades da Federação, tendo em vista que a marcação de passagens aéreas e a reserva de hotéis são usualmente feitas por meio eletrônico.</a:t>
            </a:r>
            <a:endParaRP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p:cNvSpPr/>
          <p:nvPr/>
        </p:nvSpPr>
        <p:spPr>
          <a:xfrm>
            <a:off x="5289480" y="393840"/>
            <a:ext cx="3528720" cy="504360"/>
          </a:xfrm>
          <a:prstGeom prst="rect">
            <a:avLst/>
          </a:prstGeom>
          <a:noFill/>
          <a:ln>
            <a:noFill/>
          </a:ln>
        </p:spPr>
      </p:sp>
      <p:sp>
        <p:nvSpPr>
          <p:cNvPr id="209" name="CustomShape 2"/>
          <p:cNvSpPr/>
          <p:nvPr/>
        </p:nvSpPr>
        <p:spPr>
          <a:xfrm>
            <a:off x="2843280" y="476280"/>
            <a:ext cx="5905080" cy="45720"/>
          </a:xfrm>
          <a:prstGeom prst="rect">
            <a:avLst/>
          </a:prstGeom>
          <a:solidFill>
            <a:srgbClr val="264264"/>
          </a:solidFill>
          <a:ln w="25560">
            <a:solidFill>
              <a:srgbClr val="3A5F8B"/>
            </a:solidFill>
            <a:round/>
          </a:ln>
        </p:spPr>
      </p:sp>
      <p:sp>
        <p:nvSpPr>
          <p:cNvPr id="210"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11" name="CustomShape 4"/>
          <p:cNvSpPr/>
          <p:nvPr/>
        </p:nvSpPr>
        <p:spPr>
          <a:xfrm>
            <a:off x="1071720" y="1238760"/>
            <a:ext cx="7214760" cy="3108240"/>
          </a:xfrm>
          <a:prstGeom prst="rect">
            <a:avLst/>
          </a:prstGeom>
          <a:noFill/>
          <a:ln w="9360">
            <a:noFill/>
          </a:ln>
        </p:spPr>
        <p:txBody>
          <a:bodyPr lIns="90000" tIns="45000" rIns="90000" bIns="45000" anchor="ctr"/>
          <a:lstStyle/>
          <a:p>
            <a:pPr>
              <a:lnSpc>
                <a:spcPct val="100000"/>
              </a:lnSpc>
            </a:pPr>
            <a:endParaRPr/>
          </a:p>
          <a:p>
            <a:pPr algn="just">
              <a:lnSpc>
                <a:spcPct val="150000"/>
              </a:lnSpc>
            </a:pPr>
            <a:r>
              <a:rPr lang="pt-BR" b="1" u="sng">
                <a:solidFill>
                  <a:srgbClr val="0000CC"/>
                </a:solidFill>
                <a:latin typeface="Arial"/>
              </a:rPr>
              <a:t>Acórdão 620/2014 - Plenário</a:t>
            </a:r>
            <a:endParaRPr/>
          </a:p>
          <a:p>
            <a:pPr algn="just">
              <a:lnSpc>
                <a:spcPct val="150000"/>
              </a:lnSpc>
            </a:pPr>
            <a:endParaRPr/>
          </a:p>
          <a:p>
            <a:pPr algn="just">
              <a:lnSpc>
                <a:spcPct val="150000"/>
              </a:lnSpc>
            </a:pPr>
            <a:r>
              <a:rPr lang="pt-BR">
                <a:solidFill>
                  <a:srgbClr val="000000"/>
                </a:solidFill>
                <a:latin typeface="Arial"/>
              </a:rPr>
              <a:t>No pregão, o parâmetro normativo para aferição da aceitabilidade da proposta melhor classificada é o valor estimado pela Administração. É ilegal utilizar, na etapa de negociação do certame, os valores de propostas desclassificadas como referência para essa aferição. </a:t>
            </a:r>
            <a:endParaRPr/>
          </a:p>
          <a:p>
            <a:pPr>
              <a:lnSpc>
                <a:spcPct val="100000"/>
              </a:lnSpc>
            </a:pPr>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CustomShape 1"/>
          <p:cNvSpPr/>
          <p:nvPr/>
        </p:nvSpPr>
        <p:spPr>
          <a:xfrm>
            <a:off x="5289480" y="-205920"/>
            <a:ext cx="3528720" cy="935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13" name="CustomShape 2"/>
          <p:cNvSpPr/>
          <p:nvPr/>
        </p:nvSpPr>
        <p:spPr>
          <a:xfrm>
            <a:off x="2843280" y="476280"/>
            <a:ext cx="5905080" cy="45720"/>
          </a:xfrm>
          <a:prstGeom prst="rect">
            <a:avLst/>
          </a:prstGeom>
          <a:solidFill>
            <a:srgbClr val="264264"/>
          </a:solidFill>
          <a:ln w="25560">
            <a:solidFill>
              <a:srgbClr val="3A5F8B"/>
            </a:solidFill>
            <a:round/>
          </a:ln>
        </p:spPr>
      </p:sp>
      <p:sp>
        <p:nvSpPr>
          <p:cNvPr id="214" name="CustomShape 3"/>
          <p:cNvSpPr/>
          <p:nvPr/>
        </p:nvSpPr>
        <p:spPr>
          <a:xfrm>
            <a:off x="2339640" y="46080"/>
            <a:ext cx="6478200" cy="431640"/>
          </a:xfrm>
          <a:prstGeom prst="rect">
            <a:avLst/>
          </a:prstGeom>
          <a:noFill/>
          <a:ln>
            <a:noFill/>
          </a:ln>
        </p:spPr>
      </p:sp>
      <p:sp>
        <p:nvSpPr>
          <p:cNvPr id="215" name="CustomShape 4"/>
          <p:cNvSpPr/>
          <p:nvPr/>
        </p:nvSpPr>
        <p:spPr>
          <a:xfrm>
            <a:off x="1071720" y="2406600"/>
            <a:ext cx="7214760" cy="1188000"/>
          </a:xfrm>
          <a:prstGeom prst="rect">
            <a:avLst/>
          </a:prstGeom>
          <a:noFill/>
          <a:ln w="9360">
            <a:noFill/>
          </a:ln>
        </p:spPr>
        <p:txBody>
          <a:bodyPr lIns="90000" tIns="45000" rIns="90000" bIns="45000" anchor="ctr"/>
          <a:lstStyle/>
          <a:p>
            <a:pPr>
              <a:lnSpc>
                <a:spcPct val="100000"/>
              </a:lnSpc>
            </a:pPr>
            <a:endParaRPr/>
          </a:p>
          <a:p>
            <a:pPr>
              <a:lnSpc>
                <a:spcPct val="100000"/>
              </a:lnSpc>
            </a:pPr>
            <a:endParaRPr/>
          </a:p>
          <a:p>
            <a:pPr>
              <a:lnSpc>
                <a:spcPct val="100000"/>
              </a:lnSpc>
            </a:pPr>
            <a:endParaRPr/>
          </a:p>
          <a:p>
            <a:pPr>
              <a:lnSpc>
                <a:spcPct val="100000"/>
              </a:lnSpc>
            </a:pPr>
            <a:endParaRPr/>
          </a:p>
        </p:txBody>
      </p:sp>
      <p:sp>
        <p:nvSpPr>
          <p:cNvPr id="216" name="CustomShape 5"/>
          <p:cNvSpPr/>
          <p:nvPr/>
        </p:nvSpPr>
        <p:spPr>
          <a:xfrm>
            <a:off x="1071720" y="1374480"/>
            <a:ext cx="7214760" cy="2559240"/>
          </a:xfrm>
          <a:prstGeom prst="rect">
            <a:avLst/>
          </a:prstGeom>
          <a:noFill/>
          <a:ln>
            <a:noFill/>
          </a:ln>
        </p:spPr>
        <p:txBody>
          <a:bodyPr lIns="90000" tIns="45000" rIns="90000" bIns="45000"/>
          <a:lstStyle/>
          <a:p>
            <a:pPr algn="just">
              <a:lnSpc>
                <a:spcPct val="150000"/>
              </a:lnSpc>
            </a:pPr>
            <a:r>
              <a:rPr lang="pt-BR" b="1" u="sng" dirty="0">
                <a:solidFill>
                  <a:srgbClr val="0000FF"/>
                </a:solidFill>
                <a:latin typeface="Arial"/>
              </a:rPr>
              <a:t>Acórdão 694/2014 –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Na fixação dos valores de referência da licitação, além de pesquisas de mercado, devem ser contemplados os preços praticados por outros órgãos e entidades da Administração Pública, nos termos do art. 15, inciso V e § 1º, da Lei 8.666/93.</a:t>
            </a:r>
            <a:endParaRP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CustomShape 1"/>
          <p:cNvSpPr/>
          <p:nvPr/>
        </p:nvSpPr>
        <p:spPr>
          <a:xfrm>
            <a:off x="5289480" y="-171360"/>
            <a:ext cx="3528720" cy="935640"/>
          </a:xfrm>
          <a:prstGeom prst="rect">
            <a:avLst/>
          </a:prstGeom>
          <a:noFill/>
          <a:ln>
            <a:noFill/>
          </a:ln>
        </p:spPr>
        <p:txBody>
          <a:bodyPr lIns="90000" tIns="45000" rIns="90000" bIns="45000" anchor="ctr"/>
          <a:lstStyle/>
          <a:p>
            <a:pPr algn="r">
              <a:lnSpc>
                <a:spcPct val="100000"/>
              </a:lnSpc>
            </a:pPr>
            <a:r>
              <a:rPr lang="pt-BR" sz="1600" b="1">
                <a:solidFill>
                  <a:srgbClr val="000000"/>
                </a:solidFill>
                <a:latin typeface="Arial"/>
                <a:ea typeface="Times New Roman"/>
              </a:rPr>
              <a:t>Jurisprudência</a:t>
            </a:r>
            <a:endParaRPr/>
          </a:p>
          <a:p>
            <a:pPr algn="r">
              <a:lnSpc>
                <a:spcPct val="100000"/>
              </a:lnSpc>
            </a:pPr>
            <a:r>
              <a:rPr lang="pt-BR" sz="1600" b="1">
                <a:solidFill>
                  <a:srgbClr val="000000"/>
                </a:solidFill>
                <a:latin typeface="Arial"/>
                <a:ea typeface="Times New Roman"/>
              </a:rPr>
              <a:t>Tribunal de Contas da União</a:t>
            </a:r>
            <a:endParaRPr/>
          </a:p>
          <a:p>
            <a:pPr algn="r">
              <a:lnSpc>
                <a:spcPct val="100000"/>
              </a:lnSpc>
            </a:pPr>
            <a:endParaRPr/>
          </a:p>
        </p:txBody>
      </p:sp>
      <p:sp>
        <p:nvSpPr>
          <p:cNvPr id="218" name="CustomShape 2"/>
          <p:cNvSpPr/>
          <p:nvPr/>
        </p:nvSpPr>
        <p:spPr>
          <a:xfrm>
            <a:off x="2843280" y="476280"/>
            <a:ext cx="5905080" cy="45720"/>
          </a:xfrm>
          <a:prstGeom prst="rect">
            <a:avLst/>
          </a:prstGeom>
          <a:solidFill>
            <a:srgbClr val="264264"/>
          </a:solidFill>
          <a:ln w="25560">
            <a:solidFill>
              <a:srgbClr val="3A5F8B"/>
            </a:solidFill>
            <a:round/>
          </a:ln>
        </p:spPr>
      </p:sp>
      <p:sp>
        <p:nvSpPr>
          <p:cNvPr id="219" name="CustomShape 3"/>
          <p:cNvSpPr/>
          <p:nvPr/>
        </p:nvSpPr>
        <p:spPr>
          <a:xfrm>
            <a:off x="2339640" y="46080"/>
            <a:ext cx="6478200" cy="431640"/>
          </a:xfrm>
          <a:prstGeom prst="rect">
            <a:avLst/>
          </a:prstGeom>
          <a:noFill/>
          <a:ln>
            <a:noFill/>
          </a:ln>
        </p:spPr>
      </p:sp>
      <p:sp>
        <p:nvSpPr>
          <p:cNvPr id="220" name="CustomShape 4"/>
          <p:cNvSpPr/>
          <p:nvPr/>
        </p:nvSpPr>
        <p:spPr>
          <a:xfrm>
            <a:off x="1071720" y="2406600"/>
            <a:ext cx="7214760" cy="1188000"/>
          </a:xfrm>
          <a:prstGeom prst="rect">
            <a:avLst/>
          </a:prstGeom>
          <a:noFill/>
          <a:ln w="9360">
            <a:noFill/>
          </a:ln>
        </p:spPr>
        <p:txBody>
          <a:bodyPr lIns="90000" tIns="45000" rIns="90000" bIns="45000" anchor="ctr"/>
          <a:lstStyle/>
          <a:p>
            <a:pPr>
              <a:lnSpc>
                <a:spcPct val="100000"/>
              </a:lnSpc>
            </a:pPr>
            <a:endParaRPr/>
          </a:p>
          <a:p>
            <a:pPr>
              <a:lnSpc>
                <a:spcPct val="100000"/>
              </a:lnSpc>
            </a:pPr>
            <a:endParaRPr/>
          </a:p>
          <a:p>
            <a:pPr>
              <a:lnSpc>
                <a:spcPct val="100000"/>
              </a:lnSpc>
            </a:pPr>
            <a:endParaRPr/>
          </a:p>
          <a:p>
            <a:pPr>
              <a:lnSpc>
                <a:spcPct val="100000"/>
              </a:lnSpc>
            </a:pPr>
            <a:endParaRPr/>
          </a:p>
        </p:txBody>
      </p:sp>
      <p:sp>
        <p:nvSpPr>
          <p:cNvPr id="221" name="CustomShape 5"/>
          <p:cNvSpPr/>
          <p:nvPr/>
        </p:nvSpPr>
        <p:spPr>
          <a:xfrm>
            <a:off x="1071720" y="1374480"/>
            <a:ext cx="7214760" cy="3107880"/>
          </a:xfrm>
          <a:prstGeom prst="rect">
            <a:avLst/>
          </a:prstGeom>
          <a:noFill/>
          <a:ln>
            <a:noFill/>
          </a:ln>
        </p:spPr>
        <p:txBody>
          <a:bodyPr lIns="90000" tIns="45000" rIns="90000" bIns="45000"/>
          <a:lstStyle/>
          <a:p>
            <a:pPr>
              <a:lnSpc>
                <a:spcPct val="100000"/>
              </a:lnSpc>
            </a:pPr>
            <a:r>
              <a:rPr lang="pt-BR" b="1" u="sng" dirty="0">
                <a:solidFill>
                  <a:srgbClr val="0000FF"/>
                </a:solidFill>
                <a:latin typeface="Arial"/>
              </a:rPr>
              <a:t>Acórdão 707/2014 – Plenário</a:t>
            </a:r>
            <a:endParaRPr dirty="0">
              <a:solidFill>
                <a:srgbClr val="0000FF"/>
              </a:solidFill>
            </a:endParaRPr>
          </a:p>
          <a:p>
            <a:pPr>
              <a:lnSpc>
                <a:spcPct val="100000"/>
              </a:lnSpc>
            </a:pPr>
            <a:endParaRPr dirty="0"/>
          </a:p>
          <a:p>
            <a:pPr algn="just">
              <a:lnSpc>
                <a:spcPct val="150000"/>
              </a:lnSpc>
            </a:pPr>
            <a:r>
              <a:rPr lang="pt-BR" dirty="0">
                <a:solidFill>
                  <a:srgbClr val="000000"/>
                </a:solidFill>
                <a:latin typeface="Arial"/>
              </a:rPr>
              <a:t>Responsabilidade. Licitação. Projeto Básico.</a:t>
            </a:r>
            <a:endParaRPr dirty="0"/>
          </a:p>
          <a:p>
            <a:pPr algn="just">
              <a:lnSpc>
                <a:spcPct val="150000"/>
              </a:lnSpc>
            </a:pPr>
            <a:endParaRPr dirty="0"/>
          </a:p>
          <a:p>
            <a:pPr algn="just">
              <a:lnSpc>
                <a:spcPct val="150000"/>
              </a:lnSpc>
            </a:pPr>
            <a:r>
              <a:rPr lang="pt-BR" dirty="0">
                <a:solidFill>
                  <a:srgbClr val="000000"/>
                </a:solidFill>
                <a:latin typeface="Arial"/>
              </a:rPr>
              <a:t>A adoção de projeto básico deficiente constitui irregularidade grave passível de aplicação de multa aos responsáveis, independentemente da consumação e da identificação de dano ao erário.</a:t>
            </a:r>
            <a:endParaRP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Decreto nº 44.501 de 29/11/2013</a:t>
            </a:r>
            <a:endParaRPr dirty="0">
              <a:solidFill>
                <a:srgbClr val="0000FF"/>
              </a:solidFill>
            </a:endParaRPr>
          </a:p>
        </p:txBody>
      </p:sp>
      <p:sp>
        <p:nvSpPr>
          <p:cNvPr id="55" name="TextShape 2"/>
          <p:cNvSpPr txBox="1"/>
          <p:nvPr/>
        </p:nvSpPr>
        <p:spPr>
          <a:xfrm>
            <a:off x="611640" y="1484640"/>
            <a:ext cx="8208720" cy="4824000"/>
          </a:xfrm>
          <a:prstGeom prst="rect">
            <a:avLst/>
          </a:prstGeom>
        </p:spPr>
        <p:txBody>
          <a:bodyPr/>
          <a:lstStyle/>
          <a:p>
            <a:pPr algn="just">
              <a:lnSpc>
                <a:spcPct val="100000"/>
              </a:lnSpc>
            </a:pPr>
            <a:r>
              <a:rPr lang="pt-BR" b="1">
                <a:solidFill>
                  <a:srgbClr val="000000"/>
                </a:solidFill>
                <a:latin typeface="Arial"/>
              </a:rPr>
              <a:t>Fica criada no âmbito da Administração Pública Estadual, sem aumento de despesas, REDE DEGESTORES DE CONTRATO - REDECONT, tendo por objetivos padronizar os procedimentos relativos às atividades de gestão de contratos administrativos, fornecer aos gestores a orientação necessária para a boa execução de suas responsabilidades, estimular o intercâmbio de conhecimento e de boas práticas administrativas entre os integrantes da rede e promover a capacitação e a atualização dos gestores dos contratos administrativos.</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Procedimento padrão a ser observado por esta   Autarquia na gestão de seus contratos administrativos.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CustomShape 1"/>
          <p:cNvSpPr/>
          <p:nvPr/>
        </p:nvSpPr>
        <p:spPr>
          <a:xfrm>
            <a:off x="5289480" y="393840"/>
            <a:ext cx="3528720" cy="504360"/>
          </a:xfrm>
          <a:prstGeom prst="rect">
            <a:avLst/>
          </a:prstGeom>
          <a:noFill/>
          <a:ln>
            <a:noFill/>
          </a:ln>
        </p:spPr>
      </p:sp>
      <p:sp>
        <p:nvSpPr>
          <p:cNvPr id="223" name="CustomShape 2"/>
          <p:cNvSpPr/>
          <p:nvPr/>
        </p:nvSpPr>
        <p:spPr>
          <a:xfrm>
            <a:off x="2843280" y="476280"/>
            <a:ext cx="5905080" cy="45720"/>
          </a:xfrm>
          <a:prstGeom prst="rect">
            <a:avLst/>
          </a:prstGeom>
          <a:solidFill>
            <a:srgbClr val="264264"/>
          </a:solidFill>
          <a:ln w="25560">
            <a:solidFill>
              <a:srgbClr val="3A5F8B"/>
            </a:solidFill>
            <a:round/>
          </a:ln>
        </p:spPr>
      </p:sp>
      <p:sp>
        <p:nvSpPr>
          <p:cNvPr id="224"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25" name="CustomShape 4"/>
          <p:cNvSpPr/>
          <p:nvPr/>
        </p:nvSpPr>
        <p:spPr>
          <a:xfrm>
            <a:off x="1071720" y="875520"/>
            <a:ext cx="7214760" cy="434268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00000"/>
              </a:lnSpc>
            </a:pPr>
            <a:endParaRPr dirty="0"/>
          </a:p>
          <a:p>
            <a:pPr algn="just">
              <a:lnSpc>
                <a:spcPct val="100000"/>
              </a:lnSpc>
            </a:pPr>
            <a:r>
              <a:rPr lang="pt-BR" b="1" u="sng" dirty="0">
                <a:solidFill>
                  <a:srgbClr val="0000FF"/>
                </a:solidFill>
                <a:latin typeface="Arial"/>
              </a:rPr>
              <a:t>Acordão 720/2014 - Plenário</a:t>
            </a:r>
            <a:endParaRPr dirty="0">
              <a:solidFill>
                <a:srgbClr val="0000FF"/>
              </a:solidFill>
            </a:endParaRPr>
          </a:p>
          <a:p>
            <a:pPr algn="just">
              <a:lnSpc>
                <a:spcPct val="100000"/>
              </a:lnSpc>
            </a:pPr>
            <a:endParaRPr dirty="0"/>
          </a:p>
          <a:p>
            <a:pPr algn="just">
              <a:lnSpc>
                <a:spcPct val="150000"/>
              </a:lnSpc>
            </a:pPr>
            <a:r>
              <a:rPr lang="pt-BR" dirty="0">
                <a:solidFill>
                  <a:srgbClr val="000000"/>
                </a:solidFill>
                <a:latin typeface="Arial"/>
              </a:rPr>
              <a:t>Responsabilidade. Licitação. Comissão de licitação.</a:t>
            </a:r>
            <a:endParaRPr dirty="0"/>
          </a:p>
          <a:p>
            <a:pPr algn="just">
              <a:lnSpc>
                <a:spcPct val="150000"/>
              </a:lnSpc>
            </a:pPr>
            <a:endParaRPr dirty="0"/>
          </a:p>
          <a:p>
            <a:pPr algn="just">
              <a:lnSpc>
                <a:spcPct val="150000"/>
              </a:lnSpc>
            </a:pPr>
            <a:r>
              <a:rPr lang="pt-BR" dirty="0">
                <a:solidFill>
                  <a:srgbClr val="000000"/>
                </a:solidFill>
                <a:latin typeface="Arial"/>
              </a:rPr>
              <a:t>A falta ou insuficiência de verificação e análise dos documentos apresentados pelos licitantes configura negligência no desempenho das atribuições da comissão de licitação e infração ao princípio da eficiência, respondendo os seus membros solidariamente por todos os atos por ela praticados.</a:t>
            </a:r>
            <a:endParaRP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ustomShape 1"/>
          <p:cNvSpPr/>
          <p:nvPr/>
        </p:nvSpPr>
        <p:spPr>
          <a:xfrm>
            <a:off x="5289480" y="393840"/>
            <a:ext cx="3528720" cy="504360"/>
          </a:xfrm>
          <a:prstGeom prst="rect">
            <a:avLst/>
          </a:prstGeom>
          <a:noFill/>
          <a:ln>
            <a:noFill/>
          </a:ln>
        </p:spPr>
      </p:sp>
      <p:sp>
        <p:nvSpPr>
          <p:cNvPr id="227" name="CustomShape 2"/>
          <p:cNvSpPr/>
          <p:nvPr/>
        </p:nvSpPr>
        <p:spPr>
          <a:xfrm>
            <a:off x="2843280" y="476280"/>
            <a:ext cx="5905080" cy="45720"/>
          </a:xfrm>
          <a:prstGeom prst="rect">
            <a:avLst/>
          </a:prstGeom>
          <a:solidFill>
            <a:srgbClr val="264264"/>
          </a:solidFill>
          <a:ln w="25560">
            <a:solidFill>
              <a:srgbClr val="3A5F8B"/>
            </a:solidFill>
            <a:round/>
          </a:ln>
        </p:spPr>
      </p:sp>
      <p:sp>
        <p:nvSpPr>
          <p:cNvPr id="228"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29" name="CustomShape 4"/>
          <p:cNvSpPr/>
          <p:nvPr/>
        </p:nvSpPr>
        <p:spPr>
          <a:xfrm>
            <a:off x="1071720" y="1375920"/>
            <a:ext cx="7214760" cy="2833920"/>
          </a:xfrm>
          <a:prstGeom prst="rect">
            <a:avLst/>
          </a:prstGeom>
          <a:noFill/>
          <a:ln w="9360">
            <a:noFill/>
          </a:ln>
        </p:spPr>
        <p:txBody>
          <a:bodyPr lIns="90000" tIns="45000" rIns="90000" bIns="45000" anchor="ctr"/>
          <a:lstStyle/>
          <a:p>
            <a:pPr>
              <a:lnSpc>
                <a:spcPct val="100000"/>
              </a:lnSpc>
            </a:pPr>
            <a:endParaRPr dirty="0"/>
          </a:p>
          <a:p>
            <a:pPr algn="just">
              <a:lnSpc>
                <a:spcPct val="150000"/>
              </a:lnSpc>
            </a:pPr>
            <a:r>
              <a:rPr lang="pt-BR" b="1" u="sng" dirty="0">
                <a:solidFill>
                  <a:srgbClr val="0000FF"/>
                </a:solidFill>
                <a:latin typeface="Arial"/>
              </a:rPr>
              <a:t>Acordão 702 –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É necessária a republicação do edital nos casos em que as respostas aos pedidos de esclarecimentos de licitantes, ainda que publicadas em portal oficial, impactem na formulação das propostas, em conformidade com o disposto no art. 21, § 4º, da Lei 8.666/93.</a:t>
            </a:r>
            <a:endParaRP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CustomShape 1"/>
          <p:cNvSpPr/>
          <p:nvPr/>
        </p:nvSpPr>
        <p:spPr>
          <a:xfrm>
            <a:off x="5289480" y="393840"/>
            <a:ext cx="3528720" cy="504360"/>
          </a:xfrm>
          <a:prstGeom prst="rect">
            <a:avLst/>
          </a:prstGeom>
          <a:noFill/>
          <a:ln>
            <a:noFill/>
          </a:ln>
        </p:spPr>
      </p:sp>
      <p:sp>
        <p:nvSpPr>
          <p:cNvPr id="231" name="CustomShape 2"/>
          <p:cNvSpPr/>
          <p:nvPr/>
        </p:nvSpPr>
        <p:spPr>
          <a:xfrm>
            <a:off x="2843280" y="476280"/>
            <a:ext cx="5905080" cy="45720"/>
          </a:xfrm>
          <a:prstGeom prst="rect">
            <a:avLst/>
          </a:prstGeom>
          <a:solidFill>
            <a:srgbClr val="264264"/>
          </a:solidFill>
          <a:ln w="25560">
            <a:solidFill>
              <a:srgbClr val="3A5F8B"/>
            </a:solidFill>
            <a:round/>
          </a:ln>
        </p:spPr>
      </p:sp>
      <p:sp>
        <p:nvSpPr>
          <p:cNvPr id="232"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33" name="CustomShape 4"/>
          <p:cNvSpPr/>
          <p:nvPr/>
        </p:nvSpPr>
        <p:spPr>
          <a:xfrm>
            <a:off x="1071720" y="1067040"/>
            <a:ext cx="7214760" cy="3452040"/>
          </a:xfrm>
          <a:prstGeom prst="rect">
            <a:avLst/>
          </a:prstGeom>
          <a:noFill/>
          <a:ln w="9360">
            <a:noFill/>
          </a:ln>
        </p:spPr>
        <p:txBody>
          <a:bodyPr lIns="90000" tIns="45000" rIns="90000" bIns="45000" anchor="ctr"/>
          <a:lstStyle/>
          <a:p>
            <a:pPr>
              <a:lnSpc>
                <a:spcPct val="100000"/>
              </a:lnSpc>
            </a:pPr>
            <a:endParaRPr dirty="0"/>
          </a:p>
          <a:p>
            <a:pPr algn="just">
              <a:lnSpc>
                <a:spcPct val="100000"/>
              </a:lnSpc>
            </a:pPr>
            <a:endParaRPr dirty="0"/>
          </a:p>
          <a:p>
            <a:pPr algn="just">
              <a:lnSpc>
                <a:spcPct val="100000"/>
              </a:lnSpc>
            </a:pPr>
            <a:endParaRPr dirty="0"/>
          </a:p>
          <a:p>
            <a:pPr algn="just">
              <a:lnSpc>
                <a:spcPct val="150000"/>
              </a:lnSpc>
            </a:pPr>
            <a:r>
              <a:rPr lang="pt-BR" sz="1650" b="1" u="sng" dirty="0">
                <a:solidFill>
                  <a:srgbClr val="0000FF"/>
                </a:solidFill>
                <a:latin typeface="Arial"/>
              </a:rPr>
              <a:t>Acordão 811/2014 – Plenário</a:t>
            </a:r>
            <a:endParaRPr dirty="0">
              <a:solidFill>
                <a:srgbClr val="0000FF"/>
              </a:solidFill>
            </a:endParaRPr>
          </a:p>
          <a:p>
            <a:pPr algn="just">
              <a:lnSpc>
                <a:spcPct val="150000"/>
              </a:lnSpc>
            </a:pPr>
            <a:endParaRPr dirty="0"/>
          </a:p>
          <a:p>
            <a:pPr algn="just">
              <a:lnSpc>
                <a:spcPct val="150000"/>
              </a:lnSpc>
            </a:pPr>
            <a:r>
              <a:rPr lang="pt-BR" sz="1650" dirty="0">
                <a:solidFill>
                  <a:srgbClr val="000000"/>
                </a:solidFill>
                <a:latin typeface="Arial"/>
              </a:rPr>
              <a:t>As contratações de serviços de TI devem ocorrer mediante remuneração vinculada a resultados, evitando-se a mera alocação de mão de obra e o pagamento por hora-trabalhada ou por posto de serviço.</a:t>
            </a:r>
            <a:endParaRPr dirty="0"/>
          </a:p>
          <a:p>
            <a:pPr algn="just">
              <a:lnSpc>
                <a:spcPct val="150000"/>
              </a:lnSpc>
            </a:pPr>
            <a:endParaRPr dirty="0"/>
          </a:p>
          <a:p>
            <a:pPr algn="just">
              <a:lnSpc>
                <a:spcPct val="150000"/>
              </a:lnSpc>
            </a:pPr>
            <a:endParaRP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CustomShape 1"/>
          <p:cNvSpPr/>
          <p:nvPr/>
        </p:nvSpPr>
        <p:spPr>
          <a:xfrm>
            <a:off x="5289480" y="393840"/>
            <a:ext cx="3528720" cy="504360"/>
          </a:xfrm>
          <a:prstGeom prst="rect">
            <a:avLst/>
          </a:prstGeom>
          <a:noFill/>
          <a:ln>
            <a:noFill/>
          </a:ln>
        </p:spPr>
      </p:sp>
      <p:sp>
        <p:nvSpPr>
          <p:cNvPr id="235" name="CustomShape 2"/>
          <p:cNvSpPr/>
          <p:nvPr/>
        </p:nvSpPr>
        <p:spPr>
          <a:xfrm>
            <a:off x="2843280" y="476280"/>
            <a:ext cx="5905080" cy="45720"/>
          </a:xfrm>
          <a:prstGeom prst="rect">
            <a:avLst/>
          </a:prstGeom>
          <a:solidFill>
            <a:srgbClr val="264264"/>
          </a:solidFill>
          <a:ln w="25560">
            <a:solidFill>
              <a:srgbClr val="3A5F8B"/>
            </a:solidFill>
            <a:round/>
          </a:ln>
        </p:spPr>
      </p:sp>
      <p:sp>
        <p:nvSpPr>
          <p:cNvPr id="236"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37" name="CustomShape 4"/>
          <p:cNvSpPr/>
          <p:nvPr/>
        </p:nvSpPr>
        <p:spPr>
          <a:xfrm>
            <a:off x="1071720" y="1170000"/>
            <a:ext cx="7214760" cy="3245400"/>
          </a:xfrm>
          <a:prstGeom prst="rect">
            <a:avLst/>
          </a:prstGeom>
          <a:noFill/>
          <a:ln w="9360">
            <a:noFill/>
          </a:ln>
        </p:spPr>
        <p:txBody>
          <a:bodyPr lIns="90000" tIns="45000" rIns="90000" bIns="45000" anchor="ctr"/>
          <a:lstStyle/>
          <a:p>
            <a:pPr algn="just">
              <a:lnSpc>
                <a:spcPct val="150000"/>
              </a:lnSpc>
            </a:pPr>
            <a:endParaRPr dirty="0"/>
          </a:p>
          <a:p>
            <a:pPr algn="just">
              <a:lnSpc>
                <a:spcPct val="150000"/>
              </a:lnSpc>
            </a:pPr>
            <a:r>
              <a:rPr lang="pt-BR" b="1" u="sng" dirty="0">
                <a:solidFill>
                  <a:srgbClr val="0000FF"/>
                </a:solidFill>
                <a:latin typeface="Arial"/>
              </a:rPr>
              <a:t>Acordão 834/2014 –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A subcontratação deve ser tratada como exceção. Só é admitida a subcontratação parcial e, ainda assim, desde que demonstrada a inviabilidade técnico-econômica da execução integral do objeto por parte da contratada, e que haja autorização formal do contratante.</a:t>
            </a:r>
            <a:endParaRPr dirty="0"/>
          </a:p>
          <a:p>
            <a:pPr>
              <a:lnSpc>
                <a:spcPct val="100000"/>
              </a:lnSpc>
            </a:pPr>
            <a:endParaRP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CustomShape 1"/>
          <p:cNvSpPr/>
          <p:nvPr/>
        </p:nvSpPr>
        <p:spPr>
          <a:xfrm>
            <a:off x="5289480" y="393840"/>
            <a:ext cx="3528720" cy="504360"/>
          </a:xfrm>
          <a:prstGeom prst="rect">
            <a:avLst/>
          </a:prstGeom>
          <a:noFill/>
          <a:ln>
            <a:noFill/>
          </a:ln>
        </p:spPr>
      </p:sp>
      <p:sp>
        <p:nvSpPr>
          <p:cNvPr id="239" name="CustomShape 2"/>
          <p:cNvSpPr/>
          <p:nvPr/>
        </p:nvSpPr>
        <p:spPr>
          <a:xfrm>
            <a:off x="2843280" y="476280"/>
            <a:ext cx="5905080" cy="45720"/>
          </a:xfrm>
          <a:prstGeom prst="rect">
            <a:avLst/>
          </a:prstGeom>
          <a:solidFill>
            <a:srgbClr val="264264"/>
          </a:solidFill>
          <a:ln w="25560">
            <a:solidFill>
              <a:srgbClr val="3A5F8B"/>
            </a:solidFill>
            <a:round/>
          </a:ln>
        </p:spPr>
      </p:sp>
      <p:sp>
        <p:nvSpPr>
          <p:cNvPr id="240"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41" name="CustomShape 4"/>
          <p:cNvSpPr/>
          <p:nvPr/>
        </p:nvSpPr>
        <p:spPr>
          <a:xfrm>
            <a:off x="1071720" y="896040"/>
            <a:ext cx="7214760" cy="3794040"/>
          </a:xfrm>
          <a:prstGeom prst="rect">
            <a:avLst/>
          </a:prstGeom>
          <a:noFill/>
          <a:ln w="9360">
            <a:noFill/>
          </a:ln>
        </p:spPr>
        <p:txBody>
          <a:bodyPr lIns="90000" tIns="45000" rIns="90000" bIns="45000" anchor="ctr"/>
          <a:lstStyle/>
          <a:p>
            <a:pPr algn="just">
              <a:lnSpc>
                <a:spcPct val="150000"/>
              </a:lnSpc>
            </a:pPr>
            <a:endParaRPr dirty="0"/>
          </a:p>
          <a:p>
            <a:pPr algn="just">
              <a:lnSpc>
                <a:spcPct val="150000"/>
              </a:lnSpc>
            </a:pPr>
            <a:r>
              <a:rPr lang="pt-BR" b="1" u="sng" dirty="0">
                <a:solidFill>
                  <a:srgbClr val="0000FF"/>
                </a:solidFill>
                <a:latin typeface="Arial"/>
              </a:rPr>
              <a:t>Acordão 819/2014 –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A ausência de interesse da contratada em prorrogar avença de prestação de serviços de natureza continuada não autoriza a realização de dispensa de licitação para contratação de remanescente de obra, serviço ou fornecimento, de que trata o art. 24, XI, da Lei 8.666/93, nem a convocação prevista no art. 64, § 2º, do mesmo diploma legal.</a:t>
            </a:r>
            <a:endParaRP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CustomShape 1"/>
          <p:cNvSpPr/>
          <p:nvPr/>
        </p:nvSpPr>
        <p:spPr>
          <a:xfrm>
            <a:off x="5289480" y="393840"/>
            <a:ext cx="3528720" cy="504360"/>
          </a:xfrm>
          <a:prstGeom prst="rect">
            <a:avLst/>
          </a:prstGeom>
          <a:noFill/>
          <a:ln>
            <a:noFill/>
          </a:ln>
        </p:spPr>
      </p:sp>
      <p:sp>
        <p:nvSpPr>
          <p:cNvPr id="243" name="CustomShape 2"/>
          <p:cNvSpPr/>
          <p:nvPr/>
        </p:nvSpPr>
        <p:spPr>
          <a:xfrm>
            <a:off x="2843280" y="476280"/>
            <a:ext cx="5905080" cy="45720"/>
          </a:xfrm>
          <a:prstGeom prst="rect">
            <a:avLst/>
          </a:prstGeom>
          <a:solidFill>
            <a:srgbClr val="264264"/>
          </a:solidFill>
          <a:ln w="25560">
            <a:solidFill>
              <a:srgbClr val="3A5F8B"/>
            </a:solidFill>
            <a:round/>
          </a:ln>
        </p:spPr>
      </p:sp>
      <p:sp>
        <p:nvSpPr>
          <p:cNvPr id="244"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45" name="CustomShape 4"/>
          <p:cNvSpPr/>
          <p:nvPr/>
        </p:nvSpPr>
        <p:spPr>
          <a:xfrm>
            <a:off x="1071720" y="523080"/>
            <a:ext cx="7214760" cy="453960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50000"/>
              </a:lnSpc>
            </a:pPr>
            <a:endParaRPr dirty="0"/>
          </a:p>
          <a:p>
            <a:pPr>
              <a:lnSpc>
                <a:spcPct val="150000"/>
              </a:lnSpc>
            </a:pPr>
            <a:r>
              <a:rPr lang="pt-BR" b="1" u="sng" dirty="0" smtClean="0">
                <a:solidFill>
                  <a:srgbClr val="0000FF"/>
                </a:solidFill>
                <a:latin typeface="Arial"/>
              </a:rPr>
              <a:t>Acordão 1601/2014 </a:t>
            </a:r>
            <a:r>
              <a:rPr lang="pt-BR" b="1" u="sng" dirty="0">
                <a:solidFill>
                  <a:srgbClr val="0000FF"/>
                </a:solidFill>
                <a:latin typeface="Arial"/>
              </a:rPr>
              <a:t>-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Ocorre preclusão lógica do direito à repactuação de preços decorrente de majorações salariais da categoria profissional quando a contratada firma termo aditivo de prorrogação contratual sem suscitar os novos valores pactuados no acordo coletivo, ratificando os preços até então acordados</a:t>
            </a:r>
            <a:r>
              <a:rPr lang="pt-BR" sz="1600" dirty="0">
                <a:solidFill>
                  <a:srgbClr val="000000"/>
                </a:solidFill>
                <a:latin typeface="Arial"/>
              </a:rPr>
              <a:t>.</a:t>
            </a:r>
            <a:endParaRPr dirty="0"/>
          </a:p>
          <a:p>
            <a:pPr algn="just">
              <a:lnSpc>
                <a:spcPct val="150000"/>
              </a:lnSpc>
            </a:pPr>
            <a:endParaRPr dirty="0"/>
          </a:p>
          <a:p>
            <a:pPr>
              <a:lnSpc>
                <a:spcPct val="100000"/>
              </a:lnSpc>
            </a:pPr>
            <a:endParaRP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CustomShape 1"/>
          <p:cNvSpPr/>
          <p:nvPr/>
        </p:nvSpPr>
        <p:spPr>
          <a:xfrm>
            <a:off x="5289480" y="393840"/>
            <a:ext cx="3528720" cy="504360"/>
          </a:xfrm>
          <a:prstGeom prst="rect">
            <a:avLst/>
          </a:prstGeom>
          <a:noFill/>
          <a:ln>
            <a:noFill/>
          </a:ln>
        </p:spPr>
      </p:sp>
      <p:sp>
        <p:nvSpPr>
          <p:cNvPr id="247" name="CustomShape 2"/>
          <p:cNvSpPr/>
          <p:nvPr/>
        </p:nvSpPr>
        <p:spPr>
          <a:xfrm>
            <a:off x="2843280" y="476280"/>
            <a:ext cx="5905080" cy="45720"/>
          </a:xfrm>
          <a:prstGeom prst="rect">
            <a:avLst/>
          </a:prstGeom>
          <a:solidFill>
            <a:srgbClr val="264264"/>
          </a:solidFill>
          <a:ln w="25560">
            <a:solidFill>
              <a:srgbClr val="3A5F8B"/>
            </a:solidFill>
            <a:round/>
          </a:ln>
        </p:spPr>
      </p:sp>
      <p:sp>
        <p:nvSpPr>
          <p:cNvPr id="248"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49" name="CustomShape 4"/>
          <p:cNvSpPr/>
          <p:nvPr/>
        </p:nvSpPr>
        <p:spPr>
          <a:xfrm>
            <a:off x="1071720" y="484560"/>
            <a:ext cx="7214760" cy="461700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gn="just">
              <a:lnSpc>
                <a:spcPct val="150000"/>
              </a:lnSpc>
            </a:pPr>
            <a:endParaRPr dirty="0">
              <a:solidFill>
                <a:srgbClr val="0000FF"/>
              </a:solidFill>
            </a:endParaRPr>
          </a:p>
          <a:p>
            <a:pPr algn="just">
              <a:lnSpc>
                <a:spcPct val="150000"/>
              </a:lnSpc>
            </a:pPr>
            <a:r>
              <a:rPr lang="pt-BR" b="1" u="sng" dirty="0" smtClean="0">
                <a:solidFill>
                  <a:srgbClr val="0000FF"/>
                </a:solidFill>
                <a:latin typeface="Arial"/>
              </a:rPr>
              <a:t>Acordão 1607/2014 </a:t>
            </a:r>
            <a:r>
              <a:rPr lang="pt-BR" b="1" u="sng" dirty="0">
                <a:solidFill>
                  <a:srgbClr val="0000FF"/>
                </a:solidFill>
                <a:latin typeface="Arial"/>
              </a:rPr>
              <a:t>– Plenário</a:t>
            </a:r>
            <a:endParaRPr dirty="0">
              <a:solidFill>
                <a:srgbClr val="0000FF"/>
              </a:solidFill>
            </a:endParaRPr>
          </a:p>
          <a:p>
            <a:pPr algn="just">
              <a:lnSpc>
                <a:spcPct val="150000"/>
              </a:lnSpc>
            </a:pPr>
            <a:endParaRPr dirty="0"/>
          </a:p>
          <a:p>
            <a:pPr algn="just">
              <a:lnSpc>
                <a:spcPct val="150000"/>
              </a:lnSpc>
            </a:pPr>
            <a:r>
              <a:rPr lang="pt-BR" dirty="0">
                <a:solidFill>
                  <a:srgbClr val="000000"/>
                </a:solidFill>
                <a:latin typeface="Arial"/>
              </a:rPr>
              <a:t>Em procedimento de dispensa de licitação, devem constar, no respectivo processo administrativo, elementos suficientes para comprovar a compatibilidade dos preços a contratar com os vigentes no mercado ou com os fixados por órgão oficial competente, ou, ainda, com os que constam em sistemas de registro de preços.</a:t>
            </a:r>
            <a:endParaRPr dirty="0"/>
          </a:p>
          <a:p>
            <a:pPr algn="just">
              <a:lnSpc>
                <a:spcPct val="150000"/>
              </a:lnSpc>
            </a:pPr>
            <a:endParaRPr dirty="0"/>
          </a:p>
          <a:p>
            <a:pPr>
              <a:lnSpc>
                <a:spcPct val="100000"/>
              </a:lnSpc>
            </a:pPr>
            <a:endParaRP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CustomShape 1"/>
          <p:cNvSpPr/>
          <p:nvPr/>
        </p:nvSpPr>
        <p:spPr>
          <a:xfrm>
            <a:off x="5289480" y="-171360"/>
            <a:ext cx="3528720" cy="935640"/>
          </a:xfrm>
          <a:prstGeom prst="rect">
            <a:avLst/>
          </a:prstGeom>
          <a:noFill/>
          <a:ln>
            <a:noFill/>
          </a:ln>
        </p:spPr>
        <p:txBody>
          <a:bodyPr lIns="90000" tIns="45000" rIns="90000" bIns="45000" anchor="ctr"/>
          <a:lstStyle/>
          <a:p>
            <a:pPr algn="r">
              <a:lnSpc>
                <a:spcPct val="100000"/>
              </a:lnSpc>
            </a:pPr>
            <a:r>
              <a:rPr lang="pt-BR" sz="1600" b="1">
                <a:solidFill>
                  <a:srgbClr val="000000"/>
                </a:solidFill>
                <a:latin typeface="Arial"/>
                <a:ea typeface="Times New Roman"/>
              </a:rPr>
              <a:t>Jurisprudência</a:t>
            </a:r>
            <a:endParaRPr/>
          </a:p>
          <a:p>
            <a:pPr algn="r">
              <a:lnSpc>
                <a:spcPct val="100000"/>
              </a:lnSpc>
            </a:pPr>
            <a:r>
              <a:rPr lang="pt-BR" sz="1600" b="1">
                <a:solidFill>
                  <a:srgbClr val="000000"/>
                </a:solidFill>
                <a:latin typeface="Arial"/>
                <a:ea typeface="Times New Roman"/>
              </a:rPr>
              <a:t>Tribunal de Contas da União</a:t>
            </a:r>
            <a:endParaRPr/>
          </a:p>
          <a:p>
            <a:pPr algn="r">
              <a:lnSpc>
                <a:spcPct val="100000"/>
              </a:lnSpc>
            </a:pPr>
            <a:endParaRPr/>
          </a:p>
        </p:txBody>
      </p:sp>
      <p:sp>
        <p:nvSpPr>
          <p:cNvPr id="251" name="CustomShape 2"/>
          <p:cNvSpPr/>
          <p:nvPr/>
        </p:nvSpPr>
        <p:spPr>
          <a:xfrm>
            <a:off x="2843280" y="476280"/>
            <a:ext cx="5905080" cy="45720"/>
          </a:xfrm>
          <a:prstGeom prst="rect">
            <a:avLst/>
          </a:prstGeom>
          <a:solidFill>
            <a:srgbClr val="264264"/>
          </a:solidFill>
          <a:ln w="25560">
            <a:solidFill>
              <a:srgbClr val="3A5F8B"/>
            </a:solidFill>
            <a:round/>
          </a:ln>
        </p:spPr>
      </p:sp>
      <p:sp>
        <p:nvSpPr>
          <p:cNvPr id="252" name="CustomShape 3"/>
          <p:cNvSpPr/>
          <p:nvPr/>
        </p:nvSpPr>
        <p:spPr>
          <a:xfrm>
            <a:off x="2339640" y="46080"/>
            <a:ext cx="6478200" cy="431640"/>
          </a:xfrm>
          <a:prstGeom prst="rect">
            <a:avLst/>
          </a:prstGeom>
          <a:noFill/>
          <a:ln>
            <a:noFill/>
          </a:ln>
        </p:spPr>
      </p:sp>
      <p:sp>
        <p:nvSpPr>
          <p:cNvPr id="253" name="CustomShape 4"/>
          <p:cNvSpPr/>
          <p:nvPr/>
        </p:nvSpPr>
        <p:spPr>
          <a:xfrm>
            <a:off x="1071720" y="2406600"/>
            <a:ext cx="7214760" cy="1188000"/>
          </a:xfrm>
          <a:prstGeom prst="rect">
            <a:avLst/>
          </a:prstGeom>
          <a:noFill/>
          <a:ln w="9360">
            <a:noFill/>
          </a:ln>
        </p:spPr>
        <p:txBody>
          <a:bodyPr lIns="90000" tIns="45000" rIns="90000" bIns="45000" anchor="ctr"/>
          <a:lstStyle/>
          <a:p>
            <a:pPr>
              <a:lnSpc>
                <a:spcPct val="100000"/>
              </a:lnSpc>
            </a:pPr>
            <a:endParaRPr/>
          </a:p>
          <a:p>
            <a:pPr>
              <a:lnSpc>
                <a:spcPct val="100000"/>
              </a:lnSpc>
            </a:pPr>
            <a:endParaRPr/>
          </a:p>
          <a:p>
            <a:pPr>
              <a:lnSpc>
                <a:spcPct val="100000"/>
              </a:lnSpc>
            </a:pPr>
            <a:endParaRPr/>
          </a:p>
          <a:p>
            <a:pPr>
              <a:lnSpc>
                <a:spcPct val="100000"/>
              </a:lnSpc>
            </a:pPr>
            <a:endParaRPr/>
          </a:p>
        </p:txBody>
      </p:sp>
      <p:sp>
        <p:nvSpPr>
          <p:cNvPr id="254" name="CustomShape 5"/>
          <p:cNvSpPr/>
          <p:nvPr/>
        </p:nvSpPr>
        <p:spPr>
          <a:xfrm>
            <a:off x="1071720" y="1374480"/>
            <a:ext cx="7214760" cy="3107880"/>
          </a:xfrm>
          <a:prstGeom prst="rect">
            <a:avLst/>
          </a:prstGeom>
          <a:noFill/>
          <a:ln>
            <a:noFill/>
          </a:ln>
        </p:spPr>
        <p:txBody>
          <a:bodyPr lIns="90000" tIns="45000" rIns="90000" bIns="45000"/>
          <a:lstStyle/>
          <a:p>
            <a:pPr>
              <a:lnSpc>
                <a:spcPct val="100000"/>
              </a:lnSpc>
            </a:pPr>
            <a:r>
              <a:rPr lang="pt-BR" b="1" u="sng" dirty="0">
                <a:solidFill>
                  <a:srgbClr val="0000FF"/>
                </a:solidFill>
                <a:latin typeface="Arial"/>
              </a:rPr>
              <a:t>Acordão1677/2014 - Plenário</a:t>
            </a:r>
            <a:endParaRPr dirty="0">
              <a:solidFill>
                <a:srgbClr val="0000FF"/>
              </a:solidFill>
            </a:endParaRPr>
          </a:p>
          <a:p>
            <a:pPr>
              <a:lnSpc>
                <a:spcPct val="100000"/>
              </a:lnSpc>
            </a:pPr>
            <a:endParaRPr dirty="0"/>
          </a:p>
          <a:p>
            <a:pPr algn="just">
              <a:lnSpc>
                <a:spcPct val="150000"/>
              </a:lnSpc>
            </a:pPr>
            <a:r>
              <a:rPr lang="pt-BR" dirty="0">
                <a:solidFill>
                  <a:srgbClr val="000000"/>
                </a:solidFill>
                <a:latin typeface="Arial"/>
              </a:rPr>
              <a:t> É possível a exigência de laudos para comprovação da qualidade do objeto licitado, desde que (i) haja previsão no instrumento convocatório, (</a:t>
            </a:r>
            <a:r>
              <a:rPr lang="pt-BR" dirty="0" err="1">
                <a:solidFill>
                  <a:srgbClr val="000000"/>
                </a:solidFill>
                <a:latin typeface="Arial"/>
              </a:rPr>
              <a:t>ii</a:t>
            </a:r>
            <a:r>
              <a:rPr lang="pt-BR" dirty="0">
                <a:solidFill>
                  <a:srgbClr val="000000"/>
                </a:solidFill>
                <a:latin typeface="Arial"/>
              </a:rPr>
              <a:t>) sejam exigidos apenas na fase de julgamento das propostas e do licitante provisoriamente classificado em primeiro lugar, e (</a:t>
            </a:r>
            <a:r>
              <a:rPr lang="pt-BR" dirty="0" err="1">
                <a:solidFill>
                  <a:srgbClr val="000000"/>
                </a:solidFill>
                <a:latin typeface="Arial"/>
              </a:rPr>
              <a:t>iii</a:t>
            </a:r>
            <a:r>
              <a:rPr lang="pt-BR" dirty="0">
                <a:solidFill>
                  <a:srgbClr val="000000"/>
                </a:solidFill>
                <a:latin typeface="Arial"/>
              </a:rPr>
              <a:t>) seja estabelecido prazo suficiente para a obtenção dos laudos.</a:t>
            </a:r>
            <a:endParaRP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CustomShape 1"/>
          <p:cNvSpPr/>
          <p:nvPr/>
        </p:nvSpPr>
        <p:spPr>
          <a:xfrm>
            <a:off x="5289480" y="393840"/>
            <a:ext cx="3528720" cy="504360"/>
          </a:xfrm>
          <a:prstGeom prst="rect">
            <a:avLst/>
          </a:prstGeom>
          <a:noFill/>
          <a:ln>
            <a:noFill/>
          </a:ln>
        </p:spPr>
      </p:sp>
      <p:sp>
        <p:nvSpPr>
          <p:cNvPr id="256" name="CustomShape 2"/>
          <p:cNvSpPr/>
          <p:nvPr/>
        </p:nvSpPr>
        <p:spPr>
          <a:xfrm>
            <a:off x="2843280" y="476280"/>
            <a:ext cx="5905080" cy="45720"/>
          </a:xfrm>
          <a:prstGeom prst="rect">
            <a:avLst/>
          </a:prstGeom>
          <a:solidFill>
            <a:srgbClr val="264264"/>
          </a:solidFill>
          <a:ln w="25560">
            <a:solidFill>
              <a:srgbClr val="3A5F8B"/>
            </a:solidFill>
            <a:round/>
          </a:ln>
        </p:spPr>
      </p:sp>
      <p:sp>
        <p:nvSpPr>
          <p:cNvPr id="257"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Tribunal de Contas da União</a:t>
            </a:r>
            <a:endParaRPr/>
          </a:p>
        </p:txBody>
      </p:sp>
      <p:sp>
        <p:nvSpPr>
          <p:cNvPr id="258" name="CustomShape 4"/>
          <p:cNvSpPr/>
          <p:nvPr/>
        </p:nvSpPr>
        <p:spPr>
          <a:xfrm>
            <a:off x="1071720" y="302040"/>
            <a:ext cx="7214760" cy="4982040"/>
          </a:xfrm>
          <a:prstGeom prst="rect">
            <a:avLst/>
          </a:prstGeom>
          <a:noFill/>
          <a:ln w="9360">
            <a:noFill/>
          </a:ln>
        </p:spPr>
        <p:txBody>
          <a:bodyPr lIns="90000" tIns="45000" rIns="90000" bIns="45000" anchor="ctr"/>
          <a:lstStyle/>
          <a:p>
            <a:pPr>
              <a:lnSpc>
                <a:spcPct val="100000"/>
              </a:lnSpc>
            </a:pPr>
            <a:endParaRPr dirty="0"/>
          </a:p>
          <a:p>
            <a:pPr>
              <a:lnSpc>
                <a:spcPct val="100000"/>
              </a:lnSpc>
            </a:pPr>
            <a:endParaRPr dirty="0"/>
          </a:p>
          <a:p>
            <a:pPr>
              <a:lnSpc>
                <a:spcPct val="100000"/>
              </a:lnSpc>
            </a:pPr>
            <a:endParaRPr dirty="0"/>
          </a:p>
          <a:p>
            <a:pPr algn="just">
              <a:lnSpc>
                <a:spcPct val="100000"/>
              </a:lnSpc>
            </a:pPr>
            <a:r>
              <a:rPr lang="pt-BR" b="1" u="sng" dirty="0">
                <a:solidFill>
                  <a:srgbClr val="0000FF"/>
                </a:solidFill>
                <a:latin typeface="Arial"/>
              </a:rPr>
              <a:t>Acordão 2079/2014- Plenário</a:t>
            </a:r>
            <a:endParaRPr dirty="0">
              <a:solidFill>
                <a:srgbClr val="0000FF"/>
              </a:solidFill>
            </a:endParaRPr>
          </a:p>
          <a:p>
            <a:pPr algn="just">
              <a:lnSpc>
                <a:spcPct val="100000"/>
              </a:lnSpc>
            </a:pPr>
            <a:endParaRPr dirty="0"/>
          </a:p>
          <a:p>
            <a:pPr algn="just">
              <a:lnSpc>
                <a:spcPct val="100000"/>
              </a:lnSpc>
            </a:pPr>
            <a:endParaRPr dirty="0"/>
          </a:p>
          <a:p>
            <a:pPr algn="just">
              <a:lnSpc>
                <a:spcPct val="150000"/>
              </a:lnSpc>
            </a:pPr>
            <a:r>
              <a:rPr lang="pt-BR" dirty="0">
                <a:solidFill>
                  <a:srgbClr val="000000"/>
                </a:solidFill>
                <a:latin typeface="Arial"/>
              </a:rPr>
              <a:t>Nos contratos de execução continuada ou parcelada, o inadimplemento das obrigações fiscais da contratada, incluindo a seguridade social, enseja, além das penalidades legais, a rescisão do contrato e a execução das garantias para ressarcimento de valores e indenizações devidos à Administração, sendo vedada a retenção de pagamento por serviço já executado, ou fornecimento já entregue, sob pena de enriquecimento sem causa da Administração.</a:t>
            </a:r>
            <a:endParaRPr dirty="0"/>
          </a:p>
          <a:p>
            <a:pPr algn="just">
              <a:lnSpc>
                <a:spcPct val="150000"/>
              </a:lnSpc>
            </a:pPr>
            <a:endParaRPr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TextShape 1"/>
          <p:cNvSpPr txBox="1"/>
          <p:nvPr/>
        </p:nvSpPr>
        <p:spPr>
          <a:xfrm>
            <a:off x="1571760" y="2143080"/>
            <a:ext cx="5943240" cy="3725640"/>
          </a:xfrm>
          <a:prstGeom prst="rect">
            <a:avLst/>
          </a:prstGeom>
        </p:spPr>
        <p:txBody>
          <a:bodyPr/>
          <a:lstStyle/>
          <a:p>
            <a:pPr algn="ctr">
              <a:lnSpc>
                <a:spcPct val="100000"/>
              </a:lnSpc>
            </a:pPr>
            <a:r>
              <a:rPr lang="pt-BR" sz="3500">
                <a:solidFill>
                  <a:srgbClr val="000000"/>
                </a:solidFill>
                <a:latin typeface="Calibri"/>
              </a:rPr>
              <a:t>Jurisprudência do Superior Tribunal de Justiça</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Decreto nº 44.510 de 06/12/2013</a:t>
            </a:r>
            <a:endParaRPr dirty="0">
              <a:solidFill>
                <a:srgbClr val="0000FF"/>
              </a:solidFill>
            </a:endParaRPr>
          </a:p>
        </p:txBody>
      </p:sp>
      <p:sp>
        <p:nvSpPr>
          <p:cNvPr id="57" name="TextShape 2"/>
          <p:cNvSpPr txBox="1"/>
          <p:nvPr/>
        </p:nvSpPr>
        <p:spPr>
          <a:xfrm>
            <a:off x="683640" y="1484640"/>
            <a:ext cx="8136720" cy="4641120"/>
          </a:xfrm>
          <a:prstGeom prst="rect">
            <a:avLst/>
          </a:prstGeom>
        </p:spPr>
        <p:txBody>
          <a:bodyPr/>
          <a:lstStyle/>
          <a:p>
            <a:pPr algn="just">
              <a:lnSpc>
                <a:spcPct val="100000"/>
              </a:lnSpc>
            </a:pPr>
            <a:r>
              <a:rPr lang="pt-BR" b="1">
                <a:solidFill>
                  <a:srgbClr val="000000"/>
                </a:solidFill>
                <a:latin typeface="Arial"/>
              </a:rPr>
              <a:t>Decreta a possibilidade de realização da audiência à distância em sede de sindicância ou processo administrativo disciplinar realizada pela Corregedoria - Geral Unificada. Para efeito do presente decreto, entende-se por audiência à distância qualquer ato processual que envolva depoimentos, declarações, deliberações e diálogos verbais entre pessoas que, encontrando-se em localidades distintas, comuniquem-se por meio de videoconferência ou outra tecnologia similar que garanta a captação e a transmissão de imagem e som em tempo real.</a:t>
            </a:r>
            <a:endParaRPr/>
          </a:p>
          <a:p>
            <a:pPr>
              <a:lnSpc>
                <a:spcPct val="100000"/>
              </a:lnSpc>
            </a:pPr>
            <a:endParaRPr/>
          </a:p>
          <a:p>
            <a:pPr>
              <a:lnSpc>
                <a:spcPct val="100000"/>
              </a:lnSpc>
            </a:pPr>
            <a:endParaRPr/>
          </a:p>
          <a:p>
            <a:pPr>
              <a:lnSpc>
                <a:spcPct val="100000"/>
              </a:lnSpc>
            </a:pPr>
            <a:endParaRPr/>
          </a:p>
          <a:p>
            <a:pPr algn="just">
              <a:lnSpc>
                <a:spcPct val="100000"/>
              </a:lnSpc>
            </a:pPr>
            <a:r>
              <a:rPr lang="pt-BR">
                <a:solidFill>
                  <a:srgbClr val="000000"/>
                </a:solidFill>
                <a:latin typeface="Arial"/>
              </a:rPr>
              <a:t>Aspecto relevante: Procedimento que no futuro a Autarquia poderá utilizar.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CustomShape 1"/>
          <p:cNvSpPr/>
          <p:nvPr/>
        </p:nvSpPr>
        <p:spPr>
          <a:xfrm>
            <a:off x="5289480" y="393840"/>
            <a:ext cx="3528720" cy="504360"/>
          </a:xfrm>
          <a:prstGeom prst="rect">
            <a:avLst/>
          </a:prstGeom>
          <a:noFill/>
          <a:ln>
            <a:noFill/>
          </a:ln>
        </p:spPr>
      </p:sp>
      <p:sp>
        <p:nvSpPr>
          <p:cNvPr id="261" name="CustomShape 2"/>
          <p:cNvSpPr/>
          <p:nvPr/>
        </p:nvSpPr>
        <p:spPr>
          <a:xfrm>
            <a:off x="2843280" y="476280"/>
            <a:ext cx="5905080" cy="45720"/>
          </a:xfrm>
          <a:prstGeom prst="rect">
            <a:avLst/>
          </a:prstGeom>
          <a:solidFill>
            <a:srgbClr val="264264"/>
          </a:solidFill>
          <a:ln w="25560">
            <a:solidFill>
              <a:srgbClr val="3A5F8B"/>
            </a:solidFill>
            <a:round/>
          </a:ln>
        </p:spPr>
      </p:sp>
      <p:sp>
        <p:nvSpPr>
          <p:cNvPr id="262"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Superior Tribunal de Justiça </a:t>
            </a:r>
            <a:endParaRPr/>
          </a:p>
        </p:txBody>
      </p:sp>
      <p:sp>
        <p:nvSpPr>
          <p:cNvPr id="263" name="CustomShape 4"/>
          <p:cNvSpPr/>
          <p:nvPr/>
        </p:nvSpPr>
        <p:spPr>
          <a:xfrm>
            <a:off x="1071720" y="924480"/>
            <a:ext cx="7214760" cy="5302800"/>
          </a:xfrm>
          <a:prstGeom prst="rect">
            <a:avLst/>
          </a:prstGeom>
          <a:noFill/>
          <a:ln w="9360">
            <a:noFill/>
          </a:ln>
        </p:spPr>
        <p:txBody>
          <a:bodyPr lIns="90000" tIns="45000" rIns="90000" bIns="45000" anchor="ctr"/>
          <a:lstStyle/>
          <a:p>
            <a:pPr>
              <a:lnSpc>
                <a:spcPct val="100000"/>
              </a:lnSpc>
            </a:pPr>
            <a:r>
              <a:rPr lang="pt-BR" b="1" u="sng">
                <a:solidFill>
                  <a:srgbClr val="0000CC"/>
                </a:solidFill>
                <a:latin typeface="Arial"/>
              </a:rPr>
              <a:t>REsp 1.350.804/PR, Rel. Min. Mauro Campbell Marques, em 12.06.2013</a:t>
            </a:r>
            <a:r>
              <a:rPr lang="pt-BR">
                <a:solidFill>
                  <a:srgbClr val="000000"/>
                </a:solidFill>
                <a:latin typeface="Arial"/>
              </a:rPr>
              <a:t>
</a:t>
            </a:r>
            <a:endParaRPr/>
          </a:p>
          <a:p>
            <a:pPr algn="just">
              <a:lnSpc>
                <a:spcPct val="100000"/>
              </a:lnSpc>
            </a:pPr>
            <a:r>
              <a:rPr lang="pt-BR">
                <a:solidFill>
                  <a:srgbClr val="000000"/>
                </a:solidFill>
                <a:latin typeface="Arial"/>
              </a:rPr>
              <a:t>PROCESSUAL CIVIL E TRIBUTÁRIO. RECURSO ESPECIAL REPRESENTATIVO DA CONTROVÉRSIA (ART. 543-C, DO CPC). BENEFÍCIO PREVIDENCIÁRIO INDEVIDAMENTE PAGO QUALIFICADO COMO ENRIQUECIMENTO ILÍCITO. ART. 154, §2º, DO DECRETO N. 3.048/99 QUE EXTRAPOLA O ART. 115, II, DA LEI N. 8.213/91. IMPOSSIBILIDADE DE INSCRIÇÃO EM DÍVIDA ATIVA POR AUSÊNCIA DE LEI EXPRESSA. NÃO INCLUSÃO NO CONCEITO DE DÍVIDA ATIVA NÃO TRIBUTÁRIA. EXECUÇÃO FISCAL. IMPOSSIBILIDADE. NECESSIDADE DE AJUIZAMENTO DE AÇÃO PRÓPRIA.</a:t>
            </a:r>
            <a:endParaRPr/>
          </a:p>
          <a:p>
            <a:pPr algn="just">
              <a:lnSpc>
                <a:spcPct val="100000"/>
              </a:lnSpc>
            </a:pPr>
            <a:endParaRPr/>
          </a:p>
          <a:p>
            <a:pPr algn="just">
              <a:lnSpc>
                <a:spcPct val="100000"/>
              </a:lnSpc>
            </a:pPr>
            <a:r>
              <a:rPr lang="pt-BR">
                <a:solidFill>
                  <a:srgbClr val="000000"/>
                </a:solidFill>
                <a:latin typeface="Arial"/>
              </a:rPr>
              <a:t>“</a:t>
            </a:r>
            <a:r>
              <a:rPr lang="pt-BR" i="1">
                <a:solidFill>
                  <a:srgbClr val="000000"/>
                </a:solidFill>
                <a:latin typeface="Arial"/>
              </a:rPr>
              <a:t>À mingua de lei expressa, a inscrição em dívida ativa não é a forma de cobrança adequada para os valores indevidamente recebidos a título de benefício previdenciário previstos no art. 115, II, da Lei n. 8.213/91 que devem submeter-se a ação de cobrança por enriquecimento ilícito para apuração da responsabilidade civil.</a:t>
            </a:r>
            <a:r>
              <a:rPr lang="pt-BR">
                <a:solidFill>
                  <a:srgbClr val="000000"/>
                </a:solidFill>
                <a:latin typeface="Arial"/>
              </a:rPr>
              <a:t>”</a:t>
            </a:r>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CustomShape 1"/>
          <p:cNvSpPr/>
          <p:nvPr/>
        </p:nvSpPr>
        <p:spPr>
          <a:xfrm>
            <a:off x="5289480" y="393840"/>
            <a:ext cx="3528720" cy="504360"/>
          </a:xfrm>
          <a:prstGeom prst="rect">
            <a:avLst/>
          </a:prstGeom>
          <a:noFill/>
          <a:ln>
            <a:noFill/>
          </a:ln>
        </p:spPr>
      </p:sp>
      <p:sp>
        <p:nvSpPr>
          <p:cNvPr id="265" name="CustomShape 2"/>
          <p:cNvSpPr/>
          <p:nvPr/>
        </p:nvSpPr>
        <p:spPr>
          <a:xfrm>
            <a:off x="2843280" y="476280"/>
            <a:ext cx="5905080" cy="45720"/>
          </a:xfrm>
          <a:prstGeom prst="rect">
            <a:avLst/>
          </a:prstGeom>
          <a:solidFill>
            <a:srgbClr val="264264"/>
          </a:solidFill>
          <a:ln w="25560">
            <a:solidFill>
              <a:srgbClr val="3A5F8B"/>
            </a:solidFill>
            <a:round/>
          </a:ln>
        </p:spPr>
      </p:sp>
      <p:sp>
        <p:nvSpPr>
          <p:cNvPr id="266"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Superior Tribunal de Justiça</a:t>
            </a:r>
            <a:endParaRPr/>
          </a:p>
        </p:txBody>
      </p:sp>
      <p:sp>
        <p:nvSpPr>
          <p:cNvPr id="267" name="CustomShape 4"/>
          <p:cNvSpPr/>
          <p:nvPr/>
        </p:nvSpPr>
        <p:spPr>
          <a:xfrm>
            <a:off x="1071720" y="688320"/>
            <a:ext cx="7214760" cy="5577120"/>
          </a:xfrm>
          <a:prstGeom prst="rect">
            <a:avLst/>
          </a:prstGeom>
          <a:noFill/>
          <a:ln w="9360">
            <a:noFill/>
          </a:ln>
        </p:spPr>
        <p:txBody>
          <a:bodyPr lIns="90000" tIns="45000" rIns="90000" bIns="45000" anchor="ctr"/>
          <a:lstStyle/>
          <a:p>
            <a:pPr algn="just">
              <a:lnSpc>
                <a:spcPct val="100000"/>
              </a:lnSpc>
            </a:pPr>
            <a:r>
              <a:rPr lang="pt-BR" b="1" u="sng" dirty="0">
                <a:solidFill>
                  <a:srgbClr val="0000FF"/>
                </a:solidFill>
                <a:latin typeface="Arial"/>
              </a:rPr>
              <a:t>RMS38.010-RJ, Rel. Min. Herman Benjamin, em 04.04.2013.</a:t>
            </a:r>
            <a:endParaRPr dirty="0">
              <a:solidFill>
                <a:srgbClr val="0000FF"/>
              </a:solidFill>
            </a:endParaRPr>
          </a:p>
          <a:p>
            <a:pPr algn="just">
              <a:lnSpc>
                <a:spcPct val="100000"/>
              </a:lnSpc>
            </a:pPr>
            <a:endParaRPr dirty="0"/>
          </a:p>
          <a:p>
            <a:pPr algn="just">
              <a:lnSpc>
                <a:spcPct val="100000"/>
              </a:lnSpc>
            </a:pPr>
            <a:r>
              <a:rPr lang="pt-BR" b="1" dirty="0">
                <a:solidFill>
                  <a:srgbClr val="000000"/>
                </a:solidFill>
                <a:latin typeface="Arial"/>
              </a:rPr>
              <a:t> </a:t>
            </a:r>
            <a:endParaRPr dirty="0"/>
          </a:p>
          <a:p>
            <a:pPr algn="just">
              <a:lnSpc>
                <a:spcPct val="100000"/>
              </a:lnSpc>
            </a:pPr>
            <a:r>
              <a:rPr lang="pt-BR" dirty="0">
                <a:solidFill>
                  <a:srgbClr val="000000"/>
                </a:solidFill>
                <a:latin typeface="Arial"/>
              </a:rPr>
              <a:t>ADMINISTRATIVO. IMPROBIDADE. INQUÉRITO CIVIL. INVESTIGAÇÃO DECORRENTE DE DENÚNCIA ANÔNIMA. EVOLUÇÃO PATRIMONIAL INCOMPATÍVEL COM OS RENDIMENTOS. AGENTES POLÍTICOS. ILÍCITO QUE SE COMPROVA NECESSARIAMENTE POR ANÁLISE DE DOCUMENTOS. HARMONIZAÇÃO ENTRE A VEDAÇÃO DO ANONIMATO E O DEVER CONSTITUCIONAL IMPOSTO AO MINISTÉRIO PÚBLICO. POSSIBILIDADE.</a:t>
            </a:r>
            <a:endParaRPr dirty="0"/>
          </a:p>
          <a:p>
            <a:pPr algn="just">
              <a:lnSpc>
                <a:spcPct val="100000"/>
              </a:lnSpc>
            </a:pPr>
            <a:endParaRPr dirty="0"/>
          </a:p>
          <a:p>
            <a:pPr algn="just">
              <a:lnSpc>
                <a:spcPct val="100000"/>
              </a:lnSpc>
            </a:pPr>
            <a:r>
              <a:rPr lang="pt-BR" dirty="0">
                <a:solidFill>
                  <a:srgbClr val="000000"/>
                </a:solidFill>
                <a:latin typeface="Arial"/>
              </a:rPr>
              <a:t>“</a:t>
            </a:r>
            <a:r>
              <a:rPr lang="pt-BR" i="1" dirty="0">
                <a:solidFill>
                  <a:srgbClr val="000000"/>
                </a:solidFill>
                <a:latin typeface="Arial"/>
              </a:rPr>
              <a:t>O simples fato de o Inquérito Civil ter-se formalizado com base em denúncia anônima não impede que o Ministério Público realize administrativamente as investigações para formar juízo de valor sobre a veracidade da notícia. Ressalte-se que, no caso em espécie,</a:t>
            </a:r>
            <a:endParaRPr dirty="0"/>
          </a:p>
          <a:p>
            <a:pPr algn="just">
              <a:lnSpc>
                <a:spcPct val="100000"/>
              </a:lnSpc>
            </a:pPr>
            <a:r>
              <a:rPr lang="pt-BR" i="1" dirty="0">
                <a:solidFill>
                  <a:srgbClr val="000000"/>
                </a:solidFill>
                <a:latin typeface="Arial"/>
              </a:rPr>
              <a:t>os servidores públicos já estão, por lei, obrigados na posse e depois, anualmente, a disponibilizar informações sobre seus bens e evolução patrimonial.</a:t>
            </a:r>
            <a:r>
              <a:rPr lang="pt-BR" dirty="0">
                <a:solidFill>
                  <a:srgbClr val="000000"/>
                </a:solidFill>
                <a:latin typeface="Arial"/>
              </a:rPr>
              <a:t>”</a:t>
            </a:r>
            <a:endParaRPr dirty="0"/>
          </a:p>
          <a:p>
            <a:pPr algn="just">
              <a:lnSpc>
                <a:spcPct val="100000"/>
              </a:lnSpc>
            </a:pPr>
            <a:endParaRP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CustomShape 1"/>
          <p:cNvSpPr/>
          <p:nvPr/>
        </p:nvSpPr>
        <p:spPr>
          <a:xfrm>
            <a:off x="5289480" y="393840"/>
            <a:ext cx="3528720" cy="504360"/>
          </a:xfrm>
          <a:prstGeom prst="rect">
            <a:avLst/>
          </a:prstGeom>
          <a:noFill/>
          <a:ln>
            <a:noFill/>
          </a:ln>
        </p:spPr>
      </p:sp>
      <p:sp>
        <p:nvSpPr>
          <p:cNvPr id="269" name="CustomShape 2"/>
          <p:cNvSpPr/>
          <p:nvPr/>
        </p:nvSpPr>
        <p:spPr>
          <a:xfrm>
            <a:off x="2843280" y="476280"/>
            <a:ext cx="5905080" cy="45720"/>
          </a:xfrm>
          <a:prstGeom prst="rect">
            <a:avLst/>
          </a:prstGeom>
          <a:solidFill>
            <a:srgbClr val="264264"/>
          </a:solidFill>
          <a:ln w="25560">
            <a:solidFill>
              <a:srgbClr val="3A5F8B"/>
            </a:solidFill>
            <a:round/>
          </a:ln>
        </p:spPr>
      </p:sp>
      <p:sp>
        <p:nvSpPr>
          <p:cNvPr id="270"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Superior Tribunal de Justiça</a:t>
            </a:r>
            <a:endParaRPr/>
          </a:p>
        </p:txBody>
      </p:sp>
      <p:sp>
        <p:nvSpPr>
          <p:cNvPr id="271" name="CustomShape 4"/>
          <p:cNvSpPr/>
          <p:nvPr/>
        </p:nvSpPr>
        <p:spPr>
          <a:xfrm>
            <a:off x="1081440" y="921960"/>
            <a:ext cx="7214760" cy="4754160"/>
          </a:xfrm>
          <a:prstGeom prst="rect">
            <a:avLst/>
          </a:prstGeom>
          <a:noFill/>
          <a:ln w="9360">
            <a:noFill/>
          </a:ln>
        </p:spPr>
        <p:txBody>
          <a:bodyPr lIns="90000" tIns="45000" rIns="90000" bIns="45000" anchor="ctr"/>
          <a:lstStyle/>
          <a:p>
            <a:pPr algn="just">
              <a:lnSpc>
                <a:spcPct val="100000"/>
              </a:lnSpc>
            </a:pPr>
            <a:r>
              <a:rPr lang="pt-BR" b="1" u="sng" dirty="0" err="1">
                <a:solidFill>
                  <a:srgbClr val="0000FF"/>
                </a:solidFill>
                <a:latin typeface="Arial"/>
              </a:rPr>
              <a:t>AgRg</a:t>
            </a:r>
            <a:r>
              <a:rPr lang="pt-BR" b="1" u="sng" dirty="0">
                <a:solidFill>
                  <a:srgbClr val="0000FF"/>
                </a:solidFill>
                <a:latin typeface="Arial"/>
              </a:rPr>
              <a:t> no RMS 33.696-RN, Rel. Min. Eliana Calmon, em 22/4/2013</a:t>
            </a:r>
            <a:endParaRPr dirty="0">
              <a:solidFill>
                <a:srgbClr val="0000FF"/>
              </a:solidFill>
            </a:endParaRPr>
          </a:p>
          <a:p>
            <a:pPr algn="just">
              <a:lnSpc>
                <a:spcPct val="100000"/>
              </a:lnSpc>
            </a:pPr>
            <a:endParaRPr dirty="0"/>
          </a:p>
          <a:p>
            <a:pPr algn="just">
              <a:lnSpc>
                <a:spcPct val="100000"/>
              </a:lnSpc>
            </a:pPr>
            <a:endParaRPr dirty="0"/>
          </a:p>
          <a:p>
            <a:pPr algn="just">
              <a:lnSpc>
                <a:spcPct val="100000"/>
              </a:lnSpc>
            </a:pPr>
            <a:r>
              <a:rPr lang="pt-BR" dirty="0">
                <a:solidFill>
                  <a:srgbClr val="000000"/>
                </a:solidFill>
                <a:latin typeface="Arial"/>
              </a:rPr>
              <a:t>AGRAVO REGIMENTAL - CONCURSO PÚBLICO – CONVOCAÇÃO DE CANDIDATO PARA FASE SUPERVENIENTE APENAS PELO DIÁRIO OFICIAL - INSUFICIÊNCIA – CONVOCAÇÕES ANTERIORES POR OUTROS MEIOS PREVISTOS NO EDITAL – JUSTA EXPECTATIVA DE MANUTENÇÃO DAS COMUNICAÇÕES PELA INTERNET – RECURSO NÃO PROVIDO.</a:t>
            </a:r>
            <a:endParaRPr dirty="0"/>
          </a:p>
          <a:p>
            <a:pPr algn="just">
              <a:lnSpc>
                <a:spcPct val="100000"/>
              </a:lnSpc>
            </a:pPr>
            <a:endParaRPr dirty="0"/>
          </a:p>
          <a:p>
            <a:pPr algn="just">
              <a:lnSpc>
                <a:spcPct val="100000"/>
              </a:lnSpc>
            </a:pPr>
            <a:endParaRPr dirty="0"/>
          </a:p>
          <a:p>
            <a:pPr algn="just">
              <a:lnSpc>
                <a:spcPct val="100000"/>
              </a:lnSpc>
            </a:pPr>
            <a:r>
              <a:rPr lang="pt-BR" dirty="0">
                <a:solidFill>
                  <a:srgbClr val="000000"/>
                </a:solidFill>
                <a:latin typeface="Arial"/>
              </a:rPr>
              <a:t>“</a:t>
            </a:r>
            <a:r>
              <a:rPr lang="pt-BR" i="1" dirty="0">
                <a:solidFill>
                  <a:srgbClr val="000000"/>
                </a:solidFill>
                <a:latin typeface="Arial"/>
              </a:rPr>
              <a:t>Em concurso público, viola os princípios da publicidade e da razoabilidade a convocação de candidato para fase posterior apenas pelo diário oficial quando todas as comunicações anteriores haviam se dado também via internet</a:t>
            </a:r>
            <a:r>
              <a:rPr lang="pt-BR" dirty="0">
                <a:solidFill>
                  <a:srgbClr val="000000"/>
                </a:solidFill>
                <a:latin typeface="Arial"/>
              </a:rPr>
              <a:t>.”</a:t>
            </a:r>
            <a:endParaRPr dirty="0"/>
          </a:p>
          <a:p>
            <a:pPr>
              <a:lnSpc>
                <a:spcPct val="100000"/>
              </a:lnSpc>
            </a:pPr>
            <a:endParaRPr dirty="0"/>
          </a:p>
          <a:p>
            <a:pPr>
              <a:lnSpc>
                <a:spcPct val="100000"/>
              </a:lnSpc>
            </a:pPr>
            <a:endParaRP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CustomShape 1"/>
          <p:cNvSpPr/>
          <p:nvPr/>
        </p:nvSpPr>
        <p:spPr>
          <a:xfrm>
            <a:off x="5289480" y="393840"/>
            <a:ext cx="3528720" cy="504360"/>
          </a:xfrm>
          <a:prstGeom prst="rect">
            <a:avLst/>
          </a:prstGeom>
          <a:noFill/>
          <a:ln>
            <a:noFill/>
          </a:ln>
        </p:spPr>
      </p:sp>
      <p:sp>
        <p:nvSpPr>
          <p:cNvPr id="273" name="CustomShape 2"/>
          <p:cNvSpPr/>
          <p:nvPr/>
        </p:nvSpPr>
        <p:spPr>
          <a:xfrm>
            <a:off x="2843280" y="476280"/>
            <a:ext cx="5905080" cy="45720"/>
          </a:xfrm>
          <a:prstGeom prst="rect">
            <a:avLst/>
          </a:prstGeom>
          <a:solidFill>
            <a:srgbClr val="264264"/>
          </a:solidFill>
          <a:ln w="25560">
            <a:solidFill>
              <a:srgbClr val="3A5F8B"/>
            </a:solidFill>
            <a:round/>
          </a:ln>
        </p:spPr>
      </p:sp>
      <p:sp>
        <p:nvSpPr>
          <p:cNvPr id="274"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Superior Tribunal  de Justiça</a:t>
            </a:r>
            <a:endParaRPr/>
          </a:p>
        </p:txBody>
      </p:sp>
      <p:sp>
        <p:nvSpPr>
          <p:cNvPr id="275" name="CustomShape 4"/>
          <p:cNvSpPr/>
          <p:nvPr/>
        </p:nvSpPr>
        <p:spPr>
          <a:xfrm>
            <a:off x="1087920" y="688320"/>
            <a:ext cx="7214760" cy="5577120"/>
          </a:xfrm>
          <a:prstGeom prst="rect">
            <a:avLst/>
          </a:prstGeom>
          <a:noFill/>
          <a:ln w="9360">
            <a:noFill/>
          </a:ln>
        </p:spPr>
        <p:txBody>
          <a:bodyPr lIns="90000" tIns="45000" rIns="90000" bIns="45000" anchor="ctr"/>
          <a:lstStyle/>
          <a:p>
            <a:pPr algn="just">
              <a:lnSpc>
                <a:spcPct val="100000"/>
              </a:lnSpc>
            </a:pPr>
            <a:r>
              <a:rPr lang="pt-BR" b="1" u="sng" dirty="0">
                <a:solidFill>
                  <a:srgbClr val="0000FF"/>
                </a:solidFill>
                <a:latin typeface="Arial"/>
              </a:rPr>
              <a:t>MS 18.090-DF, Rel. Min. Humberto Martins, em 8/5/2013</a:t>
            </a:r>
            <a:endParaRPr dirty="0">
              <a:solidFill>
                <a:srgbClr val="0000FF"/>
              </a:solidFill>
            </a:endParaRPr>
          </a:p>
          <a:p>
            <a:pPr algn="just">
              <a:lnSpc>
                <a:spcPct val="100000"/>
              </a:lnSpc>
            </a:pPr>
            <a:endParaRPr dirty="0"/>
          </a:p>
          <a:p>
            <a:pPr algn="just">
              <a:lnSpc>
                <a:spcPct val="100000"/>
              </a:lnSpc>
            </a:pPr>
            <a:r>
              <a:rPr lang="pt-BR" dirty="0">
                <a:solidFill>
                  <a:srgbClr val="000000"/>
                </a:solidFill>
                <a:latin typeface="Arial"/>
              </a:rPr>
              <a:t>ADMINISTRATIVO. MANDADO DE SEGURANÇA. SERVIDOR PÚBLICO. POLICIAL RODOVIÁRIO FEDERAL. CASSAÇÃO DE APOSENTADORIA. COMISSÃO PROCESSANTE. LEI N 4.878/65. INAPLICABILIDADE. FUNÇÕES DA COMISSÃO. JULGAMENTO POR AUTORIDADE DIFERENTE. SUSPENSÃO DO PAD DURANTE PRAZO DE TRÂMITE DO PROCESSO PENAL. DESCABIMENTO. INDEPENDÊNCIA DAS INSTÂNCIAS. DEPOIMENTO PESSOAL. AUSÊNCIA. CULPA EXCLUSIVA DO SERVIDOR. PROSSEGUIMENTO DO PAD. LEGALIDADE. RELATÓRIO FINAL. INTIMAÇÃO. AUSÊNCIA DE PREVISÃO LEGAL. PROVAS. NULIDADE. INEXISTÊNCIA. PROPORCIONALIDADE E RAZOABILIDADE DA PENALIDADE. DESCABIMENTO. ATO VINCULADO.</a:t>
            </a:r>
            <a:endParaRPr dirty="0"/>
          </a:p>
          <a:p>
            <a:pPr algn="just">
              <a:lnSpc>
                <a:spcPct val="100000"/>
              </a:lnSpc>
            </a:pPr>
            <a:endParaRPr dirty="0"/>
          </a:p>
          <a:p>
            <a:pPr algn="just">
              <a:lnSpc>
                <a:spcPct val="100000"/>
              </a:lnSpc>
            </a:pPr>
            <a:r>
              <a:rPr lang="pt-BR" dirty="0">
                <a:solidFill>
                  <a:srgbClr val="000000"/>
                </a:solidFill>
                <a:latin typeface="Arial"/>
              </a:rPr>
              <a:t>“</a:t>
            </a:r>
            <a:r>
              <a:rPr lang="pt-BR" i="1" dirty="0">
                <a:solidFill>
                  <a:srgbClr val="000000"/>
                </a:solidFill>
                <a:latin typeface="Arial"/>
              </a:rPr>
              <a:t>É pacífico na doutrina e na jurisprudência que as esferas administrativa e penal são independentes, sendo descabida a suspensão do processo administrativo durante o prazo de trâmite do processo penal.</a:t>
            </a:r>
            <a:r>
              <a:rPr lang="pt-BR" dirty="0">
                <a:solidFill>
                  <a:srgbClr val="000000"/>
                </a:solidFill>
                <a:latin typeface="Arial"/>
              </a:rPr>
              <a:t>”</a:t>
            </a:r>
            <a:endParaRP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TextShape 1"/>
          <p:cNvSpPr txBox="1"/>
          <p:nvPr/>
        </p:nvSpPr>
        <p:spPr>
          <a:xfrm>
            <a:off x="1043640" y="711720"/>
            <a:ext cx="8229240" cy="782640"/>
          </a:xfrm>
          <a:prstGeom prst="rect">
            <a:avLst/>
          </a:prstGeom>
        </p:spPr>
        <p:txBody>
          <a:bodyPr anchor="ctr"/>
          <a:lstStyle/>
          <a:p>
            <a:pPr>
              <a:lnSpc>
                <a:spcPct val="100000"/>
              </a:lnSpc>
            </a:pPr>
            <a:r>
              <a:rPr lang="pt-BR" b="1" u="sng">
                <a:solidFill>
                  <a:srgbClr val="0000CC"/>
                </a:solidFill>
                <a:latin typeface="Arial"/>
              </a:rPr>
              <a:t>REsp 1258389, Min. Luis Felipe Salomão, em 17.12.2013 (2)</a:t>
            </a:r>
            <a:endParaRPr/>
          </a:p>
        </p:txBody>
      </p:sp>
      <p:sp>
        <p:nvSpPr>
          <p:cNvPr id="277" name="TextShape 2"/>
          <p:cNvSpPr txBox="1"/>
          <p:nvPr/>
        </p:nvSpPr>
        <p:spPr>
          <a:xfrm>
            <a:off x="1043640" y="1484640"/>
            <a:ext cx="7632360" cy="4968360"/>
          </a:xfrm>
          <a:prstGeom prst="rect">
            <a:avLst/>
          </a:prstGeom>
        </p:spPr>
        <p:txBody>
          <a:bodyPr/>
          <a:lstStyle/>
          <a:p>
            <a:pPr algn="just">
              <a:lnSpc>
                <a:spcPct val="100000"/>
              </a:lnSpc>
            </a:pPr>
            <a:r>
              <a:rPr lang="pt-BR">
                <a:solidFill>
                  <a:srgbClr val="000000"/>
                </a:solidFill>
                <a:latin typeface="Arial"/>
              </a:rPr>
              <a:t>DIREITO CIVIL-CONSTITUCIONAL. RESPONSABILIDADE CIVIL. INFORMAÇÕES VEICULADAS EM REDE DE RÁDIO E TELEVISÃO. AÇÃO INDENIZATÓRIA POR DANO MORAL AJUIZADA POR MUNICÍPIO CONTRA O PARTICULAR. IMPOSSIBILIDADE. DIREITOS FUNDAMENTAIS. PESSOA JURÍDICA DE DIREITO PÚBLICO. RECONHECIMENTO LIMITADO.</a:t>
            </a:r>
            <a:endParaRPr/>
          </a:p>
          <a:p>
            <a:pPr algn="just">
              <a:lnSpc>
                <a:spcPct val="100000"/>
              </a:lnSpc>
            </a:pPr>
            <a:endParaRPr/>
          </a:p>
          <a:p>
            <a:pPr algn="just">
              <a:lnSpc>
                <a:spcPct val="100000"/>
              </a:lnSpc>
            </a:pPr>
            <a:r>
              <a:rPr lang="pt-BR">
                <a:solidFill>
                  <a:srgbClr val="000000"/>
                </a:solidFill>
                <a:latin typeface="Arial"/>
              </a:rPr>
              <a:t>“</a:t>
            </a:r>
            <a:r>
              <a:rPr lang="pt-BR" i="1">
                <a:solidFill>
                  <a:srgbClr val="000000"/>
                </a:solidFill>
                <a:latin typeface="Arial"/>
              </a:rPr>
              <a:t>A inspiração imediata da positivação de direitos fundamentais resulta precipuamente da necessidade de proteção da esfera individual da pessoa humana contra ataques tradicionalmente praticados pelo Estado.</a:t>
            </a:r>
            <a:endParaRPr/>
          </a:p>
          <a:p>
            <a:pPr algn="just">
              <a:lnSpc>
                <a:spcPct val="100000"/>
              </a:lnSpc>
            </a:pPr>
            <a:r>
              <a:rPr lang="pt-BR" i="1">
                <a:solidFill>
                  <a:srgbClr val="000000"/>
                </a:solidFill>
                <a:latin typeface="Arial"/>
              </a:rPr>
              <a:t>(...)</a:t>
            </a:r>
            <a:endParaRPr/>
          </a:p>
          <a:p>
            <a:pPr algn="just">
              <a:lnSpc>
                <a:spcPct val="100000"/>
              </a:lnSpc>
            </a:pPr>
            <a:r>
              <a:rPr lang="pt-BR" i="1">
                <a:solidFill>
                  <a:srgbClr val="000000"/>
                </a:solidFill>
                <a:latin typeface="Arial"/>
              </a:rPr>
              <a:t>Em razão disso, de modo geral, a doutrina e jurisprudência nacionais só têm reconhecido às pessoas jurídicas de direito público direitos fundamentais de caráter processual ou relacionados à proteção constitucional da autonomia, prerrogativas ou competência de entidades e órgãos públicos, ou seja, direitos oponíveis ao próprio Estado e não ao particular.</a:t>
            </a:r>
            <a:r>
              <a:rPr lang="pt-BR">
                <a:solidFill>
                  <a:srgbClr val="000000"/>
                </a:solidFill>
                <a:latin typeface="Arial"/>
              </a:rPr>
              <a:t>”</a:t>
            </a:r>
            <a:endParaRPr/>
          </a:p>
        </p:txBody>
      </p:sp>
      <p:sp>
        <p:nvSpPr>
          <p:cNvPr id="278" name="CustomShape 3"/>
          <p:cNvSpPr/>
          <p:nvPr/>
        </p:nvSpPr>
        <p:spPr>
          <a:xfrm>
            <a:off x="6012000" y="188640"/>
            <a:ext cx="2736000" cy="516600"/>
          </a:xfrm>
          <a:prstGeom prst="rect">
            <a:avLst/>
          </a:prstGeom>
          <a:noFill/>
          <a:ln>
            <a:noFill/>
          </a:ln>
        </p:spPr>
        <p:txBody>
          <a:bodyPr lIns="90000" tIns="45000" rIns="90000" bIns="45000"/>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Superior Tribunal  de Justiça</a:t>
            </a:r>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TextShape 1"/>
          <p:cNvSpPr txBox="1"/>
          <p:nvPr/>
        </p:nvSpPr>
        <p:spPr>
          <a:xfrm>
            <a:off x="1115640" y="836640"/>
            <a:ext cx="7542000" cy="340560"/>
          </a:xfrm>
          <a:prstGeom prst="rect">
            <a:avLst/>
          </a:prstGeom>
        </p:spPr>
        <p:txBody>
          <a:bodyPr anchor="ctr"/>
          <a:lstStyle/>
          <a:p>
            <a:pPr>
              <a:lnSpc>
                <a:spcPct val="100000"/>
              </a:lnSpc>
            </a:pPr>
            <a:r>
              <a:rPr lang="pt-BR" b="1" u="sng">
                <a:solidFill>
                  <a:srgbClr val="0000CC"/>
                </a:solidFill>
                <a:latin typeface="Arial"/>
              </a:rPr>
              <a:t>
PET 9156/RJ, Min. Arnaldo Esteves Lima, 28.05.14 
</a:t>
            </a:r>
            <a:endParaRPr/>
          </a:p>
        </p:txBody>
      </p:sp>
      <p:sp>
        <p:nvSpPr>
          <p:cNvPr id="280" name="TextShape 2"/>
          <p:cNvSpPr txBox="1"/>
          <p:nvPr/>
        </p:nvSpPr>
        <p:spPr>
          <a:xfrm>
            <a:off x="1115640" y="1196640"/>
            <a:ext cx="7272360" cy="4536000"/>
          </a:xfrm>
          <a:prstGeom prst="rect">
            <a:avLst/>
          </a:prstGeom>
        </p:spPr>
        <p:txBody>
          <a:bodyPr/>
          <a:lstStyle/>
          <a:p>
            <a:pPr algn="just">
              <a:lnSpc>
                <a:spcPct val="100000"/>
              </a:lnSpc>
            </a:pPr>
            <a:endParaRPr/>
          </a:p>
          <a:p>
            <a:pPr algn="just">
              <a:lnSpc>
                <a:spcPct val="100000"/>
              </a:lnSpc>
            </a:pPr>
            <a:r>
              <a:rPr lang="pt-BR">
                <a:solidFill>
                  <a:srgbClr val="000000"/>
                </a:solidFill>
                <a:latin typeface="Arial"/>
              </a:rPr>
              <a:t>ADMINISTRATIVO. SERVIDOR PÚBLICO FEDERAL. REVISÃO DO ATO DE APOSENTADORIA. PRESCRIÇÃO DO FUNDO DE DIREITO. TERMO INICIAL. INCIDENTE CONHECIDO E PROVIDO.</a:t>
            </a:r>
            <a:endParaRPr/>
          </a:p>
          <a:p>
            <a:pPr algn="just">
              <a:lnSpc>
                <a:spcPct val="100000"/>
              </a:lnSpc>
            </a:pPr>
            <a:endParaRPr/>
          </a:p>
          <a:p>
            <a:pPr algn="just">
              <a:lnSpc>
                <a:spcPct val="100000"/>
              </a:lnSpc>
            </a:pPr>
            <a:r>
              <a:rPr lang="pt-BR">
                <a:solidFill>
                  <a:srgbClr val="000000"/>
                </a:solidFill>
                <a:latin typeface="Arial"/>
              </a:rPr>
              <a:t>“</a:t>
            </a:r>
            <a:r>
              <a:rPr lang="pt-BR" i="1">
                <a:solidFill>
                  <a:srgbClr val="000000"/>
                </a:solidFill>
                <a:latin typeface="Arial"/>
              </a:rPr>
              <a:t>Nos casos em que o servidor busca a revisão do ato de aposentadoria, ocorre a prescrição do próprio fundo de direito após o transcurso de mais de cinco anos entre o ato de concessão e o ajuizamento da ação. Inteligência do art. 1º do Decreto 20.910/32.</a:t>
            </a:r>
            <a:endParaRPr/>
          </a:p>
          <a:p>
            <a:pPr algn="just">
              <a:lnSpc>
                <a:spcPct val="100000"/>
              </a:lnSpc>
            </a:pPr>
            <a:r>
              <a:rPr lang="pt-BR" i="1">
                <a:solidFill>
                  <a:srgbClr val="000000"/>
                </a:solidFill>
                <a:latin typeface="Arial"/>
              </a:rPr>
              <a:t>(...)</a:t>
            </a:r>
            <a:endParaRPr/>
          </a:p>
          <a:p>
            <a:pPr algn="just">
              <a:lnSpc>
                <a:spcPct val="100000"/>
              </a:lnSpc>
            </a:pPr>
            <a:r>
              <a:rPr lang="pt-BR" i="1">
                <a:solidFill>
                  <a:srgbClr val="000000"/>
                </a:solidFill>
                <a:latin typeface="Arial"/>
              </a:rPr>
              <a:t>A existência de norma específica que regula a prescrição quinquenal, nos feitos que envolvem as relações de cunho administrativo – tais como aquelas que envolvem a Administração Pública e os seus servidores -, afasta a adoção do prazo decenal previsto no art. 103, caput, da Lei 8.213/91, que dispõe sobre os Planos de Benefícios da Previdência Social.</a:t>
            </a:r>
            <a:r>
              <a:rPr lang="pt-BR">
                <a:solidFill>
                  <a:srgbClr val="000000"/>
                </a:solidFill>
                <a:latin typeface="Arial"/>
              </a:rPr>
              <a:t>”</a:t>
            </a:r>
            <a:endParaRPr/>
          </a:p>
        </p:txBody>
      </p:sp>
      <p:sp>
        <p:nvSpPr>
          <p:cNvPr id="281" name="CustomShape 3"/>
          <p:cNvSpPr/>
          <p:nvPr/>
        </p:nvSpPr>
        <p:spPr>
          <a:xfrm>
            <a:off x="5076000" y="188640"/>
            <a:ext cx="3528000" cy="516600"/>
          </a:xfrm>
          <a:prstGeom prst="rect">
            <a:avLst/>
          </a:prstGeom>
          <a:noFill/>
          <a:ln>
            <a:noFill/>
          </a:ln>
        </p:spPr>
        <p:txBody>
          <a:bodyPr lIns="90000" tIns="45000" rIns="90000" bIns="45000"/>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Superior Tribunal  de Justiça</a:t>
            </a:r>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TextShape 1"/>
          <p:cNvSpPr txBox="1"/>
          <p:nvPr/>
        </p:nvSpPr>
        <p:spPr>
          <a:xfrm>
            <a:off x="1062000" y="711720"/>
            <a:ext cx="7542000" cy="340560"/>
          </a:xfrm>
          <a:prstGeom prst="rect">
            <a:avLst/>
          </a:prstGeom>
        </p:spPr>
        <p:txBody>
          <a:bodyPr anchor="ctr"/>
          <a:lstStyle/>
          <a:p>
            <a:pPr>
              <a:lnSpc>
                <a:spcPct val="100000"/>
              </a:lnSpc>
            </a:pPr>
            <a:r>
              <a:rPr lang="pt-BR" b="1" u="sng">
                <a:solidFill>
                  <a:srgbClr val="0000CC"/>
                </a:solidFill>
                <a:latin typeface="Arial"/>
              </a:rPr>
              <a:t>
RMS 39.883/RJ, Min. Arnaldo Esteves Lima, 28.05.14 
</a:t>
            </a:r>
            <a:endParaRPr/>
          </a:p>
        </p:txBody>
      </p:sp>
      <p:sp>
        <p:nvSpPr>
          <p:cNvPr id="283" name="TextShape 2"/>
          <p:cNvSpPr txBox="1"/>
          <p:nvPr/>
        </p:nvSpPr>
        <p:spPr>
          <a:xfrm>
            <a:off x="1115640" y="1052640"/>
            <a:ext cx="7632360" cy="4536000"/>
          </a:xfrm>
          <a:prstGeom prst="rect">
            <a:avLst/>
          </a:prstGeom>
        </p:spPr>
        <p:txBody>
          <a:bodyPr/>
          <a:lstStyle/>
          <a:p>
            <a:pPr algn="just">
              <a:lnSpc>
                <a:spcPct val="100000"/>
              </a:lnSpc>
            </a:pPr>
            <a:r>
              <a:rPr lang="pt-BR">
                <a:solidFill>
                  <a:srgbClr val="000000"/>
                </a:solidFill>
                <a:latin typeface="Arial"/>
              </a:rPr>
              <a:t>ADMINISTRATIVO. PROCESSUAL CIVIL. LICITAÇÃO. SERVIÇO DE ENGENHARIA. QUALIFICAÇÃO TÉCNICA. EXPERIÊNCIA PRÉVIA NO DESEMPENHO DE ATIVIDADES SIMILARES OU CONGÊNERES. AMPARO NO ART. 30, II, DA LEI 8.666/93. PRECEDENTE. AUSÊNCIA DE DIREITO LÍQUIDO E CERTO.</a:t>
            </a:r>
            <a:endParaRPr/>
          </a:p>
          <a:p>
            <a:pPr algn="just">
              <a:lnSpc>
                <a:spcPct val="100000"/>
              </a:lnSpc>
            </a:pPr>
            <a:r>
              <a:rPr lang="pt-BR">
                <a:solidFill>
                  <a:srgbClr val="000000"/>
                </a:solidFill>
                <a:latin typeface="Arial"/>
              </a:rPr>
              <a:t>1. Cuida-se de recurso ordinário em mandado de segurança no qual o licitante postula que a cláusula de exigência de experiência prévia em determinado serviço de engenharia ensejaria violação à competitividade do certame.</a:t>
            </a:r>
            <a:endParaRPr/>
          </a:p>
          <a:p>
            <a:pPr algn="just">
              <a:lnSpc>
                <a:spcPct val="100000"/>
              </a:lnSpc>
            </a:pPr>
            <a:r>
              <a:rPr lang="pt-BR">
                <a:solidFill>
                  <a:srgbClr val="000000"/>
                </a:solidFill>
                <a:latin typeface="Arial"/>
              </a:rPr>
              <a:t>2. Não há falar em violação, uma vez que a exigência do edital encontra amparo legal no art. 30, II, da Lei n. 8.666/93, bem como se apresenta razoável e proporcional, já que se trata de experiência relacionada a rodovias, limitada à metade do volume licitado.</a:t>
            </a:r>
            <a:endParaRPr/>
          </a:p>
          <a:p>
            <a:pPr algn="just">
              <a:lnSpc>
                <a:spcPct val="100000"/>
              </a:lnSpc>
            </a:pPr>
            <a:r>
              <a:rPr lang="pt-BR">
                <a:solidFill>
                  <a:srgbClr val="000000"/>
                </a:solidFill>
                <a:latin typeface="Arial"/>
              </a:rPr>
              <a:t>3. </a:t>
            </a:r>
            <a:r>
              <a:rPr lang="pt-BR" b="1" u="sng">
                <a:solidFill>
                  <a:srgbClr val="000000"/>
                </a:solidFill>
                <a:latin typeface="Arial"/>
              </a:rPr>
              <a:t>"Não fere a igualdade entre os licitantes, tampouco a ampla competitividade entre eles, o condicionamento editalício referente à experiência prévia dos concorrentes no âmbito do objeto licitado, a pretexto de demonstração de qualificação técnica, nos termos do art. 30, inciso II, da Lei n. 8.666/93"</a:t>
            </a:r>
            <a:r>
              <a:rPr lang="pt-BR">
                <a:solidFill>
                  <a:srgbClr val="000000"/>
                </a:solidFill>
                <a:latin typeface="Arial"/>
              </a:rPr>
              <a:t> (REsp 1.257.886/PE, Rel. Ministro Mauro Campbell Marques, Segunda Turma, DJe 11.11.2011). Recurso ordinário improvido.</a:t>
            </a:r>
            <a:endParaRPr/>
          </a:p>
        </p:txBody>
      </p:sp>
      <p:sp>
        <p:nvSpPr>
          <p:cNvPr id="284" name="CustomShape 3"/>
          <p:cNvSpPr/>
          <p:nvPr/>
        </p:nvSpPr>
        <p:spPr>
          <a:xfrm>
            <a:off x="5076000" y="188640"/>
            <a:ext cx="3528000" cy="516600"/>
          </a:xfrm>
          <a:prstGeom prst="rect">
            <a:avLst/>
          </a:prstGeom>
          <a:noFill/>
          <a:ln>
            <a:noFill/>
          </a:ln>
        </p:spPr>
        <p:txBody>
          <a:bodyPr lIns="90000" tIns="45000" rIns="90000" bIns="45000"/>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Superior Tribunal  de Justiça</a:t>
            </a:r>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TextShape 1"/>
          <p:cNvSpPr txBox="1"/>
          <p:nvPr/>
        </p:nvSpPr>
        <p:spPr>
          <a:xfrm>
            <a:off x="1571760" y="2143080"/>
            <a:ext cx="5943240" cy="3725640"/>
          </a:xfrm>
          <a:prstGeom prst="rect">
            <a:avLst/>
          </a:prstGeom>
        </p:spPr>
        <p:txBody>
          <a:bodyPr/>
          <a:lstStyle/>
          <a:p>
            <a:pPr algn="ctr">
              <a:lnSpc>
                <a:spcPct val="100000"/>
              </a:lnSpc>
            </a:pPr>
            <a:r>
              <a:rPr lang="pt-BR" sz="3500">
                <a:solidFill>
                  <a:srgbClr val="000000"/>
                </a:solidFill>
                <a:latin typeface="Calibri"/>
              </a:rPr>
              <a:t>Jurisprudência do Supremo Tribunal Federal</a:t>
            </a:r>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CustomShape 1"/>
          <p:cNvSpPr/>
          <p:nvPr/>
        </p:nvSpPr>
        <p:spPr>
          <a:xfrm>
            <a:off x="5289480" y="393840"/>
            <a:ext cx="3528720" cy="504360"/>
          </a:xfrm>
          <a:prstGeom prst="rect">
            <a:avLst/>
          </a:prstGeom>
          <a:noFill/>
          <a:ln>
            <a:noFill/>
          </a:ln>
        </p:spPr>
      </p:sp>
      <p:sp>
        <p:nvSpPr>
          <p:cNvPr id="291" name="CustomShape 2"/>
          <p:cNvSpPr/>
          <p:nvPr/>
        </p:nvSpPr>
        <p:spPr>
          <a:xfrm>
            <a:off x="2843280" y="476280"/>
            <a:ext cx="5905080" cy="45720"/>
          </a:xfrm>
          <a:prstGeom prst="rect">
            <a:avLst/>
          </a:prstGeom>
          <a:solidFill>
            <a:srgbClr val="264264"/>
          </a:solidFill>
          <a:ln w="25560">
            <a:solidFill>
              <a:srgbClr val="3A5F8B"/>
            </a:solidFill>
            <a:round/>
          </a:ln>
        </p:spPr>
      </p:sp>
      <p:sp>
        <p:nvSpPr>
          <p:cNvPr id="292" name="CustomShape 3"/>
          <p:cNvSpPr/>
          <p:nvPr/>
        </p:nvSpPr>
        <p:spPr>
          <a:xfrm>
            <a:off x="2339640" y="46080"/>
            <a:ext cx="6478200" cy="431640"/>
          </a:xfrm>
          <a:prstGeom prst="rect">
            <a:avLst/>
          </a:prstGeom>
          <a:noFill/>
          <a:ln>
            <a:noFill/>
          </a:ln>
        </p:spPr>
        <p:txBody>
          <a:bodyPr lIns="90000" tIns="45000" rIns="90000" bIns="45000" anchor="ctr"/>
          <a:lstStyle/>
          <a:p>
            <a:pPr algn="r">
              <a:lnSpc>
                <a:spcPct val="100000"/>
              </a:lnSpc>
            </a:pPr>
            <a:r>
              <a:rPr lang="pt-BR" sz="1400" b="1">
                <a:solidFill>
                  <a:srgbClr val="000000"/>
                </a:solidFill>
                <a:latin typeface="Arial"/>
                <a:ea typeface="Times New Roman"/>
              </a:rPr>
              <a:t>Jurisprudência</a:t>
            </a:r>
            <a:endParaRPr/>
          </a:p>
          <a:p>
            <a:pPr algn="r">
              <a:lnSpc>
                <a:spcPct val="100000"/>
              </a:lnSpc>
            </a:pPr>
            <a:r>
              <a:rPr lang="pt-BR" sz="1400" b="1">
                <a:solidFill>
                  <a:srgbClr val="000000"/>
                </a:solidFill>
                <a:latin typeface="Arial"/>
                <a:ea typeface="Times New Roman"/>
              </a:rPr>
              <a:t>Supremo Tribunal Federal</a:t>
            </a:r>
            <a:endParaRPr/>
          </a:p>
        </p:txBody>
      </p:sp>
      <p:sp>
        <p:nvSpPr>
          <p:cNvPr id="293" name="CustomShape 4"/>
          <p:cNvSpPr/>
          <p:nvPr/>
        </p:nvSpPr>
        <p:spPr>
          <a:xfrm>
            <a:off x="1063080" y="721800"/>
            <a:ext cx="7685280" cy="5993280"/>
          </a:xfrm>
          <a:prstGeom prst="rect">
            <a:avLst/>
          </a:prstGeom>
          <a:noFill/>
          <a:ln w="9360">
            <a:noFill/>
          </a:ln>
        </p:spPr>
        <p:txBody>
          <a:bodyPr lIns="90000" tIns="45000" rIns="90000" bIns="45000" anchor="ctr"/>
          <a:lstStyle/>
          <a:p>
            <a:pPr>
              <a:lnSpc>
                <a:spcPct val="100000"/>
              </a:lnSpc>
            </a:pPr>
            <a:r>
              <a:rPr lang="pt-BR" b="1" u="sng">
                <a:solidFill>
                  <a:srgbClr val="0000CC"/>
                </a:solidFill>
                <a:latin typeface="Arial"/>
              </a:rPr>
              <a:t>RE 626489/SE, rel. Min. Roberto Barroso, 16.10.2013</a:t>
            </a:r>
            <a:endParaRPr/>
          </a:p>
          <a:p>
            <a:pPr>
              <a:lnSpc>
                <a:spcPct val="100000"/>
              </a:lnSpc>
            </a:pPr>
            <a:endParaRPr/>
          </a:p>
          <a:p>
            <a:pPr algn="just">
              <a:lnSpc>
                <a:spcPct val="100000"/>
              </a:lnSpc>
            </a:pPr>
            <a:r>
              <a:rPr lang="pt-BR" sz="1600">
                <a:solidFill>
                  <a:srgbClr val="000000"/>
                </a:solidFill>
                <a:latin typeface="Arial"/>
              </a:rPr>
              <a:t>RECURSO EXTRAODINÁRIO. DIREITO PREVIDENCIÁRIO. REGIME GERAL DE PREVIDÊNCIA SOCIAL (RGPS). REVISÃO DO ATO DE CONCESSÃO DE BENEFÍCIO. DECADÊNCIA. 1. O direito à previdência social constitui direito fundamental e, uma vez implementados os pressupostos de sua aquisição, não deve ser afetado pelo decurso do tempo. Como consequência, inexiste prazo decadencial para a concessão inicial do benefício previdenciário. 2. É legítima, todavia, a instituição de prazo decadencial de dez anos para a revisão de benefício já concedido, com fundamento no princípio da segurança jurídica, no interesse em evitar a eternização dos litígios e na busca de equilíbrio financeiro e atuarial para o sistema previdenciário. 3. O prazo decadencial de dez anos, instituído pela Medida Provisória 1.523, de 28.06.1997, tem como termo inicial o dia 1º de agosto de 1997, por força de disposição nela expressamente prevista. Tal regra incide, inclusive, sobre benefícios concedidos anteriormente, sem que isso importe em retroatividade vedada pela Constituição. 4. Inexiste direito adquirido a regime jurídico não sujeito a decadência. 5. Recurso extraordinário conhecido e provido.</a:t>
            </a:r>
            <a:endParaRPr/>
          </a:p>
          <a:p>
            <a:pPr algn="just">
              <a:lnSpc>
                <a:spcPct val="100000"/>
              </a:lnSpc>
            </a:pPr>
            <a:endParaRPr/>
          </a:p>
          <a:p>
            <a:pPr algn="just">
              <a:lnSpc>
                <a:spcPct val="100000"/>
              </a:lnSpc>
            </a:pPr>
            <a:r>
              <a:rPr lang="pt-BR" sz="1600">
                <a:solidFill>
                  <a:srgbClr val="000000"/>
                </a:solidFill>
                <a:latin typeface="Arial"/>
              </a:rPr>
              <a:t>“</a:t>
            </a:r>
            <a:r>
              <a:rPr lang="pt-BR" sz="1600" i="1">
                <a:solidFill>
                  <a:srgbClr val="000000"/>
                </a:solidFill>
                <a:latin typeface="Arial"/>
              </a:rPr>
              <a:t>(...) não se incorpora ao patrimônio jurídico de um beneficiário o suposto direito à aplicação de uma determinada regra sobre decadência para eventuais pedidos de revisão do ato concessório. Como a decadência não integra o espectro de pressupostos e condições para a concessão do benefício – sendo um elemento externo à prestação previdenciária –, não se pode exigir a manutenção de seu regime jurídico.</a:t>
            </a:r>
            <a:r>
              <a:rPr lang="pt-BR" sz="1600">
                <a:solidFill>
                  <a:srgbClr val="000000"/>
                </a:solidFill>
                <a:latin typeface="Arial"/>
              </a:rPr>
              <a:t>”</a:t>
            </a:r>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TextShape 1"/>
          <p:cNvSpPr txBox="1"/>
          <p:nvPr/>
        </p:nvSpPr>
        <p:spPr>
          <a:xfrm>
            <a:off x="1115640" y="640440"/>
            <a:ext cx="7581240" cy="777600"/>
          </a:xfrm>
          <a:prstGeom prst="rect">
            <a:avLst/>
          </a:prstGeom>
        </p:spPr>
        <p:txBody>
          <a:bodyPr anchor="ctr"/>
          <a:lstStyle/>
          <a:p>
            <a:pPr>
              <a:lnSpc>
                <a:spcPct val="100000"/>
              </a:lnSpc>
            </a:pPr>
            <a:r>
              <a:rPr lang="pt-BR" b="1" u="sng">
                <a:solidFill>
                  <a:srgbClr val="0000CC"/>
                </a:solidFill>
                <a:latin typeface="Arial"/>
              </a:rPr>
              <a:t>RE 606.199/PR, Min. Teori Zavascki, 09.10.2013 (1)</a:t>
            </a:r>
            <a:endParaRPr/>
          </a:p>
        </p:txBody>
      </p:sp>
      <p:sp>
        <p:nvSpPr>
          <p:cNvPr id="295" name="TextShape 2"/>
          <p:cNvSpPr txBox="1"/>
          <p:nvPr/>
        </p:nvSpPr>
        <p:spPr>
          <a:xfrm>
            <a:off x="755640" y="1556640"/>
            <a:ext cx="7848360" cy="4525560"/>
          </a:xfrm>
          <a:prstGeom prst="rect">
            <a:avLst/>
          </a:prstGeom>
        </p:spPr>
        <p:txBody>
          <a:bodyPr/>
          <a:lstStyle/>
          <a:p>
            <a:pPr algn="just">
              <a:lnSpc>
                <a:spcPct val="100000"/>
              </a:lnSpc>
            </a:pPr>
            <a:r>
              <a:rPr lang="pt-BR" sz="1600">
                <a:solidFill>
                  <a:srgbClr val="000000"/>
                </a:solidFill>
                <a:latin typeface="Arial"/>
              </a:rPr>
              <a:t>CONSTITUCIONAL. ADMINISTRATIVO. EXTENSÃO, A SERVIDORES APOSENTADOS, DE VANTAGENS CONCEDIDAS A SERVIDORES ATIVOS. REESTRUTURAÇÃO DE CARREIRA. ARTIGO 40, § 8º, DA CONSTITUIÇÃO (REDAÇÃO ANTERIOR À EC 41/03). INEXISTÊNCIA DE DIREITO ADQUIRIDO A REGIME JURÍDICO. PECULIARIDADES DA REESTRUTURAÇÃO DA CARREIRA DECORRENTE DA LEI 13.666/02 DO ESTADO DO PARANÁ. RECURSO EXTRAORDINÁRIO PARCIALMENTE PROVIDO. </a:t>
            </a:r>
            <a:endParaRPr/>
          </a:p>
          <a:p>
            <a:pPr algn="just">
              <a:lnSpc>
                <a:spcPct val="100000"/>
              </a:lnSpc>
            </a:pPr>
            <a:r>
              <a:rPr lang="pt-BR" sz="1600">
                <a:solidFill>
                  <a:srgbClr val="000000"/>
                </a:solidFill>
                <a:latin typeface="Arial"/>
              </a:rPr>
              <a:t>1. </a:t>
            </a:r>
            <a:r>
              <a:rPr lang="pt-BR" sz="1600" b="1" u="sng">
                <a:solidFill>
                  <a:srgbClr val="000000"/>
                </a:solidFill>
                <a:latin typeface="Arial"/>
              </a:rPr>
              <a:t>Segundo a jurisprudência firmada em ambas as Turmas do STF, não há direito adquirido a regime jurídico. Assim, desde que mantida a irredutibilidade, não tem o servidor inativo, embora aposentado na última classe da carreira anterior, o direito de perceber proventos correspondentes aos da última classe da nova carreira, reestruturada por lei superveniente</a:t>
            </a:r>
            <a:r>
              <a:rPr lang="pt-BR" sz="1600">
                <a:solidFill>
                  <a:srgbClr val="000000"/>
                </a:solidFill>
                <a:latin typeface="Arial"/>
              </a:rPr>
              <a:t>. Precedentes. 2. Todavia, relativamente à reestruturação da carreira disciplinada pela Lei 13.666/02, do Estado do Paraná, assegura-se aos servidores inativos, com base no artigo 40, § 8º, da Constituição Federal (redação anterior à da EC 41/03), o direito de ter seus proventos ajustados, em condições semelhantes aos servidores da ativa, com base nos requisitos objetivos decorrentes do tempo de serviço e da titulação, aferíveis até a data da inativação. 3. Recurso extraordinário a que se dá parcial provimento.</a:t>
            </a:r>
            <a:endParaRPr/>
          </a:p>
        </p:txBody>
      </p:sp>
      <p:sp>
        <p:nvSpPr>
          <p:cNvPr id="296" name="CustomShape 3"/>
          <p:cNvSpPr/>
          <p:nvPr/>
        </p:nvSpPr>
        <p:spPr>
          <a:xfrm>
            <a:off x="6228360" y="116640"/>
            <a:ext cx="2592000" cy="516600"/>
          </a:xfrm>
          <a:prstGeom prst="rect">
            <a:avLst/>
          </a:prstGeom>
          <a:noFill/>
          <a:ln>
            <a:noFill/>
          </a:ln>
        </p:spPr>
        <p:txBody>
          <a:bodyPr lIns="90000" tIns="45000" rIns="90000" bIns="45000"/>
          <a:lstStyle/>
          <a:p>
            <a:pPr algn="r">
              <a:lnSpc>
                <a:spcPct val="100000"/>
              </a:lnSpc>
            </a:pPr>
            <a:r>
              <a:rPr lang="pt-BR" sz="1400" b="1">
                <a:solidFill>
                  <a:srgbClr val="000000"/>
                </a:solidFill>
                <a:latin typeface="Arial"/>
              </a:rPr>
              <a:t>Jurisprudência </a:t>
            </a:r>
            <a:endParaRPr/>
          </a:p>
          <a:p>
            <a:pPr>
              <a:lnSpc>
                <a:spcPct val="100000"/>
              </a:lnSpc>
            </a:pPr>
            <a:r>
              <a:rPr lang="pt-BR" sz="1400" b="1">
                <a:solidFill>
                  <a:srgbClr val="000000"/>
                </a:solidFill>
                <a:latin typeface="Arial"/>
              </a:rPr>
              <a:t>    Supremo Tribunal Federal </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Lei nº 6.621 de 10/12/2013</a:t>
            </a:r>
            <a:endParaRPr dirty="0">
              <a:solidFill>
                <a:srgbClr val="0000FF"/>
              </a:solidFill>
            </a:endParaRPr>
          </a:p>
        </p:txBody>
      </p:sp>
      <p:sp>
        <p:nvSpPr>
          <p:cNvPr id="59" name="TextShape 2"/>
          <p:cNvSpPr txBox="1"/>
          <p:nvPr/>
        </p:nvSpPr>
        <p:spPr>
          <a:xfrm>
            <a:off x="683640" y="1628640"/>
            <a:ext cx="8002800" cy="4497120"/>
          </a:xfrm>
          <a:prstGeom prst="rect">
            <a:avLst/>
          </a:prstGeom>
        </p:spPr>
        <p:txBody>
          <a:bodyPr/>
          <a:lstStyle/>
          <a:p>
            <a:pPr algn="just">
              <a:lnSpc>
                <a:spcPct val="100000"/>
              </a:lnSpc>
            </a:pPr>
            <a:r>
              <a:rPr lang="pt-BR" b="1">
                <a:solidFill>
                  <a:srgbClr val="000000"/>
                </a:solidFill>
                <a:latin typeface="Arial"/>
              </a:rPr>
              <a:t>Dispõe sobre a obrigatoriedade de comunicação de óbitos ao Tribunal Regional Eleitoral e aos órgão de identificação do Estado.</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gn="just">
              <a:lnSpc>
                <a:spcPct val="100000"/>
              </a:lnSpc>
            </a:pPr>
            <a:r>
              <a:rPr lang="pt-BR">
                <a:solidFill>
                  <a:srgbClr val="000000"/>
                </a:solidFill>
                <a:latin typeface="Arial"/>
              </a:rPr>
              <a:t>Aspecto relevante: Esta Autarquia consta no rol dos órgãos listados que deverão receber relação mensal, por escrito, das certidões de óbito lavradas nos cartórios de Registro Civil das Pessoas Naturais do Estado.</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683640" y="692640"/>
            <a:ext cx="8229240" cy="633600"/>
          </a:xfrm>
          <a:prstGeom prst="rect">
            <a:avLst/>
          </a:prstGeom>
        </p:spPr>
        <p:txBody>
          <a:bodyPr anchor="ctr"/>
          <a:lstStyle/>
          <a:p>
            <a:pPr algn="ctr">
              <a:lnSpc>
                <a:spcPct val="100000"/>
              </a:lnSpc>
            </a:pPr>
            <a:r>
              <a:rPr lang="pt-BR" b="1" u="sng">
                <a:solidFill>
                  <a:srgbClr val="0000CC"/>
                </a:solidFill>
                <a:latin typeface="Arial"/>
              </a:rPr>
              <a:t>ADI 3202/RN, Min. Carmén Lúcia, 05.02.2014</a:t>
            </a:r>
            <a:endParaRPr/>
          </a:p>
        </p:txBody>
      </p:sp>
      <p:sp>
        <p:nvSpPr>
          <p:cNvPr id="298" name="TextShape 2"/>
          <p:cNvSpPr txBox="1"/>
          <p:nvPr/>
        </p:nvSpPr>
        <p:spPr>
          <a:xfrm>
            <a:off x="755640" y="1628640"/>
            <a:ext cx="8064360" cy="4453560"/>
          </a:xfrm>
          <a:prstGeom prst="rect">
            <a:avLst/>
          </a:prstGeom>
        </p:spPr>
        <p:txBody>
          <a:bodyPr/>
          <a:lstStyle/>
          <a:p>
            <a:pPr algn="just">
              <a:lnSpc>
                <a:spcPct val="100000"/>
              </a:lnSpc>
            </a:pPr>
            <a:r>
              <a:rPr lang="pt-BR" sz="1600">
                <a:solidFill>
                  <a:srgbClr val="000000"/>
                </a:solidFill>
                <a:latin typeface="Arial"/>
              </a:rPr>
              <a:t> AÇÃO DIRETA DE INCONSTITUCIONALIDADE. CONSTITUCIONAL E ADMINISTRATIVO. DECISÃO ADMINISTRATIVA DO TRIBUNAL DE JUSTIÇA DO RIO GRANDE DO NORTE: AGRAVO REGIMENTAL NO PROCESSO ADMINISTRATIVO Nº 102.138/2003. EXTENSÃO DE CONCESSÃO DE GRATIFICAÇÃO DE 100% AOS AGRAVANTES AOS SERVIDORES DO TRIBUNAL DE JUSTIÇA. LEI POTIGUAR N. 4.683/1997 E LEI COMPLEMENTAR POTIGUAR N. 122/1994. 1. </a:t>
            </a:r>
            <a:r>
              <a:rPr lang="pt-BR" sz="1600" b="1" u="sng">
                <a:solidFill>
                  <a:srgbClr val="000000"/>
                </a:solidFill>
                <a:latin typeface="Arial"/>
              </a:rPr>
              <a:t>A extensão da decisão tomada pelo Tribunal de Justiça do Rio Grande do Norte aos servidores em condições idênticas aos agravantes torna-a ato indeterminado</a:t>
            </a:r>
            <a:r>
              <a:rPr lang="pt-BR" sz="1600">
                <a:solidFill>
                  <a:srgbClr val="000000"/>
                </a:solidFill>
                <a:latin typeface="Arial"/>
              </a:rPr>
              <a:t>. Ato administrativo normativo genérico. Cabimento da ação direta de inconstitucionalidade. </a:t>
            </a:r>
            <a:r>
              <a:rPr lang="pt-BR" sz="1600" b="1" u="sng">
                <a:solidFill>
                  <a:srgbClr val="000000"/>
                </a:solidFill>
                <a:latin typeface="Arial"/>
              </a:rPr>
              <a:t>2. A extensão da gratificação contrariou o inc. X do art. 37 da Constituição da República, pela inobservância de lei formal, promovendo equiparação remuneratória entre servidores, contrariariando o art. 37, XIII, da Constituição da República. </a:t>
            </a:r>
            <a:r>
              <a:rPr lang="pt-BR" sz="1600">
                <a:solidFill>
                  <a:srgbClr val="000000"/>
                </a:solidFill>
                <a:latin typeface="Arial"/>
              </a:rPr>
              <a:t>Precedentes. 3. Princípio da isonomia: jurisprudência do Supremo Tribunal de impossibilidade de invocação desse princípio para obtenção de ganho remuneratório sem respaldo legal: Súmula n. 339 do Supremo Tribunal Federal. 4. Ação julgada procedente para declarar a inconstitucionalidade da parte final do acórdão proferido no Agravo Regimental no Processo Administrativo nº 102.138/2003.</a:t>
            </a:r>
            <a:endParaRPr/>
          </a:p>
        </p:txBody>
      </p:sp>
      <p:sp>
        <p:nvSpPr>
          <p:cNvPr id="299" name="CustomShape 3"/>
          <p:cNvSpPr/>
          <p:nvPr/>
        </p:nvSpPr>
        <p:spPr>
          <a:xfrm>
            <a:off x="5652000" y="96840"/>
            <a:ext cx="3168000" cy="759240"/>
          </a:xfrm>
          <a:prstGeom prst="rect">
            <a:avLst/>
          </a:prstGeom>
          <a:noFill/>
          <a:ln>
            <a:noFill/>
          </a:ln>
        </p:spPr>
        <p:txBody>
          <a:bodyPr lIns="90000" tIns="45000" rIns="90000" bIns="45000"/>
          <a:lstStyle/>
          <a:p>
            <a:pPr>
              <a:lnSpc>
                <a:spcPct val="100000"/>
              </a:lnSpc>
            </a:pPr>
            <a:r>
              <a:rPr lang="pt-BR" sz="1600" b="1">
                <a:solidFill>
                  <a:srgbClr val="000000"/>
                </a:solidFill>
                <a:latin typeface="Arial"/>
              </a:rPr>
              <a:t>                              </a:t>
            </a:r>
            <a:r>
              <a:rPr lang="pt-BR" sz="1400" b="1">
                <a:solidFill>
                  <a:srgbClr val="000000"/>
                </a:solidFill>
                <a:latin typeface="Arial"/>
              </a:rPr>
              <a:t>Jurisprudência </a:t>
            </a:r>
            <a:endParaRPr/>
          </a:p>
          <a:p>
            <a:pPr>
              <a:lnSpc>
                <a:spcPct val="100000"/>
              </a:lnSpc>
            </a:pPr>
            <a:r>
              <a:rPr lang="pt-BR" sz="1400" b="1">
                <a:solidFill>
                  <a:srgbClr val="000000"/>
                </a:solidFill>
                <a:latin typeface="Arial"/>
              </a:rPr>
              <a:t>                Supremo Tribunal Federal </a:t>
            </a:r>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Shape 1"/>
          <p:cNvSpPr txBox="1"/>
          <p:nvPr/>
        </p:nvSpPr>
        <p:spPr>
          <a:xfrm>
            <a:off x="-180360" y="627480"/>
            <a:ext cx="8229240" cy="1142640"/>
          </a:xfrm>
          <a:prstGeom prst="rect">
            <a:avLst/>
          </a:prstGeom>
        </p:spPr>
        <p:txBody>
          <a:bodyPr anchor="ctr"/>
          <a:lstStyle/>
          <a:p>
            <a:pPr algn="ctr">
              <a:lnSpc>
                <a:spcPct val="100000"/>
              </a:lnSpc>
            </a:pPr>
            <a:r>
              <a:rPr lang="pt-BR" b="1" u="sng">
                <a:solidFill>
                  <a:srgbClr val="0000CC"/>
                </a:solidFill>
                <a:latin typeface="Arial"/>
              </a:rPr>
              <a:t>RE 635739 RG / AL, Min. Gilmar Mendes, 24.03.2011</a:t>
            </a:r>
            <a:endParaRPr/>
          </a:p>
        </p:txBody>
      </p:sp>
      <p:sp>
        <p:nvSpPr>
          <p:cNvPr id="301" name="TextShape 2"/>
          <p:cNvSpPr txBox="1"/>
          <p:nvPr/>
        </p:nvSpPr>
        <p:spPr>
          <a:xfrm>
            <a:off x="971640" y="1700640"/>
            <a:ext cx="7632360" cy="4525560"/>
          </a:xfrm>
          <a:prstGeom prst="rect">
            <a:avLst/>
          </a:prstGeom>
        </p:spPr>
        <p:txBody>
          <a:bodyPr/>
          <a:lstStyle/>
          <a:p>
            <a:pPr algn="just">
              <a:lnSpc>
                <a:spcPct val="100000"/>
              </a:lnSpc>
            </a:pPr>
            <a:r>
              <a:rPr lang="pt-BR">
                <a:solidFill>
                  <a:srgbClr val="000000"/>
                </a:solidFill>
                <a:latin typeface="Arial"/>
              </a:rPr>
              <a:t>Recurso Extraordinário. Repercussão Geral. 2. Concurso Público. Edital. Cláusulas de Barreira. Alegação de violação aos arts. 5º, caput, e 37, inciso I, da Constituição Federal. 3. Regras restritivas em editais de concurso público, quando fundadas em critérios objetivos relacionados ao desempenho meritório do candidato, não ferem o princípio da isonomia. 4. </a:t>
            </a:r>
            <a:r>
              <a:rPr lang="pt-BR" b="1" u="sng">
                <a:solidFill>
                  <a:srgbClr val="000000"/>
                </a:solidFill>
                <a:latin typeface="Arial"/>
              </a:rPr>
              <a:t>As cláusulas de barreira em concurso público, para seleção dos candidatos mais bem classificados, têm amparo constitucional.</a:t>
            </a:r>
            <a:r>
              <a:rPr lang="pt-BR">
                <a:solidFill>
                  <a:srgbClr val="000000"/>
                </a:solidFill>
                <a:latin typeface="Arial"/>
              </a:rPr>
              <a:t> 5. Recurso extraordinário provido.</a:t>
            </a:r>
            <a:endParaRPr/>
          </a:p>
          <a:p>
            <a:pPr algn="just">
              <a:lnSpc>
                <a:spcPct val="100000"/>
              </a:lnSpc>
            </a:pPr>
            <a:endParaRPr/>
          </a:p>
          <a:p>
            <a:pPr algn="just">
              <a:lnSpc>
                <a:spcPct val="100000"/>
              </a:lnSpc>
            </a:pPr>
            <a:r>
              <a:rPr lang="pt-BR">
                <a:solidFill>
                  <a:srgbClr val="000000"/>
                </a:solidFill>
                <a:latin typeface="Arial"/>
              </a:rPr>
              <a:t>“(...) </a:t>
            </a:r>
            <a:r>
              <a:rPr lang="pt-BR" i="1">
                <a:solidFill>
                  <a:srgbClr val="000000"/>
                </a:solidFill>
                <a:latin typeface="Arial"/>
              </a:rPr>
              <a:t>as regras restritivas em editais de concurso público, como as regras eliminatórias e as denominadas cláusulas de barreira, quando estão fundadas (e assim justificadas) em critérios objetivos relacionados ao desempenho meritório do candidato, concretizam o princípio da igualdade (e também o princípio da impessoalidade) no âmbito do concurso público.</a:t>
            </a:r>
            <a:r>
              <a:rPr lang="pt-BR">
                <a:solidFill>
                  <a:srgbClr val="000000"/>
                </a:solidFill>
                <a:latin typeface="Arial"/>
              </a:rPr>
              <a:t>”</a:t>
            </a:r>
            <a:endParaRPr/>
          </a:p>
        </p:txBody>
      </p:sp>
      <p:sp>
        <p:nvSpPr>
          <p:cNvPr id="302" name="CustomShape 3"/>
          <p:cNvSpPr/>
          <p:nvPr/>
        </p:nvSpPr>
        <p:spPr>
          <a:xfrm>
            <a:off x="6372360" y="116640"/>
            <a:ext cx="2448000" cy="516600"/>
          </a:xfrm>
          <a:prstGeom prst="rect">
            <a:avLst/>
          </a:prstGeom>
          <a:noFill/>
          <a:ln>
            <a:noFill/>
          </a:ln>
        </p:spPr>
        <p:txBody>
          <a:bodyPr lIns="90000" tIns="45000" rIns="90000" bIns="45000"/>
          <a:lstStyle/>
          <a:p>
            <a:pPr algn="r">
              <a:lnSpc>
                <a:spcPct val="100000"/>
              </a:lnSpc>
            </a:pPr>
            <a:r>
              <a:rPr lang="pt-BR" sz="1400" b="1">
                <a:solidFill>
                  <a:srgbClr val="000000"/>
                </a:solidFill>
                <a:latin typeface="Arial"/>
              </a:rPr>
              <a:t>Jurisprudência </a:t>
            </a:r>
            <a:endParaRPr/>
          </a:p>
          <a:p>
            <a:pPr>
              <a:lnSpc>
                <a:spcPct val="100000"/>
              </a:lnSpc>
            </a:pPr>
            <a:r>
              <a:rPr lang="pt-BR" sz="1400" b="1">
                <a:solidFill>
                  <a:srgbClr val="000000"/>
                </a:solidFill>
                <a:latin typeface="Arial"/>
              </a:rPr>
              <a:t>Supremo Tribunal Federal </a:t>
            </a:r>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TextShape 1"/>
          <p:cNvSpPr txBox="1"/>
          <p:nvPr/>
        </p:nvSpPr>
        <p:spPr>
          <a:xfrm>
            <a:off x="457200" y="274680"/>
            <a:ext cx="8229240" cy="1142640"/>
          </a:xfrm>
          <a:prstGeom prst="rect">
            <a:avLst/>
          </a:prstGeom>
        </p:spPr>
        <p:txBody>
          <a:bodyPr anchor="ctr"/>
          <a:lstStyle/>
          <a:p>
            <a:pPr algn="ctr">
              <a:lnSpc>
                <a:spcPct val="100000"/>
              </a:lnSpc>
            </a:pPr>
            <a:r>
              <a:rPr lang="pt-BR" b="1" u="sng">
                <a:solidFill>
                  <a:srgbClr val="0000CC"/>
                </a:solidFill>
                <a:latin typeface="Arial"/>
              </a:rPr>
              <a:t>Ar.RE 435444/RS, Min. Roberto Barroso, 18.03.2014</a:t>
            </a:r>
            <a:endParaRPr/>
          </a:p>
        </p:txBody>
      </p:sp>
      <p:sp>
        <p:nvSpPr>
          <p:cNvPr id="304" name="TextShape 2"/>
          <p:cNvSpPr txBox="1"/>
          <p:nvPr/>
        </p:nvSpPr>
        <p:spPr>
          <a:xfrm>
            <a:off x="1115640" y="1556640"/>
            <a:ext cx="7570800" cy="2808000"/>
          </a:xfrm>
          <a:prstGeom prst="rect">
            <a:avLst/>
          </a:prstGeom>
        </p:spPr>
        <p:txBody>
          <a:bodyPr/>
          <a:lstStyle/>
          <a:p>
            <a:pPr algn="just">
              <a:lnSpc>
                <a:spcPct val="100000"/>
              </a:lnSpc>
            </a:pPr>
            <a:r>
              <a:rPr lang="pt-BR">
                <a:solidFill>
                  <a:srgbClr val="000000"/>
                </a:solidFill>
                <a:latin typeface="Arial"/>
              </a:rPr>
              <a:t>AGRAVO REGIMENTAL EM RECURSO EXTRAORDINÁRIO. RESPONSABILIDADE OBJETIVA DO ESTADO. DANOS CAUSADOS AOS PRÓPRIOS AGENTES PÚBLICOS. O Supremo Tribunal Federal firmou entendimento no sentido de que excluir da responsabilidade do Estado os danos causados aos próprios agentes públicos acabaria por esvaziar o preceito do art. 37, § 6º, da Constituição Federal, estabelecendo distinção nele não contemplada. Precedentes. Agravo regimental a que se nega provimento.</a:t>
            </a:r>
            <a:endParaRPr/>
          </a:p>
        </p:txBody>
      </p:sp>
      <p:sp>
        <p:nvSpPr>
          <p:cNvPr id="305" name="CustomShape 3"/>
          <p:cNvSpPr/>
          <p:nvPr/>
        </p:nvSpPr>
        <p:spPr>
          <a:xfrm>
            <a:off x="5940000" y="188640"/>
            <a:ext cx="2736000" cy="516600"/>
          </a:xfrm>
          <a:prstGeom prst="rect">
            <a:avLst/>
          </a:prstGeom>
          <a:noFill/>
          <a:ln>
            <a:noFill/>
          </a:ln>
        </p:spPr>
        <p:txBody>
          <a:bodyPr lIns="90000" tIns="45000" rIns="90000" bIns="45000"/>
          <a:lstStyle/>
          <a:p>
            <a:pPr algn="r">
              <a:lnSpc>
                <a:spcPct val="100000"/>
              </a:lnSpc>
            </a:pPr>
            <a:r>
              <a:rPr lang="pt-BR" sz="1400" b="1">
                <a:solidFill>
                  <a:srgbClr val="000000"/>
                </a:solidFill>
                <a:latin typeface="Arial"/>
              </a:rPr>
              <a:t>Jurisprudência </a:t>
            </a:r>
            <a:endParaRPr/>
          </a:p>
          <a:p>
            <a:pPr>
              <a:lnSpc>
                <a:spcPct val="100000"/>
              </a:lnSpc>
            </a:pPr>
            <a:r>
              <a:rPr lang="pt-BR" sz="1400" b="1">
                <a:solidFill>
                  <a:srgbClr val="000000"/>
                </a:solidFill>
                <a:latin typeface="Arial"/>
              </a:rPr>
              <a:t>       Supremo Tribunal Federal </a:t>
            </a:r>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TextShape 1"/>
          <p:cNvSpPr txBox="1"/>
          <p:nvPr/>
        </p:nvSpPr>
        <p:spPr>
          <a:xfrm>
            <a:off x="457200" y="274680"/>
            <a:ext cx="8229240" cy="1142640"/>
          </a:xfrm>
          <a:prstGeom prst="rect">
            <a:avLst/>
          </a:prstGeom>
        </p:spPr>
        <p:txBody>
          <a:bodyPr anchor="ctr"/>
          <a:lstStyle/>
          <a:p>
            <a:pPr algn="ctr">
              <a:lnSpc>
                <a:spcPct val="100000"/>
              </a:lnSpc>
            </a:pPr>
            <a:r>
              <a:rPr lang="pt-BR" b="1" u="sng">
                <a:solidFill>
                  <a:srgbClr val="0000CC"/>
                </a:solidFill>
                <a:latin typeface="Arial"/>
              </a:rPr>
              <a:t>
RMS 31661/DF, Min. Gilmar Mendes, 10.12.2013</a:t>
            </a:r>
            <a:endParaRPr/>
          </a:p>
        </p:txBody>
      </p:sp>
      <p:sp>
        <p:nvSpPr>
          <p:cNvPr id="307" name="TextShape 2"/>
          <p:cNvSpPr txBox="1"/>
          <p:nvPr/>
        </p:nvSpPr>
        <p:spPr>
          <a:xfrm>
            <a:off x="1115640" y="1556640"/>
            <a:ext cx="7570800" cy="2808000"/>
          </a:xfrm>
          <a:prstGeom prst="rect">
            <a:avLst/>
          </a:prstGeom>
        </p:spPr>
        <p:txBody>
          <a:bodyPr/>
          <a:lstStyle/>
          <a:p>
            <a:pPr algn="just">
              <a:lnSpc>
                <a:spcPct val="100000"/>
              </a:lnSpc>
            </a:pPr>
            <a:r>
              <a:rPr lang="pt-BR">
                <a:solidFill>
                  <a:srgbClr val="000000"/>
                </a:solidFill>
                <a:latin typeface="Arial"/>
              </a:rPr>
              <a:t>Recurso ordinário em mandado de segurança. 2. Direito Constitucional e Comparado: CF 5º, LV e </a:t>
            </a:r>
            <a:r>
              <a:rPr lang="pt-BR" i="1">
                <a:solidFill>
                  <a:srgbClr val="000000"/>
                </a:solidFill>
                <a:latin typeface="Arial"/>
              </a:rPr>
              <a:t>Anspruch auf rechtliches Gehör</a:t>
            </a:r>
            <a:r>
              <a:rPr lang="pt-BR">
                <a:solidFill>
                  <a:srgbClr val="000000"/>
                </a:solidFill>
                <a:latin typeface="Arial"/>
              </a:rPr>
              <a:t>. 3. Procedimento administrativo e Lei 9.784/99. 4. Violação dos princípios da ampla defesa e do contraditório configurada. 5. Precedente: Agr.R RE 426.147. Não apreciado o mérito administrativo, senão faltas procedimentais. 6. Recurso ordinário provido.</a:t>
            </a:r>
            <a:endParaRPr/>
          </a:p>
          <a:p>
            <a:pPr algn="just">
              <a:lnSpc>
                <a:spcPct val="100000"/>
              </a:lnSpc>
            </a:pPr>
            <a:endParaRPr/>
          </a:p>
          <a:p>
            <a:pPr algn="just">
              <a:lnSpc>
                <a:spcPct val="100000"/>
              </a:lnSpc>
            </a:pPr>
            <a:r>
              <a:rPr lang="pt-BR">
                <a:solidFill>
                  <a:srgbClr val="000000"/>
                </a:solidFill>
                <a:latin typeface="Arial"/>
              </a:rPr>
              <a:t>“</a:t>
            </a:r>
            <a:r>
              <a:rPr lang="pt-BR" i="1">
                <a:solidFill>
                  <a:srgbClr val="000000"/>
                </a:solidFill>
                <a:latin typeface="Arial"/>
              </a:rPr>
              <a:t>(...) não satisfaz o direito de defesa da recorrente a mera oportunidade de impugnar, mediante recurso, ato que anulou benefício anteriormente deferido a ela, nem mesmo quando a isso se somar o exame cuidadoso e exaustivo das razões de defesa apresentadas nesta via recursal.</a:t>
            </a:r>
            <a:r>
              <a:rPr lang="pt-BR">
                <a:solidFill>
                  <a:srgbClr val="000000"/>
                </a:solidFill>
                <a:latin typeface="Arial"/>
              </a:rPr>
              <a:t>”</a:t>
            </a:r>
            <a:endParaRPr/>
          </a:p>
        </p:txBody>
      </p:sp>
      <p:sp>
        <p:nvSpPr>
          <p:cNvPr id="308" name="CustomShape 3"/>
          <p:cNvSpPr/>
          <p:nvPr/>
        </p:nvSpPr>
        <p:spPr>
          <a:xfrm>
            <a:off x="5940000" y="188640"/>
            <a:ext cx="2736000" cy="516600"/>
          </a:xfrm>
          <a:prstGeom prst="rect">
            <a:avLst/>
          </a:prstGeom>
          <a:noFill/>
          <a:ln>
            <a:noFill/>
          </a:ln>
        </p:spPr>
        <p:txBody>
          <a:bodyPr lIns="90000" tIns="45000" rIns="90000" bIns="45000"/>
          <a:lstStyle/>
          <a:p>
            <a:pPr algn="r">
              <a:lnSpc>
                <a:spcPct val="100000"/>
              </a:lnSpc>
            </a:pPr>
            <a:r>
              <a:rPr lang="pt-BR" sz="1400" b="1">
                <a:solidFill>
                  <a:srgbClr val="000000"/>
                </a:solidFill>
                <a:latin typeface="Arial"/>
              </a:rPr>
              <a:t>Jurisprudência </a:t>
            </a:r>
            <a:endParaRPr/>
          </a:p>
          <a:p>
            <a:pPr>
              <a:lnSpc>
                <a:spcPct val="100000"/>
              </a:lnSpc>
            </a:pPr>
            <a:r>
              <a:rPr lang="pt-BR" sz="1400" b="1">
                <a:solidFill>
                  <a:srgbClr val="000000"/>
                </a:solidFill>
                <a:latin typeface="Arial"/>
              </a:rPr>
              <a:t>       Supremo Tribunal Federal </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Shape 1"/>
          <p:cNvSpPr txBox="1"/>
          <p:nvPr/>
        </p:nvSpPr>
        <p:spPr>
          <a:xfrm>
            <a:off x="457200" y="274680"/>
            <a:ext cx="8229240" cy="1142640"/>
          </a:xfrm>
          <a:prstGeom prst="rect">
            <a:avLst/>
          </a:prstGeom>
        </p:spPr>
        <p:txBody>
          <a:bodyPr anchor="ctr"/>
          <a:lstStyle/>
          <a:p>
            <a:pPr algn="ctr">
              <a:lnSpc>
                <a:spcPct val="100000"/>
              </a:lnSpc>
            </a:pPr>
            <a:r>
              <a:rPr lang="pt-BR" sz="2000" b="1" u="sng" dirty="0">
                <a:solidFill>
                  <a:srgbClr val="0000FF"/>
                </a:solidFill>
                <a:latin typeface="Arial"/>
              </a:rPr>
              <a:t>Lei nº 6.651 de 20/12/2013</a:t>
            </a:r>
            <a:endParaRPr dirty="0">
              <a:solidFill>
                <a:srgbClr val="0000FF"/>
              </a:solidFill>
            </a:endParaRPr>
          </a:p>
        </p:txBody>
      </p:sp>
      <p:sp>
        <p:nvSpPr>
          <p:cNvPr id="61" name="TextShape 2"/>
          <p:cNvSpPr txBox="1"/>
          <p:nvPr/>
        </p:nvSpPr>
        <p:spPr>
          <a:xfrm>
            <a:off x="683640" y="1628640"/>
            <a:ext cx="8002800" cy="4497120"/>
          </a:xfrm>
          <a:prstGeom prst="rect">
            <a:avLst/>
          </a:prstGeom>
        </p:spPr>
        <p:txBody>
          <a:bodyPr/>
          <a:lstStyle/>
          <a:p>
            <a:pPr algn="just">
              <a:lnSpc>
                <a:spcPct val="100000"/>
              </a:lnSpc>
            </a:pPr>
            <a:r>
              <a:rPr lang="pt-BR" b="1">
                <a:solidFill>
                  <a:srgbClr val="000000"/>
                </a:solidFill>
                <a:latin typeface="Arial"/>
              </a:rPr>
              <a:t>Fixa, em obediência ao que preceitua os artigos 28,§2º da Constituição Federal, e 99, IX, da Constituição do Estado, o subsídio do governador e dos Secretários de Estado. </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gn="just">
              <a:lnSpc>
                <a:spcPct val="100000"/>
              </a:lnSpc>
            </a:pPr>
            <a:r>
              <a:rPr lang="pt-BR">
                <a:solidFill>
                  <a:srgbClr val="000000"/>
                </a:solidFill>
                <a:latin typeface="Arial"/>
              </a:rPr>
              <a:t>Aspecto relevante: Impacto na análise do Teto remuneratório do Poder Executivo Estadual.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6403</Words>
  <Application>Microsoft Office PowerPoint</Application>
  <PresentationFormat>Apresentação na tela (4:3)</PresentationFormat>
  <Paragraphs>685</Paragraphs>
  <Slides>83</Slides>
  <Notes>36</Notes>
  <HiddenSlides>0</HiddenSlides>
  <MMClips>0</MMClips>
  <ScaleCrop>false</ScaleCrop>
  <HeadingPairs>
    <vt:vector size="4" baseType="variant">
      <vt:variant>
        <vt:lpstr>Tema</vt:lpstr>
      </vt:variant>
      <vt:variant>
        <vt:i4>1</vt:i4>
      </vt:variant>
      <vt:variant>
        <vt:lpstr>Títulos de slides</vt:lpstr>
      </vt:variant>
      <vt:variant>
        <vt:i4>83</vt:i4>
      </vt:variant>
    </vt:vector>
  </HeadingPairs>
  <TitlesOfParts>
    <vt:vector size="84" baseType="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Marcelle Silva Zaccaro</dc:creator>
  <cp:lastModifiedBy>Julia de Albuquerque Reis e Silva</cp:lastModifiedBy>
  <cp:revision>8</cp:revision>
  <cp:lastPrinted>2014-10-08T16:37:15Z</cp:lastPrinted>
  <dcterms:modified xsi:type="dcterms:W3CDTF">2014-10-08T19:34:05Z</dcterms:modified>
</cp:coreProperties>
</file>