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58" r:id="rId4"/>
    <p:sldId id="294" r:id="rId5"/>
    <p:sldId id="290" r:id="rId6"/>
    <p:sldId id="291" r:id="rId7"/>
    <p:sldId id="279" r:id="rId8"/>
    <p:sldId id="280" r:id="rId9"/>
    <p:sldId id="281" r:id="rId10"/>
    <p:sldId id="314" r:id="rId11"/>
    <p:sldId id="263" r:id="rId12"/>
    <p:sldId id="264" r:id="rId13"/>
    <p:sldId id="278" r:id="rId14"/>
    <p:sldId id="265" r:id="rId15"/>
    <p:sldId id="317" r:id="rId16"/>
    <p:sldId id="288" r:id="rId17"/>
    <p:sldId id="310" r:id="rId18"/>
    <p:sldId id="311" r:id="rId19"/>
    <p:sldId id="286" r:id="rId20"/>
    <p:sldId id="304" r:id="rId21"/>
    <p:sldId id="293" r:id="rId22"/>
    <p:sldId id="270" r:id="rId23"/>
    <p:sldId id="305" r:id="rId24"/>
    <p:sldId id="321" r:id="rId25"/>
    <p:sldId id="320" r:id="rId26"/>
    <p:sldId id="306" r:id="rId27"/>
    <p:sldId id="307" r:id="rId28"/>
    <p:sldId id="318" r:id="rId29"/>
    <p:sldId id="319" r:id="rId30"/>
    <p:sldId id="312" r:id="rId31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06DF0-C339-481A-8B06-DFFB25475E22}" type="datetimeFigureOut">
              <a:rPr lang="pt-BR" smtClean="0"/>
              <a:t>02/07/2015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40210-0A58-4054-A9B1-82DE58AAA8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12644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2000">
                <a:latin typeface="Arial"/>
              </a:rPr>
              <a:t>Clique para editar o formato de notas</a:t>
            </a:r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1400">
                <a:latin typeface="Times New Roman"/>
              </a:rPr>
              <a:t>&lt;cabeçalho&gt;</a:t>
            </a:r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t-BR" sz="1400">
                <a:latin typeface="Times New Roman"/>
              </a:rPr>
              <a:t>&lt;data/hora&gt;</a:t>
            </a:r>
            <a:endParaRPr/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t-BR" sz="1400">
                <a:latin typeface="Times New Roman"/>
              </a:rPr>
              <a:t>&lt;rodapé&gt;</a:t>
            </a:r>
            <a:endParaRPr/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890D0ABE-2182-49C0-843D-30330E22C0EA}" type="slidenum">
              <a:rPr lang="pt-BR" sz="1400">
                <a:latin typeface="Times New Roman"/>
              </a:r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9777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Pensionistas</a:t>
            </a:r>
            <a:r>
              <a:rPr lang="pt-BR" baseline="0" dirty="0" smtClean="0">
                <a:latin typeface="Arial" pitchFamily="34" charset="0"/>
                <a:cs typeface="Arial" pitchFamily="34" charset="0"/>
              </a:rPr>
              <a:t> de servidor estadual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juizaram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ação pleiteando a implantação em suas pensões previdenciárias das vantagens decorrentes da Lei estadual n.º 4.668/2005 (restruturação e organização do quadro de pessoal do DER-RJ).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890D0ABE-2182-49C0-843D-30330E22C0EA}" type="slidenum">
              <a:rPr lang="pt-BR" sz="1400" smtClean="0">
                <a:latin typeface="Times New Roman"/>
              </a:rPr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995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9" name="Imagem 38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40" name="Imagem 39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/>
          <p:nvPr/>
        </p:nvPicPr>
        <p:blipFill>
          <a:blip r:embed="rId14"/>
          <a:stretch>
            <a:fillRect/>
          </a:stretch>
        </p:blipFill>
        <p:spPr>
          <a:xfrm>
            <a:off x="250920" y="189000"/>
            <a:ext cx="791640" cy="6465600"/>
          </a:xfrm>
          <a:prstGeom prst="rect">
            <a:avLst/>
          </a:prstGeom>
          <a:ln w="9360">
            <a:noFill/>
          </a:ln>
        </p:spPr>
      </p:pic>
      <p:pic>
        <p:nvPicPr>
          <p:cNvPr id="8" name="Picture 5"/>
          <p:cNvPicPr/>
          <p:nvPr/>
        </p:nvPicPr>
        <p:blipFill>
          <a:blip r:embed="rId15"/>
          <a:stretch>
            <a:fillRect/>
          </a:stretch>
        </p:blipFill>
        <p:spPr>
          <a:xfrm>
            <a:off x="8832960" y="189000"/>
            <a:ext cx="131400" cy="6479640"/>
          </a:xfrm>
          <a:prstGeom prst="rect">
            <a:avLst/>
          </a:prstGeom>
          <a:ln w="936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4400">
                <a:solidFill>
                  <a:srgbClr val="000000"/>
                </a:solidFill>
                <a:latin typeface="Calibri"/>
              </a:rPr>
              <a:t>Clique para editar o formato do texto do títuloClique para editar o estilo do título mestre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2.º Nível da estrutura de tópicos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3.º Nível da estrutura de tópicos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4.º Nível da estrutura de tópicos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5.º Nível da estrutura de tópicos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6.º Nível da estrutura de tópicos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7.º Nível da estrutura de tópicosClique para editar os estilos do texto mestre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pt-BR" sz="2800">
                <a:solidFill>
                  <a:srgbClr val="000000"/>
                </a:solidFill>
                <a:latin typeface="Calibri"/>
              </a:rPr>
              <a:t>Segundo nível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pt-BR" sz="2400">
                <a:solidFill>
                  <a:srgbClr val="000000"/>
                </a:solidFill>
                <a:latin typeface="Calibri"/>
              </a:rPr>
              <a:t>Terceiro nível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pt-BR" sz="2000">
                <a:solidFill>
                  <a:srgbClr val="000000"/>
                </a:solidFill>
                <a:latin typeface="Calibri"/>
              </a:rPr>
              <a:t>Quarto nível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pt-BR" sz="2000">
                <a:solidFill>
                  <a:srgbClr val="000000"/>
                </a:solidFill>
                <a:latin typeface="Calibri"/>
              </a:rPr>
              <a:t>Quinto nível</a:t>
            </a:r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pt-BR" sz="1200">
                <a:solidFill>
                  <a:srgbClr val="8B8B8B"/>
                </a:solidFill>
                <a:latin typeface="Calibri"/>
              </a:rPr>
              <a:t>07/10/14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2508A464-D329-4AEF-9BB7-811FB0A1D298}" type="slidenum">
              <a:rPr lang="pt-BR" sz="1200">
                <a:solidFill>
                  <a:srgbClr val="8B8B8B"/>
                </a:solidFill>
                <a:latin typeface="Calibri"/>
              </a:rPr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usbrasil.com.br/topicos/10679306/inciso-ii-do-artigo-535-da-lei-n-5869-de-11-de-janeiro-de-1973" TargetMode="External"/><Relationship Id="rId2" Type="http://schemas.openxmlformats.org/officeDocument/2006/relationships/hyperlink" Target="http://www.jusbrasil.com.br/topicos/10679381/artigo-535-da-lei-n-5869-de-11-de-janeiro-de-1973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jusbrasil.com.br/legislacao/91735/c%C3%B3digo-processo-civil-lei-5869-73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Shape 1"/>
          <p:cNvSpPr txBox="1"/>
          <p:nvPr/>
        </p:nvSpPr>
        <p:spPr>
          <a:xfrm>
            <a:off x="1571760" y="2143080"/>
            <a:ext cx="5943240" cy="372564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3500" dirty="0" smtClean="0">
                <a:solidFill>
                  <a:srgbClr val="000000"/>
                </a:solidFill>
                <a:latin typeface="Calibri"/>
              </a:rPr>
              <a:t>Diretoria </a:t>
            </a:r>
            <a:r>
              <a:rPr lang="pt-BR" sz="3500" dirty="0">
                <a:solidFill>
                  <a:srgbClr val="000000"/>
                </a:solidFill>
                <a:latin typeface="Calibri"/>
              </a:rPr>
              <a:t>Jurídica
Grupo de Estudos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74680"/>
            <a:ext cx="8146888" cy="922072"/>
          </a:xfrm>
        </p:spPr>
        <p:txBody>
          <a:bodyPr/>
          <a:lstStyle/>
          <a:p>
            <a:pPr algn="ctr"/>
            <a:r>
              <a:rPr lang="pt-BR" sz="4000" b="1" dirty="0" smtClean="0"/>
              <a:t>TCE - Multa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043608" y="1124744"/>
            <a:ext cx="7571184" cy="5400600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lang="pt-BR" sz="1900" b="1" dirty="0" smtClean="0"/>
              <a:t>TCE-RJ 235.370-4/2007 </a:t>
            </a:r>
            <a:r>
              <a:rPr lang="pt-BR" sz="1900" dirty="0" smtClean="0"/>
              <a:t>– Ilegalidade do Convênio. Inobservância do art. 116, § 2º da Lei 8666/93 (não comprovação de ciência à Câmara da assinatura do Convênio), do art. 38 da Lei 8666/93 (não demonstração de que houve parecer jurídico prévio da assessoria jurídica do órgão) e do art. 7º, § 2º, inciso II da Lei 8666/93 (não apresentação de planilha que expresse a composição de todos os custos unitários, de forma a tornar cristalino o valor total do convênio). Aplicação de multa pessoal. Instauração de Tomadas de Contas Especial.</a:t>
            </a:r>
          </a:p>
          <a:p>
            <a:pPr marL="0" indent="0" algn="just">
              <a:buNone/>
            </a:pPr>
            <a:endParaRPr lang="pt-BR" sz="1900" dirty="0"/>
          </a:p>
          <a:p>
            <a:pPr marL="0" indent="0" algn="just">
              <a:buNone/>
            </a:pPr>
            <a:r>
              <a:rPr lang="pt-BR" sz="1900" b="1" dirty="0" smtClean="0"/>
              <a:t>TCE-RJ 219.608-6/2012 e TCE 223.653-4/2005 – </a:t>
            </a:r>
            <a:r>
              <a:rPr lang="pt-BR" sz="1900" dirty="0" smtClean="0"/>
              <a:t>Termo de Ajuste de Contas. Serviços prestados sem cobertura contratual e sem prévio empenho. Não apresentação de esclarecimentos que justificassem a ausência de realização de licitação tempestiva ou motivos pelos quais não houve formalização de prorrogação do contrato antes da realização da despesa. Não justificativa dos preços contratados, prejudicando a análise acerca da economicidade. </a:t>
            </a:r>
            <a:r>
              <a:rPr lang="pt-BR" sz="1900" u="sng" dirty="0" smtClean="0"/>
              <a:t>Irregularidades não justificadas. Aplicação de multa.</a:t>
            </a:r>
          </a:p>
          <a:p>
            <a:pPr marL="0" indent="0" algn="just">
              <a:buNone/>
            </a:pPr>
            <a:endParaRPr lang="pt-BR" sz="2000" u="sng" dirty="0"/>
          </a:p>
        </p:txBody>
      </p:sp>
    </p:spTree>
    <p:extLst>
      <p:ext uri="{BB962C8B-B14F-4D97-AF65-F5344CB8AC3E}">
        <p14:creationId xmlns:p14="http://schemas.microsoft.com/office/powerpoint/2010/main" val="159144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endParaRPr dirty="0">
              <a:solidFill>
                <a:srgbClr val="0000FF"/>
              </a:solidFill>
            </a:endParaRPr>
          </a:p>
        </p:txBody>
      </p:sp>
      <p:sp>
        <p:nvSpPr>
          <p:cNvPr id="59" name="TextShape 2"/>
          <p:cNvSpPr txBox="1"/>
          <p:nvPr/>
        </p:nvSpPr>
        <p:spPr>
          <a:xfrm>
            <a:off x="683640" y="1628640"/>
            <a:ext cx="8002800" cy="449712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endParaRPr lang="pt-BR" dirty="0" smtClean="0"/>
          </a:p>
          <a:p>
            <a:pPr algn="just">
              <a:lnSpc>
                <a:spcPct val="100000"/>
              </a:lnSpc>
            </a:pPr>
            <a:endParaRPr lang="pt-BR" dirty="0"/>
          </a:p>
          <a:p>
            <a:pPr algn="just">
              <a:lnSpc>
                <a:spcPct val="100000"/>
              </a:lnSpc>
            </a:pPr>
            <a:endParaRPr lang="pt-BR" dirty="0" smtClean="0"/>
          </a:p>
          <a:p>
            <a:pPr algn="ctr">
              <a:lnSpc>
                <a:spcPct val="100000"/>
              </a:lnSpc>
            </a:pPr>
            <a:r>
              <a:rPr lang="pt-BR" sz="3200" dirty="0" smtClean="0">
                <a:solidFill>
                  <a:srgbClr val="000000"/>
                </a:solidFill>
                <a:latin typeface="Calibri"/>
              </a:rPr>
              <a:t>Jurisprudência </a:t>
            </a:r>
            <a:r>
              <a:rPr lang="pt-BR" sz="3200" dirty="0">
                <a:solidFill>
                  <a:srgbClr val="000000"/>
                </a:solidFill>
                <a:latin typeface="Calibri"/>
              </a:rPr>
              <a:t>do Tribunal </a:t>
            </a:r>
            <a:r>
              <a:rPr lang="pt-BR" sz="3200" dirty="0" smtClean="0">
                <a:solidFill>
                  <a:srgbClr val="000000"/>
                </a:solidFill>
                <a:latin typeface="Calibri"/>
              </a:rPr>
              <a:t>de</a:t>
            </a:r>
          </a:p>
          <a:p>
            <a:pPr algn="ctr">
              <a:lnSpc>
                <a:spcPct val="100000"/>
              </a:lnSpc>
            </a:pPr>
            <a:r>
              <a:rPr lang="pt-BR" sz="32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pt-BR" sz="3200" dirty="0">
                <a:solidFill>
                  <a:srgbClr val="000000"/>
                </a:solidFill>
                <a:latin typeface="Calibri"/>
              </a:rPr>
              <a:t>Contas da União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endParaRPr dirty="0">
              <a:solidFill>
                <a:srgbClr val="0000FF"/>
              </a:solidFill>
            </a:endParaRPr>
          </a:p>
        </p:txBody>
      </p:sp>
      <p:sp>
        <p:nvSpPr>
          <p:cNvPr id="61" name="TextShape 2"/>
          <p:cNvSpPr txBox="1"/>
          <p:nvPr/>
        </p:nvSpPr>
        <p:spPr>
          <a:xfrm>
            <a:off x="1043608" y="404664"/>
            <a:ext cx="7642832" cy="6192688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endParaRPr lang="pt-BR" dirty="0" smtClean="0"/>
          </a:p>
          <a:p>
            <a:pPr algn="just">
              <a:lnSpc>
                <a:spcPct val="100000"/>
              </a:lnSpc>
            </a:pPr>
            <a:r>
              <a:rPr lang="pt-BR" dirty="0" smtClean="0"/>
              <a:t>			</a:t>
            </a:r>
            <a:r>
              <a:rPr lang="pt-BR" sz="2000" b="1" u="sng" dirty="0" smtClean="0">
                <a:solidFill>
                  <a:srgbClr val="0000FF"/>
                </a:solidFill>
              </a:rPr>
              <a:t>Acórdão nº 754/2015</a:t>
            </a:r>
            <a:endParaRPr lang="pt-BR" sz="2000" b="1" u="sng" dirty="0">
              <a:solidFill>
                <a:srgbClr val="0000FF"/>
              </a:solidFill>
            </a:endParaRPr>
          </a:p>
          <a:p>
            <a:pPr algn="just">
              <a:lnSpc>
                <a:spcPct val="100000"/>
              </a:lnSpc>
            </a:pPr>
            <a:endParaRPr lang="pt-BR" dirty="0" smtClean="0"/>
          </a:p>
          <a:p>
            <a:pPr algn="just">
              <a:lnSpc>
                <a:spcPct val="100000"/>
              </a:lnSpc>
            </a:pPr>
            <a:endParaRPr lang="pt-BR" dirty="0"/>
          </a:p>
          <a:p>
            <a:pPr algn="just">
              <a:lnSpc>
                <a:spcPct val="100000"/>
              </a:lnSpc>
            </a:pPr>
            <a:r>
              <a:rPr lang="pt-BR" sz="2000" dirty="0" smtClean="0"/>
              <a:t>► </a:t>
            </a:r>
            <a:r>
              <a:rPr lang="pt-BR" sz="2000" dirty="0"/>
              <a:t>Auditoria </a:t>
            </a:r>
            <a:r>
              <a:rPr lang="pt-BR" sz="2000" dirty="0" smtClean="0"/>
              <a:t>na Secretaria de Logística e Tecnologia da Informação do Ministério do Planejamento, tendo por objeto pregões eletrônicos de 2009 a 2012.</a:t>
            </a:r>
          </a:p>
          <a:p>
            <a:pPr algn="just">
              <a:lnSpc>
                <a:spcPct val="100000"/>
              </a:lnSpc>
            </a:pPr>
            <a:endParaRPr lang="pt-BR" sz="2000" dirty="0" smtClean="0"/>
          </a:p>
          <a:p>
            <a:pPr algn="just">
              <a:lnSpc>
                <a:spcPct val="100000"/>
              </a:lnSpc>
            </a:pPr>
            <a:r>
              <a:rPr lang="pt-BR" sz="2000" dirty="0" smtClean="0"/>
              <a:t>► Ocorrências: empresas com sócios em comum que apresentam propostas para o mesmo item de determinada licitação; existência de licitantes reiteradamente desclassificados por não atenderem aos editais ou não honrarem suas propostas.</a:t>
            </a:r>
          </a:p>
          <a:p>
            <a:pPr algn="just">
              <a:lnSpc>
                <a:spcPct val="100000"/>
              </a:lnSpc>
            </a:pPr>
            <a:endParaRPr lang="pt-BR" sz="2000" dirty="0" smtClean="0"/>
          </a:p>
          <a:p>
            <a:pPr algn="just">
              <a:lnSpc>
                <a:spcPct val="100000"/>
              </a:lnSpc>
            </a:pPr>
            <a:r>
              <a:rPr lang="pt-BR" sz="2000" dirty="0" smtClean="0"/>
              <a:t>►Elevado número de ocorrências tipificada no art.7° da Lei 10.520/02(Lei do Pregão) sem que tivesse havido a autuação de procedimento administrativo com vistas à aplicação das sanções previstas (Impedimento de licitar e contratar com a Administração pelo prazo de até 5 </a:t>
            </a:r>
            <a:r>
              <a:rPr lang="pt-BR" sz="2000" dirty="0" smtClean="0"/>
              <a:t>anos).</a:t>
            </a:r>
            <a:endParaRPr lang="pt-BR" sz="2000" dirty="0" smtClean="0"/>
          </a:p>
          <a:p>
            <a:pPr algn="just">
              <a:lnSpc>
                <a:spcPct val="100000"/>
              </a:lnSpc>
            </a:pPr>
            <a:endParaRPr lang="pt-BR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274680"/>
            <a:ext cx="7642832" cy="1143000"/>
          </a:xfrm>
        </p:spPr>
        <p:txBody>
          <a:bodyPr/>
          <a:lstStyle/>
          <a:p>
            <a:pPr algn="ctr"/>
            <a:r>
              <a:rPr lang="pt-BR" b="1" u="sng" dirty="0" smtClean="0">
                <a:solidFill>
                  <a:srgbClr val="0000FF"/>
                </a:solidFill>
              </a:rPr>
              <a:t>Acórdão nº 754/2015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1043608" y="1600200"/>
            <a:ext cx="7642832" cy="4525920"/>
          </a:xfrm>
        </p:spPr>
        <p:txBody>
          <a:bodyPr/>
          <a:lstStyle/>
          <a:p>
            <a:pPr algn="just"/>
            <a:r>
              <a:rPr lang="pt-BR" dirty="0" smtClean="0"/>
              <a:t>Art. 7º  Quem, convocado dentro do prazo de validade da sua proposta, não celebrar o contrato, deixar de entregar ou apresentar documentação falsa exigida para o certame, ensejar o retardamento da execução de seu objeto, não mantiver a proposta, falhar ou fraudar na execução do contrato, comportar-se de modo inidôneo ou cometer fraude fiscal, ficará impedido de licitar e contratar com a União, Estados, Distrito Federal ou Municípios e, será descredenciado no </a:t>
            </a:r>
            <a:r>
              <a:rPr lang="pt-BR" dirty="0" err="1" smtClean="0"/>
              <a:t>Sicaf</a:t>
            </a:r>
            <a:r>
              <a:rPr lang="pt-BR" dirty="0" smtClean="0"/>
              <a:t>, ou nos sistemas de cadastramento de fornecedores a que se refere o inciso XIV do art. 4o desta Lei, pelo prazo de até 5 (cinco) anos, sem prejuízo das multas previstas em edital e no contrato e das demais cominações legais.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Ementa: Os gestores das áreas responsáveis por conduzir licitações devem autuar processo administrativo com vistas à </a:t>
            </a:r>
            <a:r>
              <a:rPr lang="pt-BR" dirty="0" err="1" smtClean="0"/>
              <a:t>apenação</a:t>
            </a:r>
            <a:r>
              <a:rPr lang="pt-BR" dirty="0" smtClean="0"/>
              <a:t> das empresas que praticarem, injustificadamente, na licitação, na contratação ou na execução contratual, ato ilegal tipificado no art. 7º da Lei 10.520/02, sob pena de responsabilização.</a:t>
            </a:r>
          </a:p>
        </p:txBody>
      </p:sp>
    </p:spTree>
    <p:extLst>
      <p:ext uri="{BB962C8B-B14F-4D97-AF65-F5344CB8AC3E}">
        <p14:creationId xmlns:p14="http://schemas.microsoft.com/office/powerpoint/2010/main" val="214907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Shape 1"/>
          <p:cNvSpPr txBox="1"/>
          <p:nvPr/>
        </p:nvSpPr>
        <p:spPr>
          <a:xfrm>
            <a:off x="1043608" y="274680"/>
            <a:ext cx="7642832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  <a:latin typeface="Arial"/>
              </a:rPr>
              <a:t>Acórdão nº 915/2015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63" name="TextShape 2"/>
          <p:cNvSpPr txBox="1"/>
          <p:nvPr/>
        </p:nvSpPr>
        <p:spPr>
          <a:xfrm>
            <a:off x="1043608" y="1628640"/>
            <a:ext cx="7642832" cy="4497120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pt-BR" sz="2000" dirty="0"/>
              <a:t>► </a:t>
            </a:r>
            <a:r>
              <a:rPr lang="pt-BR" sz="2000" dirty="0" smtClean="0"/>
              <a:t>O </a:t>
            </a:r>
            <a:r>
              <a:rPr lang="pt-BR" sz="2000" dirty="0"/>
              <a:t>caso ocorreu numa Auditoria realizada nas obras da Ferrovia Norte-Sul na qual houve aprovação de termo de referência contendo projeto básico deficiente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► </a:t>
            </a:r>
            <a:r>
              <a:rPr lang="pt-BR" sz="2000" dirty="0" smtClean="0"/>
              <a:t>Foi </a:t>
            </a:r>
            <a:r>
              <a:rPr lang="pt-BR" sz="2000" dirty="0"/>
              <a:t>realizada licitação sem contemplar requisitos mínimos necessários ao projeto e realizada contratação de execução de obra baseada em projeto básico precário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► </a:t>
            </a:r>
            <a:r>
              <a:rPr lang="pt-BR" sz="2000" dirty="0" smtClean="0"/>
              <a:t>A </a:t>
            </a:r>
            <a:r>
              <a:rPr lang="pt-BR" sz="2000" dirty="0"/>
              <a:t>precariedade do projeto básico resultou em uma alta demanda de termos aditivos nos lotes da Ferrovia a fim de corrigir as falhas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► </a:t>
            </a:r>
            <a:r>
              <a:rPr lang="pt-BR" sz="2000" dirty="0" smtClean="0"/>
              <a:t>Houve </a:t>
            </a:r>
            <a:r>
              <a:rPr lang="pt-BR" sz="2000" dirty="0"/>
              <a:t>aumento no valor do contrato e comprometimento do adequado andamento da obra, ocasionando prejuízo ao erário e ao interesse público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1043608" y="1600200"/>
            <a:ext cx="7704856" cy="4525920"/>
          </a:xfrm>
        </p:spPr>
        <p:txBody>
          <a:bodyPr/>
          <a:lstStyle/>
          <a:p>
            <a:pPr algn="just"/>
            <a:r>
              <a:rPr lang="pt-BR" sz="2000" dirty="0" smtClean="0"/>
              <a:t>► Os auditores entenderam que a conduta dos responsáveis que resultou na aprovação do projeto básico inadequado, com grandes implicações nos custos e nos prazos de execução, seria suficiente para aplicação de multa pessoal e inabilitação para exercer cargo em comissão ou função de confiança por 5 anos.</a:t>
            </a:r>
          </a:p>
          <a:p>
            <a:pPr algn="just"/>
            <a:r>
              <a:rPr lang="pt-BR" sz="2000" dirty="0" smtClean="0"/>
              <a:t> </a:t>
            </a:r>
          </a:p>
          <a:p>
            <a:pPr algn="just">
              <a:lnSpc>
                <a:spcPct val="100000"/>
              </a:lnSpc>
            </a:pPr>
            <a:r>
              <a:rPr lang="pt-BR" sz="2000" b="1" dirty="0" smtClean="0"/>
              <a:t>Ementa</a:t>
            </a:r>
            <a:r>
              <a:rPr lang="pt-BR" sz="2000" dirty="0" smtClean="0"/>
              <a:t>: A aprovação de projeto básico inadequado, com grandes implicações nos custos e prazos de execução do empreendimento, reveste-se de gravidade suficiente para justificar a </a:t>
            </a:r>
            <a:r>
              <a:rPr lang="pt-BR" sz="2000" dirty="0" err="1" smtClean="0"/>
              <a:t>apenação</a:t>
            </a:r>
            <a:r>
              <a:rPr lang="pt-BR" sz="2000" dirty="0" smtClean="0"/>
              <a:t> pecuniária do gestor responsável e a sua inabilitação para o exercício de cargo em comissão ou função de confiança no âmbito da Administração Pública Federal.</a:t>
            </a:r>
          </a:p>
          <a:p>
            <a:pPr>
              <a:lnSpc>
                <a:spcPct val="100000"/>
              </a:lnSpc>
            </a:pP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33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TextShape 1"/>
          <p:cNvSpPr txBox="1"/>
          <p:nvPr/>
        </p:nvSpPr>
        <p:spPr>
          <a:xfrm>
            <a:off x="1571760" y="2143080"/>
            <a:ext cx="5943240" cy="372564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3500" dirty="0">
                <a:solidFill>
                  <a:srgbClr val="000000"/>
                </a:solidFill>
                <a:latin typeface="Calibri"/>
              </a:rPr>
              <a:t>Jurisprudência do Supremo Tribunal Federal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879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9684" y="188640"/>
            <a:ext cx="7574747" cy="11570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BR" b="1" dirty="0" smtClean="0">
                <a:solidFill>
                  <a:srgbClr val="0000FF"/>
                </a:solidFill>
              </a:rPr>
              <a:t>			       </a:t>
            </a:r>
            <a:r>
              <a:rPr lang="pt-BR" sz="2000" b="1" u="sng" dirty="0" smtClean="0">
                <a:solidFill>
                  <a:srgbClr val="0000FF"/>
                </a:solidFill>
              </a:rPr>
              <a:t>ADI 3848</a:t>
            </a:r>
            <a:endParaRPr lang="pt-BR" sz="2000" b="1" u="sng" dirty="0">
              <a:solidFill>
                <a:srgbClr val="0000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1043608" y="980728"/>
            <a:ext cx="7714840" cy="5400600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dirty="0" smtClean="0">
              <a:latin typeface="+mn-lt"/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b="1" dirty="0" smtClean="0">
                <a:latin typeface="+mn-lt"/>
              </a:rPr>
              <a:t>REQUERENTE</a:t>
            </a:r>
            <a:r>
              <a:rPr lang="pt-BR" dirty="0" smtClean="0">
                <a:latin typeface="+mn-lt"/>
              </a:rPr>
              <a:t>: GOVERNADOR DO ESTADO DO RIO DE JANEIRO</a:t>
            </a:r>
            <a:endParaRPr lang="pt-BR" dirty="0">
              <a:latin typeface="+mn-lt"/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dirty="0">
              <a:latin typeface="+mn-lt"/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b="1" dirty="0">
                <a:latin typeface="+mn-lt"/>
              </a:rPr>
              <a:t>PEDIDO</a:t>
            </a:r>
            <a:r>
              <a:rPr lang="pt-BR" dirty="0">
                <a:latin typeface="+mn-lt"/>
              </a:rPr>
              <a:t>: Declaração de inconstitucionalidade do </a:t>
            </a:r>
            <a:r>
              <a:rPr lang="pt-BR" u="sng" dirty="0">
                <a:latin typeface="+mn-lt"/>
              </a:rPr>
              <a:t>Art. </a:t>
            </a:r>
            <a:r>
              <a:rPr lang="pt-BR" u="sng" dirty="0" smtClean="0">
                <a:latin typeface="+mn-lt"/>
              </a:rPr>
              <a:t>89, §6º da Constituição do Estado do Rio de Janeiro</a:t>
            </a:r>
            <a:r>
              <a:rPr lang="pt-BR" dirty="0" smtClean="0">
                <a:latin typeface="+mn-lt"/>
              </a:rPr>
              <a:t>. (Estabelecia </a:t>
            </a:r>
            <a:r>
              <a:rPr lang="pt-BR" dirty="0">
                <a:latin typeface="+mn-lt"/>
              </a:rPr>
              <a:t>a revisão concomitante e automática de valores incorporados à remuneração de servidores públicos em razão do exercício de função ou mandato quando reajustada a remuneração atinente à função ou ao cargo </a:t>
            </a:r>
            <a:r>
              <a:rPr lang="pt-BR" dirty="0" smtClean="0">
                <a:latin typeface="+mn-lt"/>
              </a:rPr>
              <a:t>paradigma)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dirty="0">
              <a:latin typeface="+mn-lt"/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b="1" dirty="0">
                <a:latin typeface="+mn-lt"/>
              </a:rPr>
              <a:t>FUNDAMENTO</a:t>
            </a:r>
            <a:r>
              <a:rPr lang="pt-BR" dirty="0" smtClean="0">
                <a:latin typeface="+mn-lt"/>
              </a:rPr>
              <a:t>: Violação ao art. 61,§1º, inciso II, alíneas ‘’a’’ e ‘’c’’ combinado com o art. 2º da Constituição Federal. 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dirty="0">
                <a:latin typeface="+mn-lt"/>
              </a:rPr>
              <a:t>	</a:t>
            </a:r>
            <a:r>
              <a:rPr lang="pt-BR" dirty="0" smtClean="0">
                <a:latin typeface="+mn-lt"/>
              </a:rPr>
              <a:t>Essas normas reservam ao Chefe do Poder Executivo a iniciativa de leis que tenham por objeto a criação de cargos, funções ou empregos públicos na administração direta e autárquica ou aumento da respectiva remuneração, bem como o regime jurídico dos servidores públicos, provimentos de cargos, estabilidade e aposentadoria. 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dirty="0">
                <a:latin typeface="+mn-lt"/>
              </a:rPr>
              <a:t>	</a:t>
            </a:r>
            <a:r>
              <a:rPr lang="pt-BR" dirty="0" smtClean="0">
                <a:latin typeface="+mn-lt"/>
              </a:rPr>
              <a:t>Logo, a revisão de valores incorporados à remuneração de servidores públicos deve ser regulada por norma de iniciativa exclusiva do Governador.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dirty="0" smtClean="0">
              <a:latin typeface="+mn-lt"/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b="1" dirty="0" smtClean="0">
                <a:latin typeface="+mn-lt"/>
              </a:rPr>
              <a:t>DECISÃO</a:t>
            </a:r>
            <a:r>
              <a:rPr lang="pt-BR" dirty="0" smtClean="0">
                <a:latin typeface="+mn-lt"/>
              </a:rPr>
              <a:t>: Pela inconstitucionalidade da norma.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269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2832" cy="1085024"/>
          </a:xfrm>
        </p:spPr>
        <p:txBody>
          <a:bodyPr/>
          <a:lstStyle/>
          <a:p>
            <a:r>
              <a:rPr lang="pt-BR" b="1" dirty="0" smtClean="0">
                <a:solidFill>
                  <a:srgbClr val="0000FF"/>
                </a:solidFill>
                <a:latin typeface="Arial"/>
              </a:rPr>
              <a:t>			        </a:t>
            </a:r>
            <a:r>
              <a:rPr lang="pt-BR" sz="2000" b="1" u="sng" dirty="0" smtClean="0">
                <a:solidFill>
                  <a:srgbClr val="0000FF"/>
                </a:solidFill>
                <a:latin typeface="Arial"/>
              </a:rPr>
              <a:t>ADI 3649</a:t>
            </a:r>
            <a:r>
              <a:rPr lang="pt-BR" u="sng" dirty="0" smtClean="0">
                <a:solidFill>
                  <a:srgbClr val="0000FF"/>
                </a:solidFill>
              </a:rPr>
              <a:t/>
            </a:r>
            <a:br>
              <a:rPr lang="pt-BR" u="sng" dirty="0" smtClean="0">
                <a:solidFill>
                  <a:srgbClr val="0000FF"/>
                </a:solidFill>
              </a:rPr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1043608" y="1556792"/>
            <a:ext cx="7714840" cy="4569328"/>
          </a:xfrm>
        </p:spPr>
        <p:txBody>
          <a:bodyPr/>
          <a:lstStyle/>
          <a:p>
            <a:r>
              <a:rPr lang="pt-BR" b="1" dirty="0" smtClean="0"/>
              <a:t>REQUERENTE</a:t>
            </a:r>
            <a:r>
              <a:rPr lang="pt-BR" dirty="0" smtClean="0"/>
              <a:t>: PROCURADOR GERAL DA REPÚBLICA</a:t>
            </a:r>
          </a:p>
          <a:p>
            <a:endParaRPr lang="pt-BR" dirty="0"/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b="1" dirty="0" smtClean="0"/>
              <a:t>PEDIDO</a:t>
            </a:r>
            <a:r>
              <a:rPr lang="pt-BR" dirty="0" smtClean="0"/>
              <a:t>: Declaração </a:t>
            </a:r>
            <a:r>
              <a:rPr lang="pt-BR" dirty="0"/>
              <a:t>de inconstitucionalidade </a:t>
            </a:r>
            <a:r>
              <a:rPr lang="pt-BR" dirty="0" smtClean="0"/>
              <a:t>da </a:t>
            </a:r>
            <a:r>
              <a:rPr lang="pt-BR" u="sng" dirty="0" smtClean="0"/>
              <a:t>Lei nº 4.599 do Estado do Rio de janeiro</a:t>
            </a:r>
            <a:r>
              <a:rPr lang="pt-BR" dirty="0" smtClean="0"/>
              <a:t>. (Lei que regulamentou a contratação de servidores temporários no âmbito do Estado do Rio de Janeiro)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dirty="0"/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b="1" dirty="0" smtClean="0"/>
              <a:t>FUNDAMENTO</a:t>
            </a:r>
            <a:r>
              <a:rPr lang="pt-BR" dirty="0" smtClean="0"/>
              <a:t>: Violação </a:t>
            </a:r>
            <a:r>
              <a:rPr lang="pt-BR" dirty="0"/>
              <a:t>ao art. </a:t>
            </a:r>
            <a:r>
              <a:rPr lang="pt-BR" dirty="0" smtClean="0"/>
              <a:t>37, IX, da Constituição </a:t>
            </a:r>
            <a:r>
              <a:rPr lang="pt-BR" dirty="0"/>
              <a:t>Federal</a:t>
            </a:r>
            <a:r>
              <a:rPr lang="pt-BR" dirty="0" smtClean="0"/>
              <a:t>. A lei de cada ente federativo</a:t>
            </a:r>
            <a:r>
              <a:rPr lang="pt-BR" b="1" dirty="0" smtClean="0"/>
              <a:t> </a:t>
            </a:r>
            <a:r>
              <a:rPr lang="pt-BR" b="1" u="sng" dirty="0" smtClean="0"/>
              <a:t>não</a:t>
            </a:r>
            <a:r>
              <a:rPr lang="pt-BR" b="1" dirty="0" smtClean="0"/>
              <a:t> </a:t>
            </a:r>
            <a:r>
              <a:rPr lang="pt-BR" dirty="0" smtClean="0"/>
              <a:t>poderá prever hipóteses abrangentes e genéricas de contratações temporárias sem concurso público. </a:t>
            </a:r>
            <a:endParaRPr lang="pt-BR" dirty="0"/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dirty="0"/>
              <a:t>	</a:t>
            </a:r>
            <a:r>
              <a:rPr lang="pt-BR" dirty="0" smtClean="0"/>
              <a:t>Logo</a:t>
            </a:r>
            <a:r>
              <a:rPr lang="pt-BR" dirty="0"/>
              <a:t>, </a:t>
            </a:r>
            <a:r>
              <a:rPr lang="pt-BR" dirty="0" smtClean="0"/>
              <a:t>a referida Lei Estadual é inconstitucional em virtude dela não especificar, suficientemente, as hipóteses emergenciais de contratação excepcional. </a:t>
            </a:r>
            <a:endParaRPr lang="pt-BR" dirty="0"/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dirty="0"/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b="1" dirty="0"/>
              <a:t>DECISÃO</a:t>
            </a:r>
            <a:r>
              <a:rPr lang="pt-BR" dirty="0"/>
              <a:t>: Pela inconstitucionalidade da </a:t>
            </a:r>
            <a:r>
              <a:rPr lang="pt-BR" dirty="0" smtClean="0"/>
              <a:t>Lei Estadual.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363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1043608" y="274680"/>
            <a:ext cx="7642832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</a:rPr>
              <a:t>SÚMULA VINCULANTE Nº 42</a:t>
            </a:r>
            <a:endParaRPr sz="2000" b="1" u="sng" dirty="0">
              <a:solidFill>
                <a:srgbClr val="0000FF"/>
              </a:solidFill>
            </a:endParaRPr>
          </a:p>
        </p:txBody>
      </p:sp>
      <p:sp>
        <p:nvSpPr>
          <p:cNvPr id="55" name="TextShape 2"/>
          <p:cNvSpPr txBox="1"/>
          <p:nvPr/>
        </p:nvSpPr>
        <p:spPr>
          <a:xfrm>
            <a:off x="1043607" y="1772816"/>
            <a:ext cx="7811115" cy="1152128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pt-BR" dirty="0"/>
              <a:t>É INCONSTITUCIONAL A VINCULAÇÃO DO REAJUSTE DE VENCIMENTOS DE SERVIDORES ESTADUAIS OU MUNICIPAIS A ÍNDICES FEDERAIS DE CORREÇÃO MONETÁRIA.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595859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1043608" y="274680"/>
            <a:ext cx="7642832" cy="114264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dirty="0">
                <a:solidFill>
                  <a:srgbClr val="000000"/>
                </a:solidFill>
                <a:latin typeface="Calibri"/>
              </a:rPr>
              <a:t>Objetivo </a:t>
            </a:r>
            <a:endParaRPr dirty="0"/>
          </a:p>
        </p:txBody>
      </p:sp>
      <p:sp>
        <p:nvSpPr>
          <p:cNvPr id="48" name="TextShape 2"/>
          <p:cNvSpPr txBox="1"/>
          <p:nvPr/>
        </p:nvSpPr>
        <p:spPr>
          <a:xfrm>
            <a:off x="1043608" y="1600200"/>
            <a:ext cx="7642832" cy="452556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	Análise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do cenário jurídico brasileiro visando auxílio na tomada </a:t>
            </a: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de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decisões da Diretoria Executiva do </a:t>
            </a:r>
            <a:r>
              <a:rPr lang="pt-BR" sz="2200" dirty="0" err="1">
                <a:solidFill>
                  <a:srgbClr val="000000"/>
                </a:solidFill>
                <a:latin typeface="Calibri"/>
              </a:rPr>
              <a:t>Rioprevidência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.</a:t>
            </a: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Cenário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Jurídico consiste em:</a:t>
            </a:r>
            <a:endParaRPr dirty="0"/>
          </a:p>
          <a:p>
            <a:pPr lvl="1" algn="just">
              <a:lnSpc>
                <a:spcPct val="100000"/>
              </a:lnSpc>
              <a:buFont typeface="Arial"/>
              <a:buChar char="–"/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Legislação (DOE, DOU e DOM)</a:t>
            </a:r>
            <a:endParaRPr dirty="0"/>
          </a:p>
          <a:p>
            <a:pPr lvl="1" algn="just">
              <a:lnSpc>
                <a:spcPct val="100000"/>
              </a:lnSpc>
              <a:buFont typeface="Arial"/>
              <a:buChar char="–"/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Jurisprudência (Informativos TCU, TCE e STF e STJ) </a:t>
            </a:r>
            <a:endParaRPr dirty="0"/>
          </a:p>
          <a:p>
            <a:pPr lvl="1" algn="just">
              <a:lnSpc>
                <a:spcPct val="100000"/>
              </a:lnSpc>
              <a:buFont typeface="Arial"/>
              <a:buChar char="–"/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Doutrina (Revistas Jurídicas)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1043608" y="333360"/>
            <a:ext cx="7642832" cy="10839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</a:rPr>
              <a:t>RE 593068</a:t>
            </a:r>
            <a:endParaRPr sz="2000" b="1" u="sng" dirty="0">
              <a:solidFill>
                <a:srgbClr val="0000FF"/>
              </a:solidFill>
            </a:endParaRPr>
          </a:p>
        </p:txBody>
      </p:sp>
      <p:sp>
        <p:nvSpPr>
          <p:cNvPr id="75" name="TextShape 2"/>
          <p:cNvSpPr txBox="1"/>
          <p:nvPr/>
        </p:nvSpPr>
        <p:spPr>
          <a:xfrm>
            <a:off x="1046392" y="1484640"/>
            <a:ext cx="7701967" cy="466956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pt-BR" sz="1600" dirty="0"/>
              <a:t>C</a:t>
            </a:r>
            <a:r>
              <a:rPr lang="pt-BR" sz="1600" dirty="0" smtClean="0"/>
              <a:t>onstitucional</a:t>
            </a:r>
            <a:r>
              <a:rPr lang="pt-BR" sz="1600" dirty="0"/>
              <a:t>. </a:t>
            </a:r>
            <a:r>
              <a:rPr lang="pt-BR" sz="1600" dirty="0" smtClean="0"/>
              <a:t>Repercussão Geral</a:t>
            </a:r>
            <a:r>
              <a:rPr lang="pt-BR" sz="1600" dirty="0"/>
              <a:t>. </a:t>
            </a:r>
            <a:r>
              <a:rPr lang="pt-BR" sz="1600" dirty="0" smtClean="0"/>
              <a:t>Servidor Público Federal</a:t>
            </a:r>
            <a:r>
              <a:rPr lang="pt-BR" sz="1600" dirty="0"/>
              <a:t>. </a:t>
            </a:r>
            <a:r>
              <a:rPr lang="pt-BR" sz="1600" dirty="0" smtClean="0"/>
              <a:t>Regime Previdenciário</a:t>
            </a:r>
            <a:r>
              <a:rPr lang="pt-BR" sz="1600" dirty="0"/>
              <a:t>. </a:t>
            </a:r>
            <a:r>
              <a:rPr lang="pt-BR" sz="1600" dirty="0" smtClean="0"/>
              <a:t>Contribuição Previdenciária. Base </a:t>
            </a:r>
            <a:r>
              <a:rPr lang="pt-BR" sz="1600" dirty="0"/>
              <a:t>de </a:t>
            </a:r>
            <a:r>
              <a:rPr lang="pt-BR" sz="1600" dirty="0" smtClean="0"/>
              <a:t>Cálculo</a:t>
            </a:r>
            <a:r>
              <a:rPr lang="pt-BR" sz="1600" dirty="0"/>
              <a:t>. </a:t>
            </a:r>
            <a:r>
              <a:rPr lang="pt-BR" sz="1600" dirty="0" smtClean="0"/>
              <a:t>Terço </a:t>
            </a:r>
            <a:r>
              <a:rPr lang="pt-BR" sz="1600" dirty="0"/>
              <a:t>constitucional de férias. </a:t>
            </a:r>
            <a:r>
              <a:rPr lang="pt-BR" sz="1600" dirty="0" smtClean="0"/>
              <a:t>Gratificação </a:t>
            </a:r>
            <a:r>
              <a:rPr lang="pt-BR" sz="1600" dirty="0"/>
              <a:t>natalina (décimo-terceiro salário). </a:t>
            </a:r>
            <a:r>
              <a:rPr lang="pt-BR" sz="1600" dirty="0" smtClean="0"/>
              <a:t>Horas </a:t>
            </a:r>
            <a:r>
              <a:rPr lang="pt-BR" sz="1600" dirty="0"/>
              <a:t>extras. </a:t>
            </a:r>
            <a:r>
              <a:rPr lang="pt-BR" sz="1600" dirty="0" smtClean="0"/>
              <a:t>Outros </a:t>
            </a:r>
            <a:r>
              <a:rPr lang="pt-BR" sz="1600" dirty="0"/>
              <a:t>pagamentos de caráter transitório. </a:t>
            </a:r>
            <a:r>
              <a:rPr lang="pt-BR" sz="1600" b="1" dirty="0"/>
              <a:t>leis 9.783/1999 </a:t>
            </a:r>
            <a:r>
              <a:rPr lang="pt-BR" sz="1600" dirty="0"/>
              <a:t>e 10.887/2004. </a:t>
            </a:r>
            <a:r>
              <a:rPr lang="pt-BR" sz="1600" dirty="0" smtClean="0"/>
              <a:t>Caracterização </a:t>
            </a:r>
            <a:r>
              <a:rPr lang="pt-BR" sz="1600" dirty="0"/>
              <a:t>dos valores como remuneração (base de cálculo do tributo). </a:t>
            </a:r>
            <a:r>
              <a:rPr lang="pt-BR" sz="1600" u="sng" dirty="0" smtClean="0"/>
              <a:t>Acórdão </a:t>
            </a:r>
            <a:r>
              <a:rPr lang="pt-BR" sz="1600" u="sng" dirty="0"/>
              <a:t>que conclui pela presença de propósito atuarial na inclusão dos valores na base de cálculo do tributo (solidariedade do sistema de custeio</a:t>
            </a:r>
            <a:r>
              <a:rPr lang="pt-BR" sz="1600" dirty="0" smtClean="0"/>
              <a:t>).</a:t>
            </a:r>
          </a:p>
          <a:p>
            <a:pPr algn="just">
              <a:lnSpc>
                <a:spcPct val="100000"/>
              </a:lnSpc>
            </a:pPr>
            <a:endParaRPr lang="pt-BR" sz="1600" dirty="0"/>
          </a:p>
          <a:p>
            <a:pPr algn="just">
              <a:lnSpc>
                <a:spcPct val="100000"/>
              </a:lnSpc>
            </a:pPr>
            <a:r>
              <a:rPr lang="pt-BR" sz="1600" dirty="0" smtClean="0"/>
              <a:t>Servidora pública federal pretendera impedir a União de efetuar descontos previdenciários sobre aquelas verbas, bem como quaisquer outras de caráter transitório, que viesse a receber, posto a impossibilidade de incorporá-la aos proventos de aposentadoria. O acórdão recorrido afastara a pretensão deduzida, e reconhecera que a contribuição deveria incidir mesmo com relação às verbas consideradas não incorporáveis. O Tribunal </a:t>
            </a:r>
            <a:r>
              <a:rPr lang="pt-BR" sz="1600" i="1" dirty="0" smtClean="0"/>
              <a:t>a quo</a:t>
            </a:r>
            <a:r>
              <a:rPr lang="pt-BR" sz="1600" dirty="0" smtClean="0"/>
              <a:t> destacara que a EC 41/2003 inaugura regime marcadamente solidário, de modo que as únicas parcelas excluídas da base imponível seriam aquelas previstas expressamente em lei.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5854835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Shape 1"/>
          <p:cNvSpPr txBox="1"/>
          <p:nvPr/>
        </p:nvSpPr>
        <p:spPr>
          <a:xfrm>
            <a:off x="1571760" y="2143080"/>
            <a:ext cx="5943240" cy="372564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3500" dirty="0">
                <a:solidFill>
                  <a:srgbClr val="000000"/>
                </a:solidFill>
                <a:latin typeface="Calibri"/>
              </a:rPr>
              <a:t>Jurisprudência do Superior Tribunal de Justiça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665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Shape 1"/>
          <p:cNvSpPr txBox="1"/>
          <p:nvPr/>
        </p:nvSpPr>
        <p:spPr>
          <a:xfrm>
            <a:off x="1043608" y="333360"/>
            <a:ext cx="7642832" cy="10839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b="1" u="sng" dirty="0" smtClean="0">
                <a:solidFill>
                  <a:srgbClr val="0000FF"/>
                </a:solidFill>
              </a:rPr>
              <a:t>AGRGRESP 1470182</a:t>
            </a:r>
            <a:endParaRPr b="1" u="sng" dirty="0">
              <a:solidFill>
                <a:srgbClr val="0000FF"/>
              </a:solidFill>
            </a:endParaRPr>
          </a:p>
        </p:txBody>
      </p:sp>
      <p:sp>
        <p:nvSpPr>
          <p:cNvPr id="73" name="TextShape 2"/>
          <p:cNvSpPr txBox="1"/>
          <p:nvPr/>
        </p:nvSpPr>
        <p:spPr>
          <a:xfrm>
            <a:off x="1043608" y="1484640"/>
            <a:ext cx="7704752" cy="4669560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pt-BR" dirty="0"/>
              <a:t>PROCESSUAL CIVIL E ADMINISTRATIVO. AGRAVO REGIMENTAL EM RECURSO ESPECIAL. ART. </a:t>
            </a:r>
            <a:r>
              <a:rPr lang="pt-BR" u="sng" dirty="0">
                <a:hlinkClick r:id="rId2" tooltip="Artigo 535 da Lei nº 5.869 de 11 de Janeiro de 1973"/>
              </a:rPr>
              <a:t>535</a:t>
            </a:r>
            <a:r>
              <a:rPr lang="pt-BR" dirty="0"/>
              <a:t>, </a:t>
            </a:r>
            <a:r>
              <a:rPr lang="pt-BR" u="sng" dirty="0">
                <a:hlinkClick r:id="rId3" tooltip="Inciso II do Artigo 535 da Lei nº 5.869 de 11 de Janeiro de 1973"/>
              </a:rPr>
              <a:t>II</a:t>
            </a:r>
            <a:r>
              <a:rPr lang="pt-BR" dirty="0"/>
              <a:t> DO </a:t>
            </a:r>
            <a:r>
              <a:rPr lang="pt-BR" u="sng" dirty="0">
                <a:hlinkClick r:id="rId4" tooltip="Lei no 5.869, de 11 de janeiro de 1973."/>
              </a:rPr>
              <a:t>CPC</a:t>
            </a:r>
            <a:r>
              <a:rPr lang="pt-BR" dirty="0"/>
              <a:t>. VIOLAÇÃO NÃO CONFIGURADA. BEM PÚBLICO. OCUPAÇÃO IRREGULAR. DIREITO DE INDENIZAÇÃO PELAS ACESSÕES. INEXISTÊNCIA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2</a:t>
            </a:r>
            <a:r>
              <a:rPr lang="pt-BR" dirty="0"/>
              <a:t>. Restando configurada a ocupação indevida de bem público, não há falar em posse, mas em mera detenção, de natureza precária, o que afasta o direito de retenção por benfeitorias e o almejado pleito indenizatório à luz da alegada boa-fé</a:t>
            </a:r>
            <a:r>
              <a:rPr lang="pt-BR" dirty="0" smtClean="0"/>
              <a:t>.</a:t>
            </a:r>
          </a:p>
          <a:p>
            <a:pPr algn="just"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Shape 1"/>
          <p:cNvSpPr txBox="1"/>
          <p:nvPr/>
        </p:nvSpPr>
        <p:spPr>
          <a:xfrm>
            <a:off x="971600" y="274680"/>
            <a:ext cx="7416824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endParaRPr dirty="0">
              <a:solidFill>
                <a:srgbClr val="0000FF"/>
              </a:solidFill>
            </a:endParaRPr>
          </a:p>
        </p:txBody>
      </p:sp>
      <p:sp>
        <p:nvSpPr>
          <p:cNvPr id="53" name="TextShape 2"/>
          <p:cNvSpPr txBox="1"/>
          <p:nvPr/>
        </p:nvSpPr>
        <p:spPr>
          <a:xfrm>
            <a:off x="755576" y="1340768"/>
            <a:ext cx="7776864" cy="475200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endParaRPr lang="pt-BR" sz="2000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4000" dirty="0" smtClean="0">
                <a:solidFill>
                  <a:srgbClr val="000000"/>
                </a:solidFill>
                <a:latin typeface="Calibri"/>
              </a:rPr>
              <a:t>PROPOSTA DE EMENDA CONSTITUCIONAL</a:t>
            </a:r>
            <a:endParaRPr lang="pt-BR" sz="4000" dirty="0"/>
          </a:p>
          <a:p>
            <a:pPr algn="ctr"/>
            <a:r>
              <a:rPr lang="pt-BR" sz="4000" dirty="0" smtClean="0"/>
              <a:t> </a:t>
            </a:r>
          </a:p>
          <a:p>
            <a:pPr algn="ctr"/>
            <a:r>
              <a:rPr lang="pt-BR" sz="4000" i="1" dirty="0" smtClean="0"/>
              <a:t>Atualização</a:t>
            </a:r>
            <a:r>
              <a:rPr lang="pt-BR" sz="4000" dirty="0" smtClean="0"/>
              <a:t> </a:t>
            </a:r>
            <a:endParaRPr lang="pt-BR" sz="4000" dirty="0"/>
          </a:p>
          <a:p>
            <a:pPr algn="just">
              <a:lnSpc>
                <a:spcPct val="100000"/>
              </a:lnSpc>
            </a:pPr>
            <a:endParaRPr lang="pt-BR" sz="2000" dirty="0" smtClean="0">
              <a:solidFill>
                <a:srgbClr val="FF0000"/>
              </a:solidFill>
            </a:endParaRPr>
          </a:p>
          <a:p>
            <a:pPr marL="457200" indent="-457200" algn="just">
              <a:lnSpc>
                <a:spcPct val="100000"/>
              </a:lnSpc>
              <a:buAutoNum type="arabicPeriod"/>
            </a:pPr>
            <a:endParaRPr lang="pt-BR" sz="2000" dirty="0" smtClean="0">
              <a:solidFill>
                <a:srgbClr val="000000"/>
              </a:solidFill>
            </a:endParaRPr>
          </a:p>
          <a:p>
            <a:pPr marL="457200" indent="-457200" algn="just">
              <a:lnSpc>
                <a:spcPct val="100000"/>
              </a:lnSpc>
              <a:buAutoNum type="arabicPeriod"/>
            </a:pPr>
            <a:endParaRPr lang="pt-BR" sz="2000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dirty="0" smtClean="0"/>
          </a:p>
          <a:p>
            <a:pPr algn="just">
              <a:lnSpc>
                <a:spcPct val="100000"/>
              </a:lnSpc>
            </a:pPr>
            <a:endParaRPr dirty="0" smtClean="0"/>
          </a:p>
          <a:p>
            <a:pPr algn="just"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215643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Shape 1"/>
          <p:cNvSpPr txBox="1"/>
          <p:nvPr/>
        </p:nvSpPr>
        <p:spPr>
          <a:xfrm>
            <a:off x="1043608" y="333360"/>
            <a:ext cx="7642832" cy="10839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b="1" u="sng" dirty="0" smtClean="0">
                <a:solidFill>
                  <a:srgbClr val="0000FF"/>
                </a:solidFill>
              </a:rPr>
              <a:t>Senado </a:t>
            </a:r>
            <a:r>
              <a:rPr lang="pt-BR" b="1" u="sng" dirty="0" smtClean="0">
                <a:solidFill>
                  <a:srgbClr val="0000FF"/>
                </a:solidFill>
              </a:rPr>
              <a:t>aprova </a:t>
            </a:r>
            <a:r>
              <a:rPr lang="pt-BR" b="1" u="sng" dirty="0">
                <a:solidFill>
                  <a:srgbClr val="0000FF"/>
                </a:solidFill>
              </a:rPr>
              <a:t>aposentadoria aos 75 para todos os servidores públicos</a:t>
            </a:r>
            <a:endParaRPr b="1" u="sng" dirty="0">
              <a:solidFill>
                <a:srgbClr val="0000FF"/>
              </a:solidFill>
            </a:endParaRPr>
          </a:p>
        </p:txBody>
      </p:sp>
      <p:sp>
        <p:nvSpPr>
          <p:cNvPr id="73" name="TextShape 2"/>
          <p:cNvSpPr txBox="1"/>
          <p:nvPr/>
        </p:nvSpPr>
        <p:spPr>
          <a:xfrm>
            <a:off x="1043608" y="1484640"/>
            <a:ext cx="7704752" cy="4669560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pt-BR" dirty="0"/>
              <a:t>O Senado aprovou nesta quarta-feira (1º/7) o aumento da idade da aposentadoria compulsória para o serviço público de 70 para 75 anos. O texto estende para todos os funcionários públicos o que fez a PEC da Bengala para os ministros do Supremo Tribunal Federal, dos tribunais superiores e do Tribunal de Contas da União. </a:t>
            </a:r>
            <a:r>
              <a:rPr lang="pt-BR" b="1" dirty="0"/>
              <a:t>O texto agora vai para a Câmara dos Deputados</a:t>
            </a:r>
            <a:r>
              <a:rPr lang="pt-BR" b="1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O </a:t>
            </a:r>
            <a:r>
              <a:rPr lang="pt-BR" b="1" dirty="0"/>
              <a:t>PLS 274/2015</a:t>
            </a:r>
            <a:r>
              <a:rPr lang="pt-BR" dirty="0"/>
              <a:t>, aprovado nesta quarta, </a:t>
            </a:r>
            <a:r>
              <a:rPr lang="pt-BR" b="1" dirty="0"/>
              <a:t>vale para todos os servidores, da União, dos estados e dos municípios</a:t>
            </a:r>
            <a:r>
              <a:rPr lang="pt-BR" dirty="0"/>
              <a:t>. O projeto é de autoria do senador José Serra (PSDB-SP), segundo quem, </a:t>
            </a:r>
            <a:r>
              <a:rPr lang="pt-BR" b="1" dirty="0"/>
              <a:t>só no âmbito federal, o aumento da idade economizará, nos próximos 55 anos, entre R$ 800 milhões e R$ 1,4 bilhão.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414555674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Shape 1"/>
          <p:cNvSpPr txBox="1"/>
          <p:nvPr/>
        </p:nvSpPr>
        <p:spPr>
          <a:xfrm>
            <a:off x="971600" y="274680"/>
            <a:ext cx="7416824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endParaRPr dirty="0">
              <a:solidFill>
                <a:srgbClr val="0000FF"/>
              </a:solidFill>
            </a:endParaRPr>
          </a:p>
        </p:txBody>
      </p:sp>
      <p:sp>
        <p:nvSpPr>
          <p:cNvPr id="53" name="TextShape 2"/>
          <p:cNvSpPr txBox="1"/>
          <p:nvPr/>
        </p:nvSpPr>
        <p:spPr>
          <a:xfrm>
            <a:off x="755576" y="1340768"/>
            <a:ext cx="7776864" cy="475200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endParaRPr lang="pt-BR" sz="2000" dirty="0">
              <a:solidFill>
                <a:srgbClr val="000000"/>
              </a:solidFill>
            </a:endParaRPr>
          </a:p>
          <a:p>
            <a:pPr algn="ctr"/>
            <a:r>
              <a:rPr lang="pt-BR" sz="4000" b="1" dirty="0"/>
              <a:t>AÇÕES </a:t>
            </a:r>
            <a:r>
              <a:rPr lang="pt-BR" sz="4000" b="1" dirty="0" smtClean="0"/>
              <a:t>JUDICIAIS RELEVANTES</a:t>
            </a:r>
          </a:p>
          <a:p>
            <a:pPr algn="ctr"/>
            <a:r>
              <a:rPr lang="pt-BR" sz="4000" b="1" dirty="0" smtClean="0"/>
              <a:t> </a:t>
            </a:r>
          </a:p>
          <a:p>
            <a:pPr algn="ctr"/>
            <a:r>
              <a:rPr lang="pt-BR" sz="4000" b="1" i="1" dirty="0" smtClean="0"/>
              <a:t>Atualização</a:t>
            </a:r>
            <a:r>
              <a:rPr lang="pt-BR" sz="4000" b="1" dirty="0" smtClean="0"/>
              <a:t> </a:t>
            </a:r>
            <a:endParaRPr lang="pt-BR" sz="4000" b="1" dirty="0"/>
          </a:p>
          <a:p>
            <a:pPr algn="just">
              <a:lnSpc>
                <a:spcPct val="100000"/>
              </a:lnSpc>
            </a:pPr>
            <a:endParaRPr lang="pt-BR" sz="2000" dirty="0" smtClean="0">
              <a:solidFill>
                <a:srgbClr val="FF0000"/>
              </a:solidFill>
            </a:endParaRPr>
          </a:p>
          <a:p>
            <a:pPr marL="457200" indent="-457200" algn="just">
              <a:lnSpc>
                <a:spcPct val="100000"/>
              </a:lnSpc>
              <a:buAutoNum type="arabicPeriod"/>
            </a:pPr>
            <a:endParaRPr lang="pt-BR" sz="2000" dirty="0" smtClean="0">
              <a:solidFill>
                <a:srgbClr val="000000"/>
              </a:solidFill>
            </a:endParaRPr>
          </a:p>
          <a:p>
            <a:pPr marL="457200" indent="-457200" algn="just">
              <a:lnSpc>
                <a:spcPct val="100000"/>
              </a:lnSpc>
              <a:buAutoNum type="arabicPeriod"/>
            </a:pPr>
            <a:endParaRPr lang="pt-BR" sz="2000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dirty="0" smtClean="0"/>
          </a:p>
          <a:p>
            <a:pPr algn="just">
              <a:lnSpc>
                <a:spcPct val="100000"/>
              </a:lnSpc>
            </a:pPr>
            <a:endParaRPr dirty="0" smtClean="0"/>
          </a:p>
          <a:p>
            <a:pPr algn="just"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900161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Shape 1"/>
          <p:cNvSpPr txBox="1"/>
          <p:nvPr/>
        </p:nvSpPr>
        <p:spPr>
          <a:xfrm>
            <a:off x="971600" y="274680"/>
            <a:ext cx="7416824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dirty="0" smtClean="0">
                <a:solidFill>
                  <a:srgbClr val="0000FF"/>
                </a:solidFill>
              </a:rPr>
              <a:t>AÇÕES APRESENTADAS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53" name="TextShape 2"/>
          <p:cNvSpPr txBox="1"/>
          <p:nvPr/>
        </p:nvSpPr>
        <p:spPr>
          <a:xfrm>
            <a:off x="1115688" y="1340768"/>
            <a:ext cx="7416752" cy="475200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endParaRPr lang="pt-BR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 smtClean="0">
              <a:solidFill>
                <a:srgbClr val="000000"/>
              </a:solidFill>
            </a:endParaRPr>
          </a:p>
          <a:p>
            <a:pPr marL="457200" indent="-457200" algn="just">
              <a:lnSpc>
                <a:spcPct val="100000"/>
              </a:lnSpc>
              <a:buAutoNum type="arabicPeriod"/>
            </a:pPr>
            <a:r>
              <a:rPr lang="pt-BR" sz="2400" dirty="0" smtClean="0">
                <a:solidFill>
                  <a:srgbClr val="000000"/>
                </a:solidFill>
              </a:rPr>
              <a:t>BÔNUS DE 17%;</a:t>
            </a:r>
          </a:p>
          <a:p>
            <a:pPr marL="457200" indent="-457200" algn="just">
              <a:lnSpc>
                <a:spcPct val="100000"/>
              </a:lnSpc>
              <a:buAutoNum type="arabicPeriod"/>
            </a:pPr>
            <a:r>
              <a:rPr lang="pt-BR" sz="2400" dirty="0" smtClean="0">
                <a:solidFill>
                  <a:srgbClr val="000000"/>
                </a:solidFill>
              </a:rPr>
              <a:t>TETO CONSTITUCIONAL;</a:t>
            </a:r>
          </a:p>
          <a:p>
            <a:pPr marL="457200" indent="-457200" algn="just">
              <a:lnSpc>
                <a:spcPct val="100000"/>
              </a:lnSpc>
              <a:buAutoNum type="arabicPeriod"/>
            </a:pPr>
            <a:r>
              <a:rPr lang="pt-BR" sz="2400" dirty="0" smtClean="0">
                <a:solidFill>
                  <a:srgbClr val="000000"/>
                </a:solidFill>
              </a:rPr>
              <a:t>UNIDADE GESTORA;</a:t>
            </a:r>
          </a:p>
          <a:p>
            <a:pPr marL="457200" indent="-457200" algn="just">
              <a:lnSpc>
                <a:spcPct val="100000"/>
              </a:lnSpc>
              <a:buAutoNum type="arabicPeriod"/>
            </a:pPr>
            <a:r>
              <a:rPr lang="pt-BR" sz="2400" dirty="0" smtClean="0">
                <a:solidFill>
                  <a:srgbClr val="0000FF"/>
                </a:solidFill>
              </a:rPr>
              <a:t>PARIDADE/INTEGRALIDADE NAS PENSÕES;</a:t>
            </a:r>
          </a:p>
          <a:p>
            <a:pPr marL="457200" indent="-457200" algn="just">
              <a:lnSpc>
                <a:spcPct val="100000"/>
              </a:lnSpc>
              <a:buAutoNum type="arabicPeriod"/>
            </a:pPr>
            <a:r>
              <a:rPr lang="pt-BR" sz="2400" dirty="0" smtClean="0">
                <a:solidFill>
                  <a:srgbClr val="0000FF"/>
                </a:solidFill>
              </a:rPr>
              <a:t>APOSENTADORIA ESPECIAL/POLICIAIS CIVIS</a:t>
            </a:r>
          </a:p>
          <a:p>
            <a:pPr marL="457200" indent="-457200" algn="just">
              <a:lnSpc>
                <a:spcPct val="100000"/>
              </a:lnSpc>
              <a:buAutoNum type="arabicPeriod"/>
            </a:pPr>
            <a:endParaRPr lang="pt-BR" sz="2000" dirty="0" smtClean="0">
              <a:solidFill>
                <a:srgbClr val="000000"/>
              </a:solidFill>
            </a:endParaRPr>
          </a:p>
          <a:p>
            <a:pPr marL="457200" indent="-457200" algn="just">
              <a:lnSpc>
                <a:spcPct val="100000"/>
              </a:lnSpc>
              <a:buAutoNum type="arabicPeriod"/>
            </a:pPr>
            <a:endParaRPr lang="pt-BR" sz="2000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dirty="0" smtClean="0"/>
          </a:p>
          <a:p>
            <a:pPr algn="just">
              <a:lnSpc>
                <a:spcPct val="100000"/>
              </a:lnSpc>
            </a:pPr>
            <a:endParaRPr dirty="0" smtClean="0"/>
          </a:p>
          <a:p>
            <a:pPr algn="just"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4598034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Shape 1"/>
          <p:cNvSpPr txBox="1"/>
          <p:nvPr/>
        </p:nvSpPr>
        <p:spPr>
          <a:xfrm>
            <a:off x="1043608" y="274680"/>
            <a:ext cx="7642832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  <a:latin typeface="Arial"/>
              </a:rPr>
              <a:t>Aposentadoria Especial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57" name="TextShape 2"/>
          <p:cNvSpPr txBox="1"/>
          <p:nvPr/>
        </p:nvSpPr>
        <p:spPr>
          <a:xfrm>
            <a:off x="711973" y="1411363"/>
            <a:ext cx="8136720" cy="464112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endParaRPr dirty="0"/>
          </a:p>
        </p:txBody>
      </p:sp>
      <p:sp>
        <p:nvSpPr>
          <p:cNvPr id="2" name="Retângulo 1"/>
          <p:cNvSpPr/>
          <p:nvPr/>
        </p:nvSpPr>
        <p:spPr>
          <a:xfrm>
            <a:off x="1043607" y="1194911"/>
            <a:ext cx="752722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dirty="0" smtClean="0"/>
          </a:p>
          <a:p>
            <a:pPr algn="just"/>
            <a:r>
              <a:rPr lang="pt-BR" dirty="0" smtClean="0"/>
              <a:t>► MI 833 - Sindicato </a:t>
            </a:r>
            <a:r>
              <a:rPr lang="pt-BR" dirty="0"/>
              <a:t>dos Servidores das Justiças Federais no Estado do Rio de Janeiro (</a:t>
            </a:r>
            <a:r>
              <a:rPr lang="pt-BR" dirty="0" err="1"/>
              <a:t>Sisejufe</a:t>
            </a:r>
            <a:r>
              <a:rPr lang="pt-BR" dirty="0"/>
              <a:t>-RJ</a:t>
            </a:r>
            <a:r>
              <a:rPr lang="pt-BR" dirty="0" smtClean="0"/>
              <a:t>).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/>
              <a:t>► MI </a:t>
            </a:r>
            <a:r>
              <a:rPr lang="pt-BR" dirty="0" smtClean="0"/>
              <a:t>844 - Sindicato </a:t>
            </a:r>
            <a:r>
              <a:rPr lang="pt-BR" dirty="0"/>
              <a:t>dos Trabalhadores do Poder Judiciário e Ministério Público da União no Distrito Federal (</a:t>
            </a:r>
            <a:r>
              <a:rPr lang="pt-BR" dirty="0" err="1"/>
              <a:t>Sindjus</a:t>
            </a:r>
            <a:r>
              <a:rPr lang="pt-BR" dirty="0"/>
              <a:t>-DF</a:t>
            </a:r>
            <a:r>
              <a:rPr lang="pt-BR" dirty="0" smtClean="0"/>
              <a:t>).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►</a:t>
            </a:r>
            <a:r>
              <a:rPr lang="pt-BR" dirty="0"/>
              <a:t> </a:t>
            </a:r>
            <a:r>
              <a:rPr lang="pt-BR" dirty="0" smtClean="0"/>
              <a:t>As </a:t>
            </a:r>
            <a:r>
              <a:rPr lang="pt-BR" dirty="0"/>
              <a:t>entidades de classe alegavam que a atividade </a:t>
            </a:r>
            <a:r>
              <a:rPr lang="pt-BR" dirty="0" smtClean="0"/>
              <a:t>envolveria </a:t>
            </a:r>
            <a:r>
              <a:rPr lang="pt-BR" dirty="0"/>
              <a:t>risco, o que justificaria a concessão da aposentadoria com a aplicação da Lei Complementar 51/1985, que regulamenta a aposentadoria especial para </a:t>
            </a:r>
            <a:r>
              <a:rPr lang="pt-BR" dirty="0" smtClean="0"/>
              <a:t>policiais.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►Plenário do STF julgou as ações improcedentes, prevalecendo </a:t>
            </a:r>
            <a:r>
              <a:rPr lang="pt-BR" dirty="0"/>
              <a:t>a tese </a:t>
            </a:r>
            <a:r>
              <a:rPr lang="pt-BR" dirty="0" smtClean="0"/>
              <a:t>de que somente haveria omissão </a:t>
            </a:r>
            <a:r>
              <a:rPr lang="pt-BR" dirty="0"/>
              <a:t>constitucional </a:t>
            </a:r>
            <a:r>
              <a:rPr lang="pt-BR" dirty="0" smtClean="0"/>
              <a:t>para justificar a </a:t>
            </a:r>
            <a:r>
              <a:rPr lang="pt-BR" dirty="0"/>
              <a:t>concessão de aposentadoria especial por meio de mandado de injunção quando a periculosidade </a:t>
            </a:r>
            <a:r>
              <a:rPr lang="pt-BR" dirty="0" smtClean="0"/>
              <a:t>fosse </a:t>
            </a:r>
            <a:r>
              <a:rPr lang="pt-BR" dirty="0"/>
              <a:t>inequivocamente inerente à atividade </a:t>
            </a:r>
            <a:r>
              <a:rPr lang="pt-BR" dirty="0" smtClean="0"/>
              <a:t>profissional.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554847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274680"/>
            <a:ext cx="7642832" cy="1143000"/>
          </a:xfrm>
        </p:spPr>
        <p:txBody>
          <a:bodyPr/>
          <a:lstStyle/>
          <a:p>
            <a:pPr algn="ctr"/>
            <a:r>
              <a:rPr lang="pt-BR" sz="3600" b="1" dirty="0" smtClean="0">
                <a:latin typeface="Arial" pitchFamily="34" charset="0"/>
                <a:cs typeface="Arial" pitchFamily="34" charset="0"/>
              </a:rPr>
              <a:t>Recurso Extraordinário 603.580</a:t>
            </a:r>
            <a:endParaRPr lang="pt-BR" sz="3600" b="1" dirty="0"/>
          </a:p>
        </p:txBody>
      </p:sp>
      <p:sp>
        <p:nvSpPr>
          <p:cNvPr id="14338" name="Rectangle 3"/>
          <p:cNvSpPr>
            <a:spLocks noGrp="1"/>
          </p:cNvSpPr>
          <p:nvPr>
            <p:ph type="body"/>
          </p:nvPr>
        </p:nvSpPr>
        <p:spPr>
          <a:xfrm>
            <a:off x="1043608" y="1556792"/>
            <a:ext cx="7632848" cy="4741584"/>
          </a:xfrm>
        </p:spPr>
        <p:txBody>
          <a:bodyPr/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b="1" u="sng" dirty="0" smtClean="0">
                <a:latin typeface="Arial" pitchFamily="34" charset="0"/>
                <a:cs typeface="Arial" pitchFamily="34" charset="0"/>
              </a:rPr>
              <a:t>AÇÃO DE REVISÃO DE PENSÃO POR MORTE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Servidor estadual falecido em 31.07.2004. Processo nº 0096816-32.2006.8.19.0001 (13ª VFP – TJ/RJ)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b="1" u="sng" dirty="0" smtClean="0">
                <a:latin typeface="Arial" pitchFamily="34" charset="0"/>
                <a:cs typeface="Arial" pitchFamily="34" charset="0"/>
              </a:rPr>
              <a:t>QUESTÃO JURÍDICA CONTROVERTIDA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Aplicam-se as regras de cálculo e reajuste de benefício previdenciário da EC n.º 20/98 (integralidade e paridade) aos pensionistas cujo instituidor da pensão faleceu após a vigência da EC 41/03?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b="1" u="sng" dirty="0" smtClean="0">
                <a:latin typeface="Arial" pitchFamily="34" charset="0"/>
                <a:cs typeface="Arial" pitchFamily="34" charset="0"/>
              </a:rPr>
              <a:t>RESULTADO NO ÂMBITO DO TJ-RJ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Sentença confirmada </a:t>
            </a:r>
            <a:r>
              <a:rPr lang="pt-BR" dirty="0">
                <a:latin typeface="Arial" pitchFamily="34" charset="0"/>
                <a:cs typeface="Arial" pitchFamily="34" charset="0"/>
              </a:rPr>
              <a:t>em Acórdão proferido pela 6ª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CCTJ </a:t>
            </a:r>
            <a:r>
              <a:rPr lang="pt-BR" dirty="0">
                <a:latin typeface="Arial" pitchFamily="34" charset="0"/>
                <a:cs typeface="Arial" pitchFamily="34" charset="0"/>
              </a:rPr>
              <a:t>julgou procedente o pedido e condenou 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Rioprevidência</a:t>
            </a:r>
            <a:r>
              <a:rPr lang="pt-BR" dirty="0">
                <a:latin typeface="Arial" pitchFamily="34" charset="0"/>
                <a:cs typeface="Arial" pitchFamily="34" charset="0"/>
              </a:rPr>
              <a:t> a proceder  à revisão do benefício, para que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correspondesse </a:t>
            </a:r>
            <a:r>
              <a:rPr lang="pt-BR" dirty="0">
                <a:latin typeface="Arial" pitchFamily="34" charset="0"/>
                <a:cs typeface="Arial" pitchFamily="34" charset="0"/>
              </a:rPr>
              <a:t>a 100% do que seria recebido pelo servidor se vivo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estivesse. Reajuste pela paridade. Aplicação da súmula n.º </a:t>
            </a:r>
            <a:r>
              <a:rPr lang="pt-BR" dirty="0">
                <a:latin typeface="Arial" pitchFamily="34" charset="0"/>
                <a:cs typeface="Arial" pitchFamily="34" charset="0"/>
              </a:rPr>
              <a:t>68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do TJ-RJ.</a:t>
            </a:r>
            <a:endParaRPr lang="pt-B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40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043608" y="1556792"/>
            <a:ext cx="7642832" cy="5040560"/>
          </a:xfrm>
          <a:prstGeom prst="rect">
            <a:avLst/>
          </a:prstGeom>
        </p:spPr>
        <p:txBody>
          <a:bodyPr/>
          <a:lstStyle/>
          <a:p>
            <a:pPr marL="285750" indent="-285750" algn="just" eaLnBrk="1" hangingPunct="1">
              <a:buFont typeface="Arial" pitchFamily="34" charset="0"/>
              <a:buChar char="•"/>
              <a:defRPr/>
            </a:pPr>
            <a:r>
              <a:rPr lang="pt-BR" b="1" u="sng" dirty="0" smtClean="0">
                <a:latin typeface="Arial" pitchFamily="34" charset="0"/>
                <a:cs typeface="Arial" pitchFamily="34" charset="0"/>
              </a:rPr>
              <a:t>RECURSO EXTRAORDINÁRIO DO RIOPREVIDÊNCIA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714375" lvl="2" indent="-285750" algn="just">
              <a:buFont typeface="Arial" pitchFamily="34" charset="0"/>
              <a:buChar char="•"/>
              <a:defRPr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Pedido: afastamento das regras da integralidade e da paridade na pensão por morte concedida após a EC 41/2003.</a:t>
            </a:r>
          </a:p>
          <a:p>
            <a:pPr marL="714375" lvl="2" indent="-285750" algn="just">
              <a:buFont typeface="Arial" pitchFamily="34" charset="0"/>
              <a:buChar char="•"/>
              <a:defRPr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Fundamento: violação aos §§ 7º e 8º do art. 40 da CF e ao art. 7º da EC 41/2003. Súmula 340 do STJ.</a:t>
            </a:r>
          </a:p>
          <a:p>
            <a:pPr marL="285750" indent="-285750" algn="just" eaLnBrk="1" hangingPunct="1">
              <a:buFont typeface="Arial" pitchFamily="34" charset="0"/>
              <a:buChar char="•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pt-BR" b="1" u="sng" dirty="0" smtClean="0">
                <a:latin typeface="Arial" pitchFamily="34" charset="0"/>
                <a:cs typeface="Arial" pitchFamily="34" charset="0"/>
              </a:rPr>
              <a:t>RESULTADO NO STF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Recurso parcialmente provido. Decisão unânime.</a:t>
            </a:r>
          </a:p>
          <a:p>
            <a:pPr marL="285750" indent="-285750" algn="just">
              <a:buFont typeface="Arial" pitchFamily="34" charset="0"/>
              <a:buChar char="•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pt-BR" b="1" u="sng" dirty="0" smtClean="0">
                <a:latin typeface="Arial" pitchFamily="34" charset="0"/>
                <a:cs typeface="Arial" pitchFamily="34" charset="0"/>
              </a:rPr>
              <a:t>TESE ACOLHIDA NO JULGAMENTO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714375" indent="-285750" algn="just">
              <a:buFont typeface="Arial" pitchFamily="34" charset="0"/>
              <a:buChar char="•"/>
              <a:defRPr/>
            </a:pPr>
            <a:r>
              <a:rPr lang="pt-BR" sz="1600" i="1" dirty="0" smtClean="0">
                <a:latin typeface="Arial" pitchFamily="34" charset="0"/>
                <a:cs typeface="Arial" pitchFamily="34" charset="0"/>
              </a:rPr>
              <a:t>Os pensionistas de servidor aposentado, falecido depois da promulgação da EC 41/2003 (19.12.2003), têm direito à paridade com servidores da ativa para reajuste ou revisão de benefícios, desde que se enquadrem na regra de transição do art. 3.º da EC 47/2005.</a:t>
            </a:r>
          </a:p>
          <a:p>
            <a:pPr marL="714375" indent="-285750" algn="just" eaLnBrk="1" hangingPunct="1">
              <a:buFont typeface="Arial" pitchFamily="34" charset="0"/>
              <a:buChar char="•"/>
              <a:defRPr/>
            </a:pPr>
            <a:r>
              <a:rPr lang="pt-BR" sz="1600" i="1" dirty="0" smtClean="0">
                <a:latin typeface="Arial" pitchFamily="34" charset="0"/>
                <a:cs typeface="Arial" pitchFamily="34" charset="0"/>
              </a:rPr>
              <a:t>Porém, </a:t>
            </a:r>
            <a:r>
              <a:rPr lang="pt-BR" sz="1600" b="1" i="1" dirty="0" smtClean="0">
                <a:latin typeface="Arial" pitchFamily="34" charset="0"/>
                <a:cs typeface="Arial" pitchFamily="34" charset="0"/>
              </a:rPr>
              <a:t>não têm direito à </a:t>
            </a:r>
            <a:r>
              <a:rPr lang="pt-BR" sz="1600" i="1" dirty="0" smtClean="0">
                <a:latin typeface="Arial" pitchFamily="34" charset="0"/>
                <a:cs typeface="Arial" pitchFamily="34" charset="0"/>
              </a:rPr>
              <a:t>manutenção do valor integral dos proventos (integralidade), sendo-lhes aplicado o art. 40, § 7º, I da CF, que limita a pensão a 70% dos valores dos proventos da inatividade que excedam teto do RGPS.</a:t>
            </a:r>
            <a:endParaRPr lang="pt-BR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043608" y="274680"/>
            <a:ext cx="7642832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3600" b="1" dirty="0" smtClean="0">
                <a:latin typeface="Arial" pitchFamily="34" charset="0"/>
                <a:cs typeface="Arial" pitchFamily="34" charset="0"/>
              </a:rPr>
              <a:t>Recurso Extraordinário 603.580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332446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274680"/>
            <a:ext cx="7642832" cy="1143000"/>
          </a:xfrm>
        </p:spPr>
        <p:txBody>
          <a:bodyPr/>
          <a:lstStyle/>
          <a:p>
            <a:pPr algn="ctr"/>
            <a:r>
              <a:rPr lang="pt-BR" sz="2400" b="1" dirty="0" smtClean="0"/>
              <a:t>INTEGRANTES</a:t>
            </a:r>
            <a:endParaRPr lang="pt-BR" sz="2400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/>
          </p:nvPr>
        </p:nvSpPr>
        <p:spPr>
          <a:xfrm>
            <a:off x="1043608" y="1600200"/>
            <a:ext cx="7642832" cy="4525560"/>
          </a:xfrm>
        </p:spPr>
        <p:txBody>
          <a:bodyPr/>
          <a:lstStyle/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 Marcelo Santini Brando – Diretor Jurídico</a:t>
            </a:r>
            <a:endParaRPr lang="pt-BR" sz="24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 Cristiane Carneiro – Gerente de Apoio Jurídico</a:t>
            </a:r>
            <a:endParaRPr lang="pt-BR" sz="24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 Flávio Carreiro – Assessor Jurídico</a:t>
            </a:r>
            <a:endParaRPr lang="pt-BR" sz="24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 Alexandre Moura – Coordenador Jurídico</a:t>
            </a:r>
            <a:endParaRPr lang="pt-BR" sz="24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 Julia de Albuquerque  – Coordenadora  de Consultoria</a:t>
            </a:r>
            <a:endParaRPr lang="pt-BR" sz="24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 Tânia Santos – Especialista  em Previdência Social</a:t>
            </a:r>
            <a:endParaRPr lang="pt-BR" sz="24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 Tatiana  Carvalho - Especialista  em Previdência Social</a:t>
            </a:r>
            <a:endParaRPr lang="pt-BR" sz="24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 Felipe Martins Antunes – Assistente CCN</a:t>
            </a:r>
            <a:endParaRPr lang="pt-BR" sz="24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pt-BR" sz="2400" dirty="0" err="1" smtClean="0">
                <a:solidFill>
                  <a:srgbClr val="000000"/>
                </a:solidFill>
                <a:latin typeface="Calibri"/>
              </a:rPr>
              <a:t>Marcelle</a:t>
            </a: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  Silva </a:t>
            </a:r>
            <a:r>
              <a:rPr lang="pt-BR" sz="2400" dirty="0" err="1" smtClean="0">
                <a:solidFill>
                  <a:srgbClr val="000000"/>
                </a:solidFill>
                <a:latin typeface="Calibri"/>
              </a:rPr>
              <a:t>Záccaro</a:t>
            </a: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– Residente PGE</a:t>
            </a:r>
            <a:endParaRPr lang="pt-BR" sz="24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400" dirty="0" smtClean="0">
                <a:latin typeface="Calibri"/>
              </a:rPr>
              <a:t> Arthur Pinel </a:t>
            </a:r>
            <a:r>
              <a:rPr lang="pt-BR" sz="2400" dirty="0" err="1" smtClean="0">
                <a:latin typeface="Calibri"/>
              </a:rPr>
              <a:t>Berbet</a:t>
            </a:r>
            <a:r>
              <a:rPr lang="pt-BR" sz="2400" dirty="0" smtClean="0">
                <a:latin typeface="Calibri"/>
              </a:rPr>
              <a:t> da </a:t>
            </a:r>
            <a:r>
              <a:rPr lang="pt-BR" sz="2400" dirty="0" err="1" smtClean="0">
                <a:latin typeface="Calibri"/>
              </a:rPr>
              <a:t>Siva</a:t>
            </a:r>
            <a:r>
              <a:rPr lang="pt-BR" sz="2400" dirty="0" smtClean="0">
                <a:latin typeface="Calibri"/>
              </a:rPr>
              <a:t> – Residente PGE</a:t>
            </a:r>
            <a:endParaRPr lang="pt-BR" sz="24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it-IT" sz="2400" dirty="0" smtClean="0">
                <a:latin typeface="Calibri"/>
              </a:rPr>
              <a:t> Karoline Saraiva e Silva </a:t>
            </a:r>
            <a:r>
              <a:rPr lang="pt-BR" sz="2400" dirty="0" smtClean="0">
                <a:latin typeface="Calibri"/>
              </a:rPr>
              <a:t>– Estagiária da PGE</a:t>
            </a:r>
            <a:endParaRPr lang="pt-BR" sz="24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Débora Abreu </a:t>
            </a: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– Estagiária da PGE</a:t>
            </a:r>
            <a:endParaRPr lang="pt-BR" sz="2400" dirty="0" smtClean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 Jonas </a:t>
            </a:r>
            <a:r>
              <a:rPr lang="pt-BR" sz="2400" dirty="0" err="1" smtClean="0">
                <a:solidFill>
                  <a:srgbClr val="000000"/>
                </a:solidFill>
                <a:latin typeface="Calibri"/>
              </a:rPr>
              <a:t>Marmello</a:t>
            </a: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 – </a:t>
            </a:r>
            <a:r>
              <a:rPr lang="pt-BR" sz="2400" dirty="0" smtClean="0">
                <a:solidFill>
                  <a:srgbClr val="000000"/>
                </a:solidFill>
                <a:latin typeface="Calibri"/>
              </a:rPr>
              <a:t>Estagiário PGE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200" dirty="0" smtClean="0">
                <a:latin typeface="Arial" pitchFamily="34" charset="0"/>
                <a:cs typeface="Arial" pitchFamily="34" charset="0"/>
              </a:rPr>
            </a:b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827584" y="1340768"/>
            <a:ext cx="7859216" cy="5256584"/>
          </a:xfrm>
          <a:prstGeom prst="rect">
            <a:avLst/>
          </a:prstGeo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  <a:defRPr/>
            </a:pPr>
            <a:endParaRPr lang="pt-BR" sz="5000" dirty="0" smtClean="0"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lnSpc>
                <a:spcPct val="80000"/>
              </a:lnSpc>
              <a:buNone/>
              <a:defRPr/>
            </a:pPr>
            <a:endParaRPr lang="pt-BR" sz="5000" dirty="0"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lnSpc>
                <a:spcPct val="80000"/>
              </a:lnSpc>
              <a:buNone/>
              <a:defRPr/>
            </a:pPr>
            <a:endParaRPr lang="pt-BR" sz="5000" dirty="0" smtClean="0"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lnSpc>
                <a:spcPct val="80000"/>
              </a:lnSpc>
              <a:buNone/>
              <a:defRPr/>
            </a:pPr>
            <a:r>
              <a:rPr lang="pt-BR" sz="5000" dirty="0" smtClean="0">
                <a:latin typeface="Arial" pitchFamily="34" charset="0"/>
                <a:cs typeface="Arial" pitchFamily="34" charset="0"/>
              </a:rPr>
              <a:t>FIM</a:t>
            </a:r>
            <a:endParaRPr lang="pt-BR" sz="5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04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1571760" y="2143080"/>
            <a:ext cx="5943240" cy="372564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3500" dirty="0">
                <a:solidFill>
                  <a:srgbClr val="000000"/>
                </a:solidFill>
                <a:latin typeface="Calibri"/>
              </a:rPr>
              <a:t>Legislação </a:t>
            </a:r>
            <a:r>
              <a:rPr lang="pt-BR" sz="3500" dirty="0" smtClean="0">
                <a:solidFill>
                  <a:srgbClr val="000000"/>
                </a:solidFill>
                <a:latin typeface="Calibri"/>
              </a:rPr>
              <a:t>Estadual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937546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Shape 1"/>
          <p:cNvSpPr txBox="1"/>
          <p:nvPr/>
        </p:nvSpPr>
        <p:spPr>
          <a:xfrm>
            <a:off x="683640" y="333360"/>
            <a:ext cx="8002800" cy="10839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</a:rPr>
              <a:t>PL 69/2015</a:t>
            </a:r>
            <a:endParaRPr sz="2000" b="1" u="sng" dirty="0">
              <a:solidFill>
                <a:srgbClr val="0000FF"/>
              </a:solidFill>
            </a:endParaRPr>
          </a:p>
        </p:txBody>
      </p:sp>
      <p:sp>
        <p:nvSpPr>
          <p:cNvPr id="71" name="TextShape 2"/>
          <p:cNvSpPr txBox="1"/>
          <p:nvPr/>
        </p:nvSpPr>
        <p:spPr>
          <a:xfrm>
            <a:off x="1043608" y="1412640"/>
            <a:ext cx="7704752" cy="4741560"/>
          </a:xfrm>
          <a:prstGeom prst="rect">
            <a:avLst/>
          </a:prstGeom>
        </p:spPr>
        <p:txBody>
          <a:bodyPr/>
          <a:lstStyle/>
          <a:p>
            <a:pPr algn="just"/>
            <a:endParaRPr lang="pt-BR" dirty="0" smtClean="0"/>
          </a:p>
          <a:p>
            <a:pPr algn="just"/>
            <a:r>
              <a:rPr lang="pt-BR" dirty="0" smtClean="0"/>
              <a:t>Acrescenta </a:t>
            </a:r>
            <a:r>
              <a:rPr lang="pt-BR" dirty="0"/>
              <a:t>o parágrafo § 4º ao art. 3º da lei nº 5.260, de 11 de junho de 2008, que estabelece o regime jurídico próprio e único da previdência social dos membros do poder judiciário, do ministério público, da defensoria pública, do tribunal de contas e dos servidores públicos estatutários do estado do rio de janeiro e dá outras providências”.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“</a:t>
            </a:r>
            <a:r>
              <a:rPr lang="pt-BR" dirty="0"/>
              <a:t>Art. </a:t>
            </a:r>
            <a:r>
              <a:rPr lang="pt-BR" dirty="0" smtClean="0"/>
              <a:t>3º- § </a:t>
            </a:r>
            <a:r>
              <a:rPr lang="pt-BR" dirty="0"/>
              <a:t>4º - As operações de empréstimo, financiamento e arrendamento mercantil somente poderão ser contratadas na presença do titular do benefício ou por meio da apresentação de instrumento de procuração, com poderes específicos e com firma reconhecida em tabelionato, por Autenticidade, sendo vedada a contratação por telefone, por intermédio da rede mundial de computadores ou de qualquer outro meio não presencial</a:t>
            </a:r>
            <a:r>
              <a:rPr lang="pt-BR" dirty="0" smtClean="0"/>
              <a:t>."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75877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29240" cy="1143000"/>
          </a:xfrm>
        </p:spPr>
        <p:txBody>
          <a:bodyPr/>
          <a:lstStyle/>
          <a:p>
            <a:r>
              <a:rPr lang="pt-BR" b="1" dirty="0" smtClean="0">
                <a:solidFill>
                  <a:srgbClr val="0000FF"/>
                </a:solidFill>
              </a:rPr>
              <a:t>			      </a:t>
            </a:r>
            <a:r>
              <a:rPr lang="pt-BR" sz="2000" b="1" u="sng" dirty="0" smtClean="0">
                <a:solidFill>
                  <a:srgbClr val="0000FF"/>
                </a:solidFill>
              </a:rPr>
              <a:t>PL 69/2015</a:t>
            </a:r>
            <a:r>
              <a:rPr lang="pt-BR" b="1" u="sng" dirty="0" smtClean="0">
                <a:solidFill>
                  <a:srgbClr val="0000FF"/>
                </a:solidFill>
              </a:rPr>
              <a:t/>
            </a:r>
            <a:br>
              <a:rPr lang="pt-BR" b="1" u="sng" dirty="0" smtClean="0">
                <a:solidFill>
                  <a:srgbClr val="0000FF"/>
                </a:solidFill>
              </a:rPr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1043608" y="1628800"/>
            <a:ext cx="7642832" cy="4497320"/>
          </a:xfrm>
        </p:spPr>
        <p:txBody>
          <a:bodyPr/>
          <a:lstStyle/>
          <a:p>
            <a:pPr algn="just"/>
            <a:r>
              <a:rPr lang="pt-BR" dirty="0" smtClean="0"/>
              <a:t>Tratava-se de projeto de lei que visa estabelecer, na lei de previdência social estadual, regras quanto à contratação de operações de empréstimo, financiamento e arrendamento mercantil para os servidores públicos estatutários e membros de poderes do Estado. 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Seu </a:t>
            </a:r>
            <a:r>
              <a:rPr lang="pt-BR" b="1" u="sng" dirty="0" smtClean="0"/>
              <a:t>objetivo</a:t>
            </a:r>
            <a:r>
              <a:rPr lang="pt-BR" dirty="0" smtClean="0"/>
              <a:t> é vedar a contratação não presencial de operações de crédito consignado para aposentados e pensionistas do </a:t>
            </a:r>
            <a:r>
              <a:rPr lang="pt-BR" dirty="0" err="1" smtClean="0"/>
              <a:t>Rioprevidência</a:t>
            </a:r>
            <a:r>
              <a:rPr lang="pt-BR" dirty="0" smtClean="0"/>
              <a:t>.	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A CCJ concluiu pela INCONSTITUCIONALIDADE do PL uma vez que contraria o disposto do art. 112,§1º, inciso II, alínea ‘’b’’, da Constituição Estadual, pois o projeto trata de servidores públicos e está sendo inserido em uma lei cuja iniciativa é privativa do poder executivo (Governador Estadual).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432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611560" y="1412776"/>
            <a:ext cx="8064896" cy="4525920"/>
          </a:xfrm>
        </p:spPr>
        <p:txBody>
          <a:bodyPr/>
          <a:lstStyle/>
          <a:p>
            <a:pPr algn="ctr" defTabSz="965200">
              <a:tabLst>
                <a:tab pos="538163" algn="l"/>
                <a:tab pos="1339850" algn="l"/>
              </a:tabLst>
            </a:pPr>
            <a:r>
              <a:rPr lang="pt-BR" sz="3500" dirty="0" smtClean="0">
                <a:solidFill>
                  <a:srgbClr val="000000"/>
                </a:solidFill>
                <a:latin typeface="Calibri"/>
              </a:rPr>
              <a:t>Jurisprudência do Tribunal de </a:t>
            </a:r>
          </a:p>
          <a:p>
            <a:pPr algn="ctr"/>
            <a:r>
              <a:rPr lang="pt-BR" sz="3500" dirty="0" smtClean="0">
                <a:solidFill>
                  <a:srgbClr val="000000"/>
                </a:solidFill>
                <a:latin typeface="Calibri"/>
              </a:rPr>
              <a:t>Contas do Estado do Rio de Janeiro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825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74680"/>
            <a:ext cx="8146888" cy="922072"/>
          </a:xfrm>
        </p:spPr>
        <p:txBody>
          <a:bodyPr/>
          <a:lstStyle/>
          <a:p>
            <a:pPr algn="ctr"/>
            <a:r>
              <a:rPr lang="pt-BR" sz="4000" b="1" dirty="0" smtClean="0"/>
              <a:t>TCE - Multa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115616" y="1124744"/>
            <a:ext cx="7571184" cy="5400600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endParaRPr lang="pt-BR" sz="2000" b="1" dirty="0" smtClean="0"/>
          </a:p>
          <a:p>
            <a:pPr marL="0" indent="0" algn="just">
              <a:buNone/>
            </a:pPr>
            <a:r>
              <a:rPr lang="pt-BR" sz="2000" b="1" dirty="0" smtClean="0"/>
              <a:t>TCE-RJ 202.897-6/2011 </a:t>
            </a:r>
            <a:r>
              <a:rPr lang="pt-BR" sz="2000" dirty="0" smtClean="0"/>
              <a:t>– Contrato de Informática. Celebração de Aditivos objetivando a prorrogação do prazo de execução do contrato primitivo, sem a efetiva demonstração de </a:t>
            </a:r>
            <a:r>
              <a:rPr lang="pt-BR" sz="2000" dirty="0" err="1" smtClean="0"/>
              <a:t>vantajosidade</a:t>
            </a:r>
            <a:r>
              <a:rPr lang="pt-BR" sz="2000" dirty="0" smtClean="0"/>
              <a:t> para Administração Pública. Ilegalidade do contrato. Aplicação de multa pessoal.</a:t>
            </a:r>
          </a:p>
          <a:p>
            <a:pPr marL="0" indent="0" algn="just">
              <a:buNone/>
            </a:pPr>
            <a:endParaRPr lang="pt-BR" sz="2000" dirty="0"/>
          </a:p>
          <a:p>
            <a:pPr marL="0" indent="0" algn="just">
              <a:buNone/>
            </a:pPr>
            <a:r>
              <a:rPr lang="pt-BR" sz="2000" b="1" dirty="0" smtClean="0"/>
              <a:t>TCE-RJ 207.724-0/2012 </a:t>
            </a:r>
            <a:r>
              <a:rPr lang="pt-BR" sz="2000" dirty="0" smtClean="0"/>
              <a:t>– Fornecimento de Alimentos para unidades escolares e entidades filantrópicas. A não publicação do edital de licitação em periódico oficial e em jornal de grande circulação, de fato, representa improbidade que merece repressão por parte deste Tribunal, mesmo que tenha o certame sido disputado por quantidade razoável de empresas. A nulidade do certame não é necessária. Aplicação de multa pessoal.</a:t>
            </a:r>
          </a:p>
          <a:p>
            <a:pPr marL="0" indent="0" algn="just">
              <a:buNone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88622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74680"/>
            <a:ext cx="8146888" cy="922072"/>
          </a:xfrm>
        </p:spPr>
        <p:txBody>
          <a:bodyPr/>
          <a:lstStyle/>
          <a:p>
            <a:pPr algn="ctr"/>
            <a:r>
              <a:rPr lang="pt-BR" sz="4000" b="1" dirty="0" smtClean="0"/>
              <a:t>TCE - Multa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115616" y="1124744"/>
            <a:ext cx="7571184" cy="5400600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pt-BR" b="1" dirty="0" smtClean="0"/>
              <a:t>TCE-RJ 228.596-8/2010 – </a:t>
            </a:r>
            <a:r>
              <a:rPr lang="pt-BR" dirty="0" smtClean="0"/>
              <a:t>Termo de Parceria cujo objetivo é a preservação, melhoria e recuperação da qualidade ambiental propícia à vida. </a:t>
            </a:r>
            <a:r>
              <a:rPr lang="pt-BR" b="1" u="sng" dirty="0" smtClean="0"/>
              <a:t>Pela ausência de características básicas, de um termo de parceria (objetivo de interesse público, interesse comum e recíproca cooperação)</a:t>
            </a:r>
            <a:r>
              <a:rPr lang="pt-BR" dirty="0" smtClean="0"/>
              <a:t>, constituindo o termo em contrato de prestação de serviços, o que demandaria obrigatoriamente a realização de licitação. Inexistência de definição clara do objeto, imprecisão das funções/tarefas desenvolvidas pelos contratados. Termo de Parceria com o objetivo de intermediar mão de obra para execução do serviço, violando a obrigatoriedade de concurso público. Ausência de especificação e quantificação das metas e dos resultados a serem atingidos e impossibilitando o controle finalístico a ser realizado mediante indicadores de resultado. Não comprovação de que a celebração do instrumento foi precedida de consulta </a:t>
            </a:r>
            <a:r>
              <a:rPr lang="pt-BR" dirty="0" smtClean="0"/>
              <a:t>aos </a:t>
            </a:r>
            <a:r>
              <a:rPr lang="pt-BR" dirty="0" smtClean="0"/>
              <a:t>Conselhos de Políticas Públicas das áreas correspondentes. Não apresentação do certificado da entidade como OSCIP. Cobrança irregular de taxa ocupacional. Não comprovação do extrato do termo na imprensa oficial. </a:t>
            </a:r>
            <a:r>
              <a:rPr lang="pt-BR" b="1" u="sng" dirty="0" smtClean="0"/>
              <a:t>Ilegalidade do Ato de Dispensa de Licitação, fundamentado no art. 24, XXIV da Lei 8666/93. Aplicação de multa pessoal</a:t>
            </a:r>
            <a:r>
              <a:rPr lang="pt-BR" dirty="0" smtClean="0"/>
              <a:t>. </a:t>
            </a:r>
          </a:p>
          <a:p>
            <a:pPr marL="0" indent="0" algn="just">
              <a:buNone/>
            </a:pPr>
            <a:endParaRPr lang="pt-B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8000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1980</Words>
  <Application>Microsoft Office PowerPoint</Application>
  <PresentationFormat>Apresentação na tela (4:3)</PresentationFormat>
  <Paragraphs>177</Paragraphs>
  <Slides>30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Office Theme</vt:lpstr>
      <vt:lpstr>Apresentação do PowerPoint</vt:lpstr>
      <vt:lpstr>Apresentação do PowerPoint</vt:lpstr>
      <vt:lpstr>INTEGRANTES</vt:lpstr>
      <vt:lpstr>Apresentação do PowerPoint</vt:lpstr>
      <vt:lpstr>Apresentação do PowerPoint</vt:lpstr>
      <vt:lpstr>         PL 69/2015 </vt:lpstr>
      <vt:lpstr>Apresentação do PowerPoint</vt:lpstr>
      <vt:lpstr>TCE - Multa</vt:lpstr>
      <vt:lpstr>TCE - Multa</vt:lpstr>
      <vt:lpstr>TCE - Multa</vt:lpstr>
      <vt:lpstr>Apresentação do PowerPoint</vt:lpstr>
      <vt:lpstr>Apresentação do PowerPoint</vt:lpstr>
      <vt:lpstr>Acórdão nº 754/2015</vt:lpstr>
      <vt:lpstr>Apresentação do PowerPoint</vt:lpstr>
      <vt:lpstr>Apresentação do PowerPoint</vt:lpstr>
      <vt:lpstr>Apresentação do PowerPoint</vt:lpstr>
      <vt:lpstr>          ADI 3848</vt:lpstr>
      <vt:lpstr>           ADI 3649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Recurso Extraordinário 603.580</vt:lpstr>
      <vt:lpstr>Apresentação do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Marcelle Silva Zaccaro</dc:creator>
  <cp:lastModifiedBy>Felipe Martins Antunes</cp:lastModifiedBy>
  <cp:revision>81</cp:revision>
  <cp:lastPrinted>2015-07-02T13:09:46Z</cp:lastPrinted>
  <dcterms:modified xsi:type="dcterms:W3CDTF">2015-07-02T17:45:27Z</dcterms:modified>
</cp:coreProperties>
</file>