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handoutMasterIdLst>
    <p:handoutMasterId r:id="rId43"/>
  </p:handoutMasterIdLst>
  <p:sldIdLst>
    <p:sldId id="256" r:id="rId2"/>
    <p:sldId id="257" r:id="rId3"/>
    <p:sldId id="258" r:id="rId4"/>
    <p:sldId id="373" r:id="rId5"/>
    <p:sldId id="374" r:id="rId6"/>
    <p:sldId id="375" r:id="rId7"/>
    <p:sldId id="377" r:id="rId8"/>
    <p:sldId id="378" r:id="rId9"/>
    <p:sldId id="379" r:id="rId10"/>
    <p:sldId id="380" r:id="rId11"/>
    <p:sldId id="294" r:id="rId12"/>
    <p:sldId id="290" r:id="rId13"/>
    <p:sldId id="291" r:id="rId14"/>
    <p:sldId id="322" r:id="rId15"/>
    <p:sldId id="323" r:id="rId16"/>
    <p:sldId id="355" r:id="rId17"/>
    <p:sldId id="351" r:id="rId18"/>
    <p:sldId id="279" r:id="rId19"/>
    <p:sldId id="280" r:id="rId20"/>
    <p:sldId id="361" r:id="rId21"/>
    <p:sldId id="362" r:id="rId22"/>
    <p:sldId id="364" r:id="rId23"/>
    <p:sldId id="365" r:id="rId24"/>
    <p:sldId id="371" r:id="rId25"/>
    <p:sldId id="393" r:id="rId26"/>
    <p:sldId id="382" r:id="rId27"/>
    <p:sldId id="383" r:id="rId28"/>
    <p:sldId id="389" r:id="rId29"/>
    <p:sldId id="325" r:id="rId30"/>
    <p:sldId id="354" r:id="rId31"/>
    <p:sldId id="328" r:id="rId32"/>
    <p:sldId id="327" r:id="rId33"/>
    <p:sldId id="288" r:id="rId34"/>
    <p:sldId id="385" r:id="rId35"/>
    <p:sldId id="386" r:id="rId36"/>
    <p:sldId id="384" r:id="rId37"/>
    <p:sldId id="310" r:id="rId38"/>
    <p:sldId id="391" r:id="rId39"/>
    <p:sldId id="387" r:id="rId40"/>
    <p:sldId id="388" r:id="rId41"/>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164"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D506DF0-C339-481A-8B06-DFFB25475E22}" type="datetimeFigureOut">
              <a:rPr lang="pt-BR" smtClean="0"/>
              <a:t>08/12/2015</a:t>
            </a:fld>
            <a:endParaRPr lang="pt-BR"/>
          </a:p>
        </p:txBody>
      </p:sp>
      <p:sp>
        <p:nvSpPr>
          <p:cNvPr id="4" name="Espaço Reservado para Rodapé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23F40210-0A58-4054-A9B1-82DE58AAA8F7}" type="slidenum">
              <a:rPr lang="pt-BR" smtClean="0"/>
              <a:t>‹nº›</a:t>
            </a:fld>
            <a:endParaRPr lang="pt-BR"/>
          </a:p>
        </p:txBody>
      </p:sp>
    </p:spTree>
    <p:extLst>
      <p:ext uri="{BB962C8B-B14F-4D97-AF65-F5344CB8AC3E}">
        <p14:creationId xmlns:p14="http://schemas.microsoft.com/office/powerpoint/2010/main" val="35412644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 name="PlaceHolder 1"/>
          <p:cNvSpPr>
            <a:spLocks noGrp="1"/>
          </p:cNvSpPr>
          <p:nvPr>
            <p:ph type="body"/>
          </p:nvPr>
        </p:nvSpPr>
        <p:spPr>
          <a:xfrm>
            <a:off x="756000" y="5078520"/>
            <a:ext cx="6047640" cy="4811040"/>
          </a:xfrm>
          <a:prstGeom prst="rect">
            <a:avLst/>
          </a:prstGeom>
        </p:spPr>
        <p:txBody>
          <a:bodyPr lIns="0" tIns="0" rIns="0" bIns="0"/>
          <a:lstStyle/>
          <a:p>
            <a:r>
              <a:rPr lang="pt-BR" sz="2000">
                <a:latin typeface="Arial"/>
              </a:rPr>
              <a:t>Clique para editar o formato de notas</a:t>
            </a:r>
            <a:endParaRPr/>
          </a:p>
        </p:txBody>
      </p:sp>
      <p:sp>
        <p:nvSpPr>
          <p:cNvPr id="42" name="PlaceHolder 2"/>
          <p:cNvSpPr>
            <a:spLocks noGrp="1"/>
          </p:cNvSpPr>
          <p:nvPr>
            <p:ph type="hdr"/>
          </p:nvPr>
        </p:nvSpPr>
        <p:spPr>
          <a:xfrm>
            <a:off x="0" y="0"/>
            <a:ext cx="3280680" cy="534240"/>
          </a:xfrm>
          <a:prstGeom prst="rect">
            <a:avLst/>
          </a:prstGeom>
        </p:spPr>
        <p:txBody>
          <a:bodyPr lIns="0" tIns="0" rIns="0" bIns="0"/>
          <a:lstStyle/>
          <a:p>
            <a:r>
              <a:rPr lang="pt-BR" sz="1400">
                <a:latin typeface="Times New Roman"/>
              </a:rPr>
              <a:t>&lt;cabeçalho&gt;</a:t>
            </a:r>
            <a:endParaRPr/>
          </a:p>
        </p:txBody>
      </p:sp>
      <p:sp>
        <p:nvSpPr>
          <p:cNvPr id="43" name="PlaceHolder 3"/>
          <p:cNvSpPr>
            <a:spLocks noGrp="1"/>
          </p:cNvSpPr>
          <p:nvPr>
            <p:ph type="dt"/>
          </p:nvPr>
        </p:nvSpPr>
        <p:spPr>
          <a:xfrm>
            <a:off x="4278960" y="0"/>
            <a:ext cx="3280680" cy="534240"/>
          </a:xfrm>
          <a:prstGeom prst="rect">
            <a:avLst/>
          </a:prstGeom>
        </p:spPr>
        <p:txBody>
          <a:bodyPr lIns="0" tIns="0" rIns="0" bIns="0"/>
          <a:lstStyle/>
          <a:p>
            <a:pPr algn="r"/>
            <a:r>
              <a:rPr lang="pt-BR" sz="1400">
                <a:latin typeface="Times New Roman"/>
              </a:rPr>
              <a:t>&lt;data/hora&gt;</a:t>
            </a:r>
            <a:endParaRPr/>
          </a:p>
        </p:txBody>
      </p:sp>
      <p:sp>
        <p:nvSpPr>
          <p:cNvPr id="44" name="PlaceHolder 4"/>
          <p:cNvSpPr>
            <a:spLocks noGrp="1"/>
          </p:cNvSpPr>
          <p:nvPr>
            <p:ph type="ftr"/>
          </p:nvPr>
        </p:nvSpPr>
        <p:spPr>
          <a:xfrm>
            <a:off x="0" y="10157400"/>
            <a:ext cx="3280680" cy="534240"/>
          </a:xfrm>
          <a:prstGeom prst="rect">
            <a:avLst/>
          </a:prstGeom>
        </p:spPr>
        <p:txBody>
          <a:bodyPr lIns="0" tIns="0" rIns="0" bIns="0" anchor="b"/>
          <a:lstStyle/>
          <a:p>
            <a:r>
              <a:rPr lang="pt-BR" sz="1400">
                <a:latin typeface="Times New Roman"/>
              </a:rPr>
              <a:t>&lt;rodapé&gt;</a:t>
            </a:r>
            <a:endParaRPr/>
          </a:p>
        </p:txBody>
      </p:sp>
      <p:sp>
        <p:nvSpPr>
          <p:cNvPr id="45" name="PlaceHolder 5"/>
          <p:cNvSpPr>
            <a:spLocks noGrp="1"/>
          </p:cNvSpPr>
          <p:nvPr>
            <p:ph type="sldNum"/>
          </p:nvPr>
        </p:nvSpPr>
        <p:spPr>
          <a:xfrm>
            <a:off x="4278960" y="10157400"/>
            <a:ext cx="3280680" cy="534240"/>
          </a:xfrm>
          <a:prstGeom prst="rect">
            <a:avLst/>
          </a:prstGeom>
        </p:spPr>
        <p:txBody>
          <a:bodyPr lIns="0" tIns="0" rIns="0" bIns="0" anchor="b"/>
          <a:lstStyle/>
          <a:p>
            <a:pPr algn="r"/>
            <a:fld id="{890D0ABE-2182-49C0-843D-30330E22C0EA}" type="slidenum">
              <a:rPr lang="pt-BR" sz="1400">
                <a:latin typeface="Times New Roman"/>
              </a:rPr>
              <a:t>‹nº›</a:t>
            </a:fld>
            <a:endParaRPr/>
          </a:p>
        </p:txBody>
      </p:sp>
    </p:spTree>
    <p:extLst>
      <p:ext uri="{BB962C8B-B14F-4D97-AF65-F5344CB8AC3E}">
        <p14:creationId xmlns:p14="http://schemas.microsoft.com/office/powerpoint/2010/main" val="1799777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29" name="PlaceHolder 2"/>
          <p:cNvSpPr>
            <a:spLocks noGrp="1"/>
          </p:cNvSpPr>
          <p:nvPr>
            <p:ph type="body"/>
          </p:nvPr>
        </p:nvSpPr>
        <p:spPr>
          <a:xfrm>
            <a:off x="457200" y="1600200"/>
            <a:ext cx="8229240" cy="2158560"/>
          </a:xfrm>
          <a:prstGeom prst="rect">
            <a:avLst/>
          </a:prstGeom>
        </p:spPr>
        <p:txBody>
          <a:bodyPr lIns="0" tIns="0" rIns="0" bIns="0"/>
          <a:lstStyle/>
          <a:p>
            <a:endParaRPr/>
          </a:p>
        </p:txBody>
      </p:sp>
      <p:sp>
        <p:nvSpPr>
          <p:cNvPr id="30" name="PlaceHolder 3"/>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32"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33"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34" name="PlaceHolder 4"/>
          <p:cNvSpPr>
            <a:spLocks noGrp="1"/>
          </p:cNvSpPr>
          <p:nvPr>
            <p:ph type="body"/>
          </p:nvPr>
        </p:nvSpPr>
        <p:spPr>
          <a:xfrm>
            <a:off x="4674240" y="3964320"/>
            <a:ext cx="4015800" cy="2158560"/>
          </a:xfrm>
          <a:prstGeom prst="rect">
            <a:avLst/>
          </a:prstGeom>
        </p:spPr>
        <p:txBody>
          <a:bodyPr lIns="0" tIns="0" rIns="0" bIns="0"/>
          <a:lstStyle/>
          <a:p>
            <a:endParaRPr/>
          </a:p>
        </p:txBody>
      </p:sp>
      <p:sp>
        <p:nvSpPr>
          <p:cNvPr id="35" name="PlaceHolder 5"/>
          <p:cNvSpPr>
            <a:spLocks noGrp="1"/>
          </p:cNvSpPr>
          <p:nvPr>
            <p:ph type="body"/>
          </p:nvPr>
        </p:nvSpPr>
        <p:spPr>
          <a:xfrm>
            <a:off x="457200" y="3964320"/>
            <a:ext cx="4015800" cy="21585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37" name="PlaceHolder 2"/>
          <p:cNvSpPr>
            <a:spLocks noGrp="1"/>
          </p:cNvSpPr>
          <p:nvPr>
            <p:ph type="body"/>
          </p:nvPr>
        </p:nvSpPr>
        <p:spPr>
          <a:xfrm>
            <a:off x="457200" y="1600200"/>
            <a:ext cx="8229240" cy="4525560"/>
          </a:xfrm>
          <a:prstGeom prst="rect">
            <a:avLst/>
          </a:prstGeom>
        </p:spPr>
        <p:txBody>
          <a:bodyPr lIns="0" tIns="0" rIns="0" bIns="0"/>
          <a:lstStyle/>
          <a:p>
            <a:endParaRPr/>
          </a:p>
        </p:txBody>
      </p:sp>
      <p:sp>
        <p:nvSpPr>
          <p:cNvPr id="38" name="PlaceHolder 3"/>
          <p:cNvSpPr>
            <a:spLocks noGrp="1"/>
          </p:cNvSpPr>
          <p:nvPr>
            <p:ph type="body"/>
          </p:nvPr>
        </p:nvSpPr>
        <p:spPr>
          <a:xfrm>
            <a:off x="457200" y="1600200"/>
            <a:ext cx="8229240" cy="4525560"/>
          </a:xfrm>
          <a:prstGeom prst="rect">
            <a:avLst/>
          </a:prstGeom>
        </p:spPr>
        <p:txBody>
          <a:bodyPr lIns="0" tIns="0" rIns="0" bIns="0"/>
          <a:lstStyle/>
          <a:p>
            <a:endParaRPr/>
          </a:p>
        </p:txBody>
      </p:sp>
      <p:pic>
        <p:nvPicPr>
          <p:cNvPr id="39" name="Imagem 38"/>
          <p:cNvPicPr/>
          <p:nvPr/>
        </p:nvPicPr>
        <p:blipFill>
          <a:blip r:embed="rId2"/>
          <a:stretch>
            <a:fillRect/>
          </a:stretch>
        </p:blipFill>
        <p:spPr>
          <a:xfrm>
            <a:off x="1735560" y="1599840"/>
            <a:ext cx="5671800" cy="4525560"/>
          </a:xfrm>
          <a:prstGeom prst="rect">
            <a:avLst/>
          </a:prstGeom>
          <a:ln>
            <a:noFill/>
          </a:ln>
        </p:spPr>
      </p:pic>
      <p:pic>
        <p:nvPicPr>
          <p:cNvPr id="40" name="Imagem 39"/>
          <p:cNvPicPr/>
          <p:nvPr/>
        </p:nvPicPr>
        <p:blipFill>
          <a:blip r:embed="rId2"/>
          <a:stretch>
            <a:fillRect/>
          </a:stretch>
        </p:blipFill>
        <p:spPr>
          <a:xfrm>
            <a:off x="1735560" y="1599840"/>
            <a:ext cx="5671800" cy="452556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8" name="PlaceHolder 2"/>
          <p:cNvSpPr>
            <a:spLocks noGrp="1"/>
          </p:cNvSpPr>
          <p:nvPr>
            <p:ph type="subTitle"/>
          </p:nvPr>
        </p:nvSpPr>
        <p:spPr>
          <a:xfrm>
            <a:off x="457200" y="1600200"/>
            <a:ext cx="8229240" cy="452592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10" name="PlaceHolder 2"/>
          <p:cNvSpPr>
            <a:spLocks noGrp="1"/>
          </p:cNvSpPr>
          <p:nvPr>
            <p:ph type="body"/>
          </p:nvPr>
        </p:nvSpPr>
        <p:spPr>
          <a:xfrm>
            <a:off x="457200" y="1600200"/>
            <a:ext cx="8229240" cy="452556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12"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13" name="PlaceHolder 3"/>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457200" y="274680"/>
            <a:ext cx="8229240" cy="529812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17"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8" name="PlaceHolder 3"/>
          <p:cNvSpPr>
            <a:spLocks noGrp="1"/>
          </p:cNvSpPr>
          <p:nvPr>
            <p:ph type="body"/>
          </p:nvPr>
        </p:nvSpPr>
        <p:spPr>
          <a:xfrm>
            <a:off x="457200" y="3964320"/>
            <a:ext cx="4015800" cy="2158560"/>
          </a:xfrm>
          <a:prstGeom prst="rect">
            <a:avLst/>
          </a:prstGeom>
        </p:spPr>
        <p:txBody>
          <a:bodyPr lIns="0" tIns="0" rIns="0" bIns="0"/>
          <a:lstStyle/>
          <a:p>
            <a:endParaRPr/>
          </a:p>
        </p:txBody>
      </p:sp>
      <p:sp>
        <p:nvSpPr>
          <p:cNvPr id="19" name="PlaceHolder 4"/>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21"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22"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23" name="PlaceHolder 4"/>
          <p:cNvSpPr>
            <a:spLocks noGrp="1"/>
          </p:cNvSpPr>
          <p:nvPr>
            <p:ph type="body"/>
          </p:nvPr>
        </p:nvSpPr>
        <p:spPr>
          <a:xfrm>
            <a:off x="4674240" y="3964320"/>
            <a:ext cx="4015800" cy="21585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9240" cy="1143000"/>
          </a:xfrm>
          <a:prstGeom prst="rect">
            <a:avLst/>
          </a:prstGeom>
        </p:spPr>
        <p:txBody>
          <a:bodyPr lIns="0" tIns="0" rIns="0" bIns="0" anchor="ctr"/>
          <a:lstStyle/>
          <a:p>
            <a:endParaRPr/>
          </a:p>
        </p:txBody>
      </p:sp>
      <p:sp>
        <p:nvSpPr>
          <p:cNvPr id="25"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26"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27" name="PlaceHolder 4"/>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3"/>
          <p:cNvPicPr/>
          <p:nvPr/>
        </p:nvPicPr>
        <p:blipFill>
          <a:blip r:embed="rId14"/>
          <a:stretch>
            <a:fillRect/>
          </a:stretch>
        </p:blipFill>
        <p:spPr>
          <a:xfrm>
            <a:off x="250920" y="189000"/>
            <a:ext cx="791640" cy="6465600"/>
          </a:xfrm>
          <a:prstGeom prst="rect">
            <a:avLst/>
          </a:prstGeom>
          <a:ln w="9360">
            <a:noFill/>
          </a:ln>
        </p:spPr>
      </p:pic>
      <p:pic>
        <p:nvPicPr>
          <p:cNvPr id="8" name="Picture 5"/>
          <p:cNvPicPr/>
          <p:nvPr/>
        </p:nvPicPr>
        <p:blipFill>
          <a:blip r:embed="rId15"/>
          <a:stretch>
            <a:fillRect/>
          </a:stretch>
        </p:blipFill>
        <p:spPr>
          <a:xfrm>
            <a:off x="8832960" y="189000"/>
            <a:ext cx="131400" cy="6479640"/>
          </a:xfrm>
          <a:prstGeom prst="rect">
            <a:avLst/>
          </a:prstGeom>
          <a:ln w="9360">
            <a:noFill/>
          </a:ln>
        </p:spPr>
      </p:pic>
      <p:sp>
        <p:nvSpPr>
          <p:cNvPr id="2"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pt-BR" sz="4400">
                <a:solidFill>
                  <a:srgbClr val="000000"/>
                </a:solidFill>
                <a:latin typeface="Calibri"/>
              </a:rPr>
              <a:t>Clique para editar o formato do texto do títuloClique para editar o estilo do título mestre</a:t>
            </a:r>
            <a:endParaRPr/>
          </a:p>
        </p:txBody>
      </p:sp>
      <p:sp>
        <p:nvSpPr>
          <p:cNvPr id="3" name="PlaceHolder 2"/>
          <p:cNvSpPr>
            <a:spLocks noGrp="1"/>
          </p:cNvSpPr>
          <p:nvPr>
            <p:ph type="body"/>
          </p:nvPr>
        </p:nvSpPr>
        <p:spPr>
          <a:xfrm>
            <a:off x="457200" y="1600200"/>
            <a:ext cx="8229240" cy="4525560"/>
          </a:xfrm>
          <a:prstGeom prst="rect">
            <a:avLst/>
          </a:prstGeom>
        </p:spPr>
        <p:txBody>
          <a:bodyPr/>
          <a:lstStyle/>
          <a:p>
            <a:pPr>
              <a:buSzPct val="45000"/>
              <a:buFont typeface="StarSymbol"/>
              <a:buChar char=""/>
            </a:pPr>
            <a:r>
              <a:rPr lang="pt-BR" sz="3200">
                <a:solidFill>
                  <a:srgbClr val="000000"/>
                </a:solidFill>
                <a:latin typeface="Calibri"/>
              </a:rPr>
              <a:t>Clique para editar o formato do texto da estrutura de tópicos</a:t>
            </a:r>
            <a:endParaRPr/>
          </a:p>
          <a:p>
            <a:pPr lvl="1">
              <a:buSzPct val="75000"/>
              <a:buFont typeface="StarSymbol"/>
              <a:buChar char=""/>
            </a:pPr>
            <a:r>
              <a:rPr lang="pt-BR" sz="3200">
                <a:solidFill>
                  <a:srgbClr val="000000"/>
                </a:solidFill>
                <a:latin typeface="Calibri"/>
              </a:rPr>
              <a:t>2.º Nível da estrutura de tópicos</a:t>
            </a:r>
            <a:endParaRPr/>
          </a:p>
          <a:p>
            <a:pPr lvl="2">
              <a:buSzPct val="45000"/>
              <a:buFont typeface="StarSymbol"/>
              <a:buChar char=""/>
            </a:pPr>
            <a:r>
              <a:rPr lang="pt-BR" sz="3200">
                <a:solidFill>
                  <a:srgbClr val="000000"/>
                </a:solidFill>
                <a:latin typeface="Calibri"/>
              </a:rPr>
              <a:t>3.º Nível da estrutura de tópicos</a:t>
            </a:r>
            <a:endParaRPr/>
          </a:p>
          <a:p>
            <a:pPr lvl="3">
              <a:buSzPct val="75000"/>
              <a:buFont typeface="StarSymbol"/>
              <a:buChar char=""/>
            </a:pPr>
            <a:r>
              <a:rPr lang="pt-BR" sz="3200">
                <a:solidFill>
                  <a:srgbClr val="000000"/>
                </a:solidFill>
                <a:latin typeface="Calibri"/>
              </a:rPr>
              <a:t>4.º Nível da estrutura de tópicos</a:t>
            </a:r>
            <a:endParaRPr/>
          </a:p>
          <a:p>
            <a:pPr lvl="4">
              <a:buSzPct val="45000"/>
              <a:buFont typeface="StarSymbol"/>
              <a:buChar char=""/>
            </a:pPr>
            <a:r>
              <a:rPr lang="pt-BR" sz="3200">
                <a:solidFill>
                  <a:srgbClr val="000000"/>
                </a:solidFill>
                <a:latin typeface="Calibri"/>
              </a:rPr>
              <a:t>5.º Nível da estrutura de tópicos</a:t>
            </a:r>
            <a:endParaRPr/>
          </a:p>
          <a:p>
            <a:pPr lvl="5">
              <a:buSzPct val="45000"/>
              <a:buFont typeface="StarSymbol"/>
              <a:buChar char=""/>
            </a:pPr>
            <a:r>
              <a:rPr lang="pt-BR" sz="3200">
                <a:solidFill>
                  <a:srgbClr val="000000"/>
                </a:solidFill>
                <a:latin typeface="Calibri"/>
              </a:rPr>
              <a:t>6.º Nível da estrutura de tópicos</a:t>
            </a:r>
            <a:endParaRPr/>
          </a:p>
          <a:p>
            <a:pPr>
              <a:lnSpc>
                <a:spcPct val="100000"/>
              </a:lnSpc>
              <a:buFont typeface="Arial"/>
              <a:buChar char="•"/>
            </a:pPr>
            <a:r>
              <a:rPr lang="pt-BR" sz="3200">
                <a:solidFill>
                  <a:srgbClr val="000000"/>
                </a:solidFill>
                <a:latin typeface="Calibri"/>
              </a:rPr>
              <a:t>7.º Nível da estrutura de tópicosClique para editar os estilos do texto mestre</a:t>
            </a:r>
            <a:endParaRPr/>
          </a:p>
          <a:p>
            <a:pPr lvl="1">
              <a:lnSpc>
                <a:spcPct val="100000"/>
              </a:lnSpc>
              <a:buFont typeface="Arial"/>
              <a:buChar char="–"/>
            </a:pPr>
            <a:r>
              <a:rPr lang="pt-BR" sz="2800">
                <a:solidFill>
                  <a:srgbClr val="000000"/>
                </a:solidFill>
                <a:latin typeface="Calibri"/>
              </a:rPr>
              <a:t>Segundo nível</a:t>
            </a:r>
            <a:endParaRPr/>
          </a:p>
          <a:p>
            <a:pPr lvl="2">
              <a:lnSpc>
                <a:spcPct val="100000"/>
              </a:lnSpc>
              <a:buFont typeface="Arial"/>
              <a:buChar char="•"/>
            </a:pPr>
            <a:r>
              <a:rPr lang="pt-BR" sz="2400">
                <a:solidFill>
                  <a:srgbClr val="000000"/>
                </a:solidFill>
                <a:latin typeface="Calibri"/>
              </a:rPr>
              <a:t>Terceiro nível</a:t>
            </a:r>
            <a:endParaRPr/>
          </a:p>
          <a:p>
            <a:pPr lvl="3">
              <a:lnSpc>
                <a:spcPct val="100000"/>
              </a:lnSpc>
              <a:buFont typeface="Arial"/>
              <a:buChar char="–"/>
            </a:pPr>
            <a:r>
              <a:rPr lang="pt-BR" sz="2000">
                <a:solidFill>
                  <a:srgbClr val="000000"/>
                </a:solidFill>
                <a:latin typeface="Calibri"/>
              </a:rPr>
              <a:t>Quarto nível</a:t>
            </a:r>
            <a:endParaRPr/>
          </a:p>
          <a:p>
            <a:pPr lvl="4">
              <a:lnSpc>
                <a:spcPct val="100000"/>
              </a:lnSpc>
              <a:buFont typeface="Arial"/>
              <a:buChar char="»"/>
            </a:pPr>
            <a:r>
              <a:rPr lang="pt-BR" sz="2000">
                <a:solidFill>
                  <a:srgbClr val="000000"/>
                </a:solidFill>
                <a:latin typeface="Calibri"/>
              </a:rPr>
              <a:t>Quinto nível</a:t>
            </a:r>
            <a:endParaRPr/>
          </a:p>
        </p:txBody>
      </p:sp>
      <p:sp>
        <p:nvSpPr>
          <p:cNvPr id="4"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pt-BR" sz="1200">
                <a:solidFill>
                  <a:srgbClr val="8B8B8B"/>
                </a:solidFill>
                <a:latin typeface="Calibri"/>
              </a:rPr>
              <a:t>07/10/14</a:t>
            </a:r>
            <a:endParaRPr/>
          </a:p>
        </p:txBody>
      </p:sp>
      <p:sp>
        <p:nvSpPr>
          <p:cNvPr id="5" name="PlaceHolder 4"/>
          <p:cNvSpPr>
            <a:spLocks noGrp="1"/>
          </p:cNvSpPr>
          <p:nvPr>
            <p:ph type="ftr"/>
          </p:nvPr>
        </p:nvSpPr>
        <p:spPr>
          <a:xfrm>
            <a:off x="3124080" y="6356520"/>
            <a:ext cx="2895120" cy="364680"/>
          </a:xfrm>
          <a:prstGeom prst="rect">
            <a:avLst/>
          </a:prstGeom>
        </p:spPr>
        <p:txBody>
          <a:bodyPr anchor="ctr"/>
          <a:lstStyle/>
          <a:p>
            <a:endParaRPr/>
          </a:p>
        </p:txBody>
      </p:sp>
      <p:sp>
        <p:nvSpPr>
          <p:cNvPr id="6" name="PlaceHolder 5"/>
          <p:cNvSpPr>
            <a:spLocks noGrp="1"/>
          </p:cNvSpPr>
          <p:nvPr>
            <p:ph type="sldNum"/>
          </p:nvPr>
        </p:nvSpPr>
        <p:spPr>
          <a:xfrm>
            <a:off x="6553080" y="6356520"/>
            <a:ext cx="2133360" cy="364680"/>
          </a:xfrm>
          <a:prstGeom prst="rect">
            <a:avLst/>
          </a:prstGeom>
        </p:spPr>
        <p:txBody>
          <a:bodyPr anchor="ctr"/>
          <a:lstStyle/>
          <a:p>
            <a:pPr>
              <a:lnSpc>
                <a:spcPct val="100000"/>
              </a:lnSpc>
            </a:pPr>
            <a:fld id="{2508A464-D329-4AEF-9BB7-811FB0A1D298}" type="slidenum">
              <a:rPr lang="pt-BR" sz="1200">
                <a:solidFill>
                  <a:srgbClr val="8B8B8B"/>
                </a:solidFill>
                <a:latin typeface="Calibri"/>
              </a:rPr>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www.jusbrasil.com.br/legislacao/94711/lei-11488-07" TargetMode="External"/><Relationship Id="rId2" Type="http://schemas.openxmlformats.org/officeDocument/2006/relationships/hyperlink" Target="http://www.jusbrasil.com.br/topicos/10828205/artigo-34-da-lei-n-11488-de-15-de-junho-de-2007"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jusbrasil.com.br/legislacao/104109/lei-do-hauly-lei-9796-99"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legislacao.planalto.gov.br/legisla/legislacao.nsf/Viw_Identificacao/lei%2013.129-2015?OpenDocume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legislacao.planalto.gov.br/legisla/legislacao.nsf/Viw_Identificacao/lei%2013.140-2015?OpenDocumen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Shape 1"/>
          <p:cNvSpPr txBox="1"/>
          <p:nvPr/>
        </p:nvSpPr>
        <p:spPr>
          <a:xfrm>
            <a:off x="1571760" y="2143080"/>
            <a:ext cx="5943240" cy="3725640"/>
          </a:xfrm>
          <a:prstGeom prst="rect">
            <a:avLst/>
          </a:prstGeom>
        </p:spPr>
        <p:txBody>
          <a:bodyPr/>
          <a:lstStyle/>
          <a:p>
            <a:pPr algn="ctr">
              <a:lnSpc>
                <a:spcPct val="100000"/>
              </a:lnSpc>
            </a:pPr>
            <a:r>
              <a:rPr lang="pt-BR" sz="3500" dirty="0" smtClean="0">
                <a:solidFill>
                  <a:srgbClr val="000000"/>
                </a:solidFill>
                <a:latin typeface="Calibri"/>
              </a:rPr>
              <a:t>Diretoria </a:t>
            </a:r>
            <a:r>
              <a:rPr lang="pt-BR" sz="3500" dirty="0">
                <a:solidFill>
                  <a:srgbClr val="000000"/>
                </a:solidFill>
                <a:latin typeface="Calibri"/>
              </a:rPr>
              <a:t>Jurídica
Grupo de Estudos</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u="sng" dirty="0" smtClean="0">
                <a:solidFill>
                  <a:srgbClr val="0000FF"/>
                </a:solidFill>
              </a:rPr>
              <a:t>Decreto Legislativo nº 148/2015</a:t>
            </a:r>
            <a:endParaRPr lang="pt-BR" sz="2800" dirty="0"/>
          </a:p>
        </p:txBody>
      </p:sp>
      <p:sp>
        <p:nvSpPr>
          <p:cNvPr id="3" name="Subtítulo 2"/>
          <p:cNvSpPr>
            <a:spLocks noGrp="1"/>
          </p:cNvSpPr>
          <p:nvPr>
            <p:ph type="subTitle"/>
          </p:nvPr>
        </p:nvSpPr>
        <p:spPr>
          <a:xfrm>
            <a:off x="755576" y="1196752"/>
            <a:ext cx="7930864" cy="4569328"/>
          </a:xfrm>
        </p:spPr>
        <p:txBody>
          <a:bodyPr/>
          <a:lstStyle/>
          <a:p>
            <a:pPr algn="just"/>
            <a:r>
              <a:rPr lang="pt-BR" dirty="0"/>
              <a:t>Aprova o texto da Convenção sobre a Eliminação da Exigência de Legalização de Documentos Públicos Estrangeiros, celebrada na Haia, em 5 de outubro de </a:t>
            </a:r>
            <a:r>
              <a:rPr lang="pt-BR" dirty="0" smtClean="0"/>
              <a:t>1961.</a:t>
            </a:r>
          </a:p>
          <a:p>
            <a:pPr algn="just"/>
            <a:r>
              <a:rPr lang="pt-BR" dirty="0"/>
              <a:t>Ficam sujeitos à aprovação do Congresso Nacional quaisquer atos que possam resultar em revisão da referida Convenção, bem como quaisquer ajustes complementares que, nos termos do inciso I do art. 49 da Constituição Federal, acarretem encargos ou compromissos gravosos ao patrimônio nacional</a:t>
            </a:r>
            <a:r>
              <a:rPr lang="pt-BR" dirty="0" smtClean="0"/>
              <a:t>.</a:t>
            </a:r>
            <a:endParaRPr lang="pt-BR" dirty="0"/>
          </a:p>
        </p:txBody>
      </p:sp>
    </p:spTree>
    <p:extLst>
      <p:ext uri="{BB962C8B-B14F-4D97-AF65-F5344CB8AC3E}">
        <p14:creationId xmlns:p14="http://schemas.microsoft.com/office/powerpoint/2010/main" val="90427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Shape 1"/>
          <p:cNvSpPr txBox="1"/>
          <p:nvPr/>
        </p:nvSpPr>
        <p:spPr>
          <a:xfrm>
            <a:off x="755576" y="1556792"/>
            <a:ext cx="8064896" cy="5112568"/>
          </a:xfrm>
          <a:prstGeom prst="rect">
            <a:avLst/>
          </a:prstGeom>
        </p:spPr>
        <p:txBody>
          <a:bodyPr anchor="t"/>
          <a:lstStyle/>
          <a:p>
            <a:pPr algn="ctr">
              <a:lnSpc>
                <a:spcPct val="100000"/>
              </a:lnSpc>
            </a:pPr>
            <a:endParaRPr lang="pt-BR" sz="3500" b="1" dirty="0" smtClean="0">
              <a:solidFill>
                <a:srgbClr val="000000"/>
              </a:solidFill>
              <a:latin typeface="Calibri"/>
            </a:endParaRPr>
          </a:p>
          <a:p>
            <a:pPr algn="ctr">
              <a:lnSpc>
                <a:spcPct val="100000"/>
              </a:lnSpc>
            </a:pPr>
            <a:endParaRPr lang="pt-BR" sz="3500" b="1" dirty="0">
              <a:solidFill>
                <a:srgbClr val="000000"/>
              </a:solidFill>
              <a:latin typeface="Calibri"/>
            </a:endParaRPr>
          </a:p>
          <a:p>
            <a:pPr algn="ctr">
              <a:lnSpc>
                <a:spcPct val="100000"/>
              </a:lnSpc>
            </a:pPr>
            <a:endParaRPr lang="pt-BR" sz="3500" b="1" dirty="0" smtClean="0">
              <a:solidFill>
                <a:srgbClr val="000000"/>
              </a:solidFill>
              <a:latin typeface="Calibri"/>
            </a:endParaRPr>
          </a:p>
          <a:p>
            <a:pPr algn="ctr">
              <a:lnSpc>
                <a:spcPct val="100000"/>
              </a:lnSpc>
            </a:pPr>
            <a:r>
              <a:rPr lang="pt-BR" sz="3500" b="1" dirty="0" smtClean="0">
                <a:solidFill>
                  <a:srgbClr val="000000"/>
                </a:solidFill>
                <a:latin typeface="Calibri"/>
              </a:rPr>
              <a:t>Legislação Estadual</a:t>
            </a:r>
            <a:endParaRPr b="1" dirty="0"/>
          </a:p>
        </p:txBody>
      </p:sp>
    </p:spTree>
    <p:extLst>
      <p:ext uri="{BB962C8B-B14F-4D97-AF65-F5344CB8AC3E}">
        <p14:creationId xmlns:p14="http://schemas.microsoft.com/office/powerpoint/2010/main" val="176937546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Shape 1"/>
          <p:cNvSpPr txBox="1"/>
          <p:nvPr/>
        </p:nvSpPr>
        <p:spPr>
          <a:xfrm>
            <a:off x="683640" y="333360"/>
            <a:ext cx="8002800" cy="1083960"/>
          </a:xfrm>
          <a:prstGeom prst="rect">
            <a:avLst/>
          </a:prstGeom>
        </p:spPr>
        <p:txBody>
          <a:bodyPr anchor="ctr"/>
          <a:lstStyle/>
          <a:p>
            <a:pPr algn="ctr">
              <a:lnSpc>
                <a:spcPct val="100000"/>
              </a:lnSpc>
            </a:pPr>
            <a:r>
              <a:rPr lang="pt-BR" sz="2000" b="1" u="sng" dirty="0" smtClean="0">
                <a:solidFill>
                  <a:srgbClr val="0000FF"/>
                </a:solidFill>
              </a:rPr>
              <a:t>RES PGE 3727/2015</a:t>
            </a:r>
            <a:endParaRPr sz="2000" b="1" u="sng" dirty="0">
              <a:solidFill>
                <a:srgbClr val="0000FF"/>
              </a:solidFill>
            </a:endParaRPr>
          </a:p>
        </p:txBody>
      </p:sp>
      <p:sp>
        <p:nvSpPr>
          <p:cNvPr id="71" name="TextShape 2"/>
          <p:cNvSpPr txBox="1"/>
          <p:nvPr/>
        </p:nvSpPr>
        <p:spPr>
          <a:xfrm>
            <a:off x="683640" y="1556792"/>
            <a:ext cx="8064720" cy="4597408"/>
          </a:xfrm>
          <a:prstGeom prst="rect">
            <a:avLst/>
          </a:prstGeom>
        </p:spPr>
        <p:txBody>
          <a:bodyPr/>
          <a:lstStyle/>
          <a:p>
            <a:pPr algn="just"/>
            <a:endParaRPr lang="pt-BR" dirty="0" smtClean="0"/>
          </a:p>
          <a:p>
            <a:pPr algn="just"/>
            <a:r>
              <a:rPr lang="pt-BR" dirty="0"/>
              <a:t>APROVA AS MINUTAS-PADRÃO DE TERMO DE CONVÊNIO CELEBRADO COM MUNICÍPIO COM DISPÊNDIO FINANCEIRO ESTADUAL, DE EDITAL DE CHAMAMENTO PÚBLICO PARA CELEBRAÇÃO DE CONVÊNIO COM ENTIDADE DOTADA DE PERSONALIDADE JURÍDICA DE DIREITO PRIVADO COM DISPÊNDIO FINANCEIRO ESTADUAL E DE TERMO DE CONVÊNIO CELEBRADO COM ENTIDADE DOTADA DE PERSONALIDADE JURÍDICA DE DIREITO PRIVADO COM DISPÊNDIO FINANCEIRO ESTADUAL A SEREM FIRMADOS COM FUNDAMENTO NO DECRETO ESTADUAL Nº 44.879, DE 15 DE JULHO DE 2014.</a:t>
            </a:r>
          </a:p>
        </p:txBody>
      </p:sp>
    </p:spTree>
    <p:extLst>
      <p:ext uri="{BB962C8B-B14F-4D97-AF65-F5344CB8AC3E}">
        <p14:creationId xmlns:p14="http://schemas.microsoft.com/office/powerpoint/2010/main" val="14075877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5576" y="332656"/>
            <a:ext cx="8229240" cy="1143000"/>
          </a:xfrm>
        </p:spPr>
        <p:txBody>
          <a:bodyPr/>
          <a:lstStyle/>
          <a:p>
            <a:r>
              <a:rPr lang="pt-BR" b="1" dirty="0" smtClean="0">
                <a:solidFill>
                  <a:srgbClr val="0000FF"/>
                </a:solidFill>
              </a:rPr>
              <a:t>			   </a:t>
            </a:r>
            <a:r>
              <a:rPr lang="pt-BR" sz="2000" b="1" u="sng" dirty="0" smtClean="0">
                <a:solidFill>
                  <a:srgbClr val="0000FF"/>
                </a:solidFill>
              </a:rPr>
              <a:t>RES PGE 3788/2015</a:t>
            </a:r>
            <a:r>
              <a:rPr lang="pt-BR" b="1" u="sng" dirty="0" smtClean="0">
                <a:solidFill>
                  <a:srgbClr val="0000FF"/>
                </a:solidFill>
              </a:rPr>
              <a:t/>
            </a:r>
            <a:br>
              <a:rPr lang="pt-BR" b="1" u="sng" dirty="0" smtClean="0">
                <a:solidFill>
                  <a:srgbClr val="0000FF"/>
                </a:solidFill>
              </a:rPr>
            </a:br>
            <a:endParaRPr lang="pt-BR" dirty="0"/>
          </a:p>
        </p:txBody>
      </p:sp>
      <p:sp>
        <p:nvSpPr>
          <p:cNvPr id="3" name="Subtítulo 2"/>
          <p:cNvSpPr>
            <a:spLocks noGrp="1"/>
          </p:cNvSpPr>
          <p:nvPr>
            <p:ph type="subTitle"/>
          </p:nvPr>
        </p:nvSpPr>
        <p:spPr>
          <a:xfrm>
            <a:off x="971600" y="1556792"/>
            <a:ext cx="7714840" cy="4968552"/>
          </a:xfrm>
        </p:spPr>
        <p:txBody>
          <a:bodyPr/>
          <a:lstStyle/>
          <a:p>
            <a:pPr algn="just"/>
            <a:r>
              <a:rPr lang="pt-BR" sz="1600" b="1" dirty="0"/>
              <a:t>INCLUI DISPOSITIVOS NAS MINUTAS-PADRÃO DE EDITAL DE PREGÃO ELETRÔNICO PREVENDO MANIFESTAÇÃO, EM CAMPO PRÓPRIO, PELO LICITANTE, ACERCA DA NÃO APLICAÇÃO DE </a:t>
            </a:r>
            <a:r>
              <a:rPr lang="pt-BR" sz="1600" b="1" dirty="0" smtClean="0"/>
              <a:t>PENALIDADES.</a:t>
            </a:r>
          </a:p>
          <a:p>
            <a:pPr algn="just"/>
            <a:endParaRPr lang="pt-BR" sz="1600" dirty="0" smtClean="0"/>
          </a:p>
          <a:p>
            <a:pPr algn="just"/>
            <a:r>
              <a:rPr lang="pt-BR" sz="1600" dirty="0" smtClean="0"/>
              <a:t>6</a:t>
            </a:r>
            <a:r>
              <a:rPr lang="pt-BR" sz="1600" dirty="0"/>
              <a:t>. DAS CONDIÇÕES DE PARTICIPAÇÃO:</a:t>
            </a:r>
          </a:p>
          <a:p>
            <a:pPr algn="just"/>
            <a:r>
              <a:rPr lang="pt-BR" sz="1600" dirty="0"/>
              <a:t>6.5A- O licitante deverá declarar, junto ao sistema eletrônico, que não lhe foram aplicadas penalidades de suspensão temporária de</a:t>
            </a:r>
          </a:p>
          <a:p>
            <a:pPr algn="just"/>
            <a:r>
              <a:rPr lang="pt-BR" sz="1600" dirty="0"/>
              <a:t>participação em licitação, impedimento de contratar ou declaração de inidoneidade para licitar e contratar por qualquer Ente ou Entidade da Administração Federal, Estadual, Distrital e Municipal, cujos efeitos ainda </a:t>
            </a:r>
            <a:r>
              <a:rPr lang="pt-BR" sz="1600" dirty="0" smtClean="0"/>
              <a:t>vigorem.</a:t>
            </a:r>
            <a:r>
              <a:rPr lang="pt-BR" sz="1600" dirty="0"/>
              <a:t> </a:t>
            </a:r>
            <a:endParaRPr lang="pt-BR" sz="1600" dirty="0" smtClean="0"/>
          </a:p>
          <a:p>
            <a:pPr algn="just"/>
            <a:endParaRPr lang="pt-BR" sz="1600" dirty="0" smtClean="0"/>
          </a:p>
          <a:p>
            <a:pPr algn="just"/>
            <a:r>
              <a:rPr lang="pt-BR" sz="1600" dirty="0" smtClean="0"/>
              <a:t>As </a:t>
            </a:r>
            <a:r>
              <a:rPr lang="pt-BR" sz="1600" dirty="0"/>
              <a:t>minutas-padrão de edital de pregão eletrônico para prestação de serviços e aquisição de bens exclusivo para Microempresas, Empresas de Pequeno Porte, Empresário Individual e Cooperativas enquadradas no art. </a:t>
            </a:r>
            <a:r>
              <a:rPr lang="pt-BR" sz="1600" dirty="0">
                <a:hlinkClick r:id="rId2" tooltip="Artigo 34 da Lei nº 11.488 de 15 de Junho de 2007"/>
              </a:rPr>
              <a:t>34</a:t>
            </a:r>
            <a:r>
              <a:rPr lang="pt-BR" sz="1600" dirty="0"/>
              <a:t> da Lei nº </a:t>
            </a:r>
            <a:r>
              <a:rPr lang="pt-BR" sz="1600" dirty="0">
                <a:hlinkClick r:id="rId3" tooltip="Lei nº 11.488, de 15 de junho de 2007."/>
              </a:rPr>
              <a:t>11.488</a:t>
            </a:r>
            <a:r>
              <a:rPr lang="pt-BR" sz="1600" dirty="0"/>
              <a:t>/2007, passam a prever o seguinte dispositivo no item 8.4:</a:t>
            </a:r>
          </a:p>
          <a:p>
            <a:pPr algn="just"/>
            <a:r>
              <a:rPr lang="pt-BR" sz="1600" dirty="0"/>
              <a:t>d) não lhe foram aplicadas penalidades de suspensão temporária da participação em licitação, impedimento de contratar ou declaração de inidoneidade para licitar e contratar por qualquer Ente ou Entidade da Administração Federal, Estadual, Distrital e Municipal, cujos efeitos ainda vigorem.</a:t>
            </a:r>
          </a:p>
          <a:p>
            <a:endParaRPr lang="pt-BR" dirty="0"/>
          </a:p>
        </p:txBody>
      </p:sp>
    </p:spTree>
    <p:extLst>
      <p:ext uri="{BB962C8B-B14F-4D97-AF65-F5344CB8AC3E}">
        <p14:creationId xmlns:p14="http://schemas.microsoft.com/office/powerpoint/2010/main" val="41243258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u="sng" dirty="0" smtClean="0">
                <a:solidFill>
                  <a:srgbClr val="0000FF"/>
                </a:solidFill>
              </a:rPr>
              <a:t>RES PGE 3790/2015</a:t>
            </a:r>
            <a:br>
              <a:rPr lang="pt-BR" b="1" u="sng" dirty="0" smtClean="0">
                <a:solidFill>
                  <a:srgbClr val="0000FF"/>
                </a:solidFill>
              </a:rPr>
            </a:br>
            <a:endParaRPr lang="pt-BR" dirty="0"/>
          </a:p>
        </p:txBody>
      </p:sp>
      <p:sp>
        <p:nvSpPr>
          <p:cNvPr id="3" name="Subtítulo 2"/>
          <p:cNvSpPr>
            <a:spLocks noGrp="1"/>
          </p:cNvSpPr>
          <p:nvPr>
            <p:ph type="subTitle"/>
          </p:nvPr>
        </p:nvSpPr>
        <p:spPr>
          <a:xfrm>
            <a:off x="755576" y="1556792"/>
            <a:ext cx="7930864" cy="4569328"/>
          </a:xfrm>
        </p:spPr>
        <p:txBody>
          <a:bodyPr/>
          <a:lstStyle/>
          <a:p>
            <a:r>
              <a:rPr lang="pt-BR" b="1" dirty="0"/>
              <a:t>APROVA AS MINUTAS-PADRÃO DE EDITAIS DE REGISTRO DE PREÇOS E ATAS DE REGISTRO DE PREÇOS PARA AQUISIÇÕES E PRESTAÇÃO DE SERVIÇOS.</a:t>
            </a:r>
            <a:endParaRPr lang="pt-BR" dirty="0"/>
          </a:p>
        </p:txBody>
      </p:sp>
    </p:spTree>
    <p:extLst>
      <p:ext uri="{BB962C8B-B14F-4D97-AF65-F5344CB8AC3E}">
        <p14:creationId xmlns:p14="http://schemas.microsoft.com/office/powerpoint/2010/main" val="23399355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
            </a:r>
            <a:br>
              <a:rPr lang="pt-BR" dirty="0"/>
            </a:br>
            <a:r>
              <a:rPr lang="pt-BR" b="1" u="sng" dirty="0">
                <a:solidFill>
                  <a:srgbClr val="0000FF"/>
                </a:solidFill>
              </a:rPr>
              <a:t>LEI Nº 7041 DE 15 DE JULHO DE 2015</a:t>
            </a:r>
            <a:endParaRPr lang="pt-BR" u="sng" dirty="0">
              <a:solidFill>
                <a:srgbClr val="0000FF"/>
              </a:solidFill>
            </a:endParaRPr>
          </a:p>
        </p:txBody>
      </p:sp>
      <p:sp>
        <p:nvSpPr>
          <p:cNvPr id="3" name="Subtítulo 2"/>
          <p:cNvSpPr>
            <a:spLocks noGrp="1"/>
          </p:cNvSpPr>
          <p:nvPr>
            <p:ph type="subTitle"/>
          </p:nvPr>
        </p:nvSpPr>
        <p:spPr>
          <a:xfrm>
            <a:off x="827584" y="1556792"/>
            <a:ext cx="7858856" cy="4569328"/>
          </a:xfrm>
        </p:spPr>
        <p:txBody>
          <a:bodyPr/>
          <a:lstStyle/>
          <a:p>
            <a:pPr algn="just"/>
            <a:r>
              <a:rPr lang="pt-BR" b="1" dirty="0"/>
              <a:t>ESTABELECE PENALIDADES ADMINISTRATIVAS AOS ESTABELECIMENTOS E AGENTES PÚBLICOS QUE DISCRIMINEM AS PESSOAS POR PRECONCEITO DE SEXO E ORIENTAÇÃO SEXUAL E DÁ OUTRAS </a:t>
            </a:r>
            <a:r>
              <a:rPr lang="pt-BR" b="1" dirty="0" smtClean="0"/>
              <a:t>PROVIDÊNCIAS.</a:t>
            </a:r>
          </a:p>
          <a:p>
            <a:pPr algn="just"/>
            <a:r>
              <a:rPr lang="pt-BR" dirty="0"/>
              <a:t>Esta Lei estabelece infrações administrativas a condutas discriminatórias motivadas por preconceito de sexo ou orientação sexual, praticadas por agentes públicos e estabelecimentos localizados no Estado do Rio de Janeiro, ou que discriminem pessoas em virtude de sua orientação sexual</a:t>
            </a:r>
            <a:r>
              <a:rPr lang="pt-BR" dirty="0" smtClean="0"/>
              <a:t>.</a:t>
            </a:r>
          </a:p>
          <a:p>
            <a:pPr algn="just"/>
            <a:r>
              <a:rPr lang="pt-BR" dirty="0"/>
              <a:t>O Poder Executivo, no âmbito de sua competência, penalizará estabelecimento público, comercial e industrial, entidades, representações, associações, fundações, sociedades civis ou de prestação de serviços que, por atos de seus proprietários ou prepostos, discriminem pessoas em função de preconceito de sexo e de orientação sexual ou contra elas adotem atos de coação, violência física ou verbal ou omissão de socorro</a:t>
            </a:r>
          </a:p>
        </p:txBody>
      </p:sp>
    </p:spTree>
    <p:extLst>
      <p:ext uri="{BB962C8B-B14F-4D97-AF65-F5344CB8AC3E}">
        <p14:creationId xmlns:p14="http://schemas.microsoft.com/office/powerpoint/2010/main" val="3317861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
            </a:r>
            <a:br>
              <a:rPr lang="pt-BR" dirty="0"/>
            </a:br>
            <a:r>
              <a:rPr lang="pt-BR" b="1" u="sng" dirty="0">
                <a:solidFill>
                  <a:srgbClr val="0000FF"/>
                </a:solidFill>
              </a:rPr>
              <a:t>LEI Nº 7078 DE 14 DE OUTUBRO DE 2015</a:t>
            </a:r>
          </a:p>
        </p:txBody>
      </p:sp>
      <p:sp>
        <p:nvSpPr>
          <p:cNvPr id="3" name="Subtítulo 2"/>
          <p:cNvSpPr>
            <a:spLocks noGrp="1"/>
          </p:cNvSpPr>
          <p:nvPr>
            <p:ph type="subTitle"/>
          </p:nvPr>
        </p:nvSpPr>
        <p:spPr>
          <a:xfrm>
            <a:off x="1043608" y="1484784"/>
            <a:ext cx="7642832" cy="4857360"/>
          </a:xfrm>
        </p:spPr>
        <p:txBody>
          <a:bodyPr/>
          <a:lstStyle/>
          <a:p>
            <a:pPr algn="just"/>
            <a:r>
              <a:rPr lang="pt-BR" sz="1700" b="1" dirty="0"/>
              <a:t>AUTORIZA O FUNDO ÚNICO DE PREVIDÊNCIA DO ESTADO DO RIO DE JANEIRO - RIOPREVIDÊNCIA A RECEBER, MEDIANTE DAÇÃO EM PAGAMENTO, IMÓVEIS DE PROPRIEDADE DO INSTITUTO NACIONAL DO SEGURO SOCIAL - INSS PARA QUITAÇÃO DE </a:t>
            </a:r>
            <a:r>
              <a:rPr lang="pt-BR" sz="1700" b="1" dirty="0" smtClean="0"/>
              <a:t>DÉBITO  </a:t>
            </a:r>
            <a:r>
              <a:rPr lang="pt-BR" sz="1700" b="1" dirty="0"/>
              <a:t>DECORRENTE DE COMPENSAÇÃO PREVIDENCIÁRIA</a:t>
            </a:r>
            <a:r>
              <a:rPr lang="pt-BR" sz="1700" b="1" dirty="0" smtClean="0"/>
              <a:t>.</a:t>
            </a:r>
            <a:r>
              <a:rPr lang="pt-BR" sz="1700" dirty="0"/>
              <a:t> </a:t>
            </a:r>
            <a:endParaRPr lang="pt-BR" sz="1700" dirty="0" smtClean="0"/>
          </a:p>
          <a:p>
            <a:pPr algn="just"/>
            <a:r>
              <a:rPr lang="pt-BR" sz="1700" dirty="0"/>
              <a:t>Fica o Fundo Único de Previdência do Estado do Rio de Janeiro - RIOPREVIDÊNCIA autorizado a receber imóveis de propriedade do Instituto Nacional do Seguro Social - INSS, mediante dação em pagamento de débitos referentes à compensação financeira de que trata a Lei Federal nº </a:t>
            </a:r>
            <a:r>
              <a:rPr lang="pt-BR" sz="1700" dirty="0">
                <a:hlinkClick r:id="rId2" tooltip="Lei no 9.796, de 5 de maio de 1999."/>
              </a:rPr>
              <a:t>9.796</a:t>
            </a:r>
            <a:r>
              <a:rPr lang="pt-BR" sz="1700" dirty="0"/>
              <a:t>, de 05 de maio de 1999.</a:t>
            </a:r>
          </a:p>
          <a:p>
            <a:pPr algn="just"/>
            <a:r>
              <a:rPr lang="pt-BR" sz="1700" dirty="0" smtClean="0"/>
              <a:t>A </a:t>
            </a:r>
            <a:r>
              <a:rPr lang="pt-BR" sz="1700" dirty="0"/>
              <a:t>Procuradoria-Geral do Estado promoverá previamente a verificação da legalidade documental de cada imóvel e a avaliação estimada dos mesmos, encaminhando-os à Assembleia Legislativa do Estado do Rio de Janeiro antes de serem repassados.</a:t>
            </a:r>
          </a:p>
          <a:p>
            <a:pPr algn="just"/>
            <a:r>
              <a:rPr lang="pt-BR" sz="1700" dirty="0" smtClean="0"/>
              <a:t>Os </a:t>
            </a:r>
            <a:r>
              <a:rPr lang="pt-BR" sz="1700" dirty="0"/>
              <a:t>imóveis a serem dados em dação em pagamento serão discriminados por meio de instrumento próprio firmado entre o Fundo Único de Previdência do Estado do Rio de Janeiro - </a:t>
            </a:r>
            <a:r>
              <a:rPr lang="pt-BR" sz="1700" dirty="0" err="1"/>
              <a:t>RIOPREVIDÊNCIAeoInstituto</a:t>
            </a:r>
            <a:r>
              <a:rPr lang="pt-BR" sz="1700" dirty="0"/>
              <a:t> Nacional do Seguro Social - INSS.</a:t>
            </a:r>
          </a:p>
          <a:p>
            <a:pPr algn="just"/>
            <a:endParaRPr lang="pt-BR" dirty="0"/>
          </a:p>
        </p:txBody>
      </p:sp>
    </p:spTree>
    <p:extLst>
      <p:ext uri="{BB962C8B-B14F-4D97-AF65-F5344CB8AC3E}">
        <p14:creationId xmlns:p14="http://schemas.microsoft.com/office/powerpoint/2010/main" val="17109988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
            </a:r>
            <a:br>
              <a:rPr lang="pt-BR" dirty="0" smtClean="0"/>
            </a:br>
            <a:r>
              <a:rPr lang="pt-BR" b="1" u="sng" dirty="0">
                <a:solidFill>
                  <a:srgbClr val="0000FF"/>
                </a:solidFill>
              </a:rPr>
              <a:t>DECRETO ESTADUAL Nº 45387 DE 28/09/2015</a:t>
            </a:r>
            <a:br>
              <a:rPr lang="pt-BR" b="1" u="sng" dirty="0">
                <a:solidFill>
                  <a:srgbClr val="0000FF"/>
                </a:solidFill>
              </a:rPr>
            </a:br>
            <a:endParaRPr lang="pt-BR" b="1" u="sng" dirty="0">
              <a:solidFill>
                <a:srgbClr val="0000FF"/>
              </a:solidFill>
            </a:endParaRPr>
          </a:p>
        </p:txBody>
      </p:sp>
      <p:sp>
        <p:nvSpPr>
          <p:cNvPr id="3" name="Subtítulo 2"/>
          <p:cNvSpPr>
            <a:spLocks noGrp="1"/>
          </p:cNvSpPr>
          <p:nvPr>
            <p:ph type="subTitle"/>
          </p:nvPr>
        </p:nvSpPr>
        <p:spPr>
          <a:xfrm>
            <a:off x="1043608" y="1556792"/>
            <a:ext cx="7642832" cy="5040560"/>
          </a:xfrm>
        </p:spPr>
        <p:txBody>
          <a:bodyPr anchor="t"/>
          <a:lstStyle/>
          <a:p>
            <a:pPr algn="just"/>
            <a:r>
              <a:rPr lang="pt-BR" sz="1600" b="1" dirty="0"/>
              <a:t>E</a:t>
            </a:r>
            <a:r>
              <a:rPr lang="pt-BR" sz="1600" b="1" dirty="0" smtClean="0"/>
              <a:t>STABELECE NORMAS SOBRE DISPENSA TEMPORÁRIA DE APLICAÇÃO DE SANÇÕES ADMINISTRATIVAS E CONTRATUAIS E DE RESCISÃO DOS CONTRATOS FIRMADOS PELOS ÓRGÃOS E ENTIDADES DA ADMINSTRATÇÃO PÚBLICA ESTADUAL EM RAZÃO DA CRISE FINANCEIRA DO ESTADO DO RIO DE JANEIRO</a:t>
            </a:r>
            <a:r>
              <a:rPr lang="pt-BR" sz="1600" dirty="0" smtClean="0"/>
              <a:t>.</a:t>
            </a:r>
          </a:p>
          <a:p>
            <a:pPr algn="just"/>
            <a:endParaRPr lang="pt-BR" sz="1600" dirty="0" smtClean="0"/>
          </a:p>
          <a:p>
            <a:pPr algn="just"/>
            <a:r>
              <a:rPr lang="pt-BR" sz="1600" dirty="0" smtClean="0"/>
              <a:t>Aplica-se </a:t>
            </a:r>
            <a:r>
              <a:rPr lang="pt-BR" sz="1600" dirty="0"/>
              <a:t>a todos os órgãos da Administração Direta, às Autarquias, Fundações, Empresas Públicas e Sociedades de </a:t>
            </a:r>
            <a:r>
              <a:rPr lang="pt-BR" sz="1600" dirty="0" smtClean="0"/>
              <a:t>Economia Mista.</a:t>
            </a:r>
          </a:p>
          <a:p>
            <a:pPr algn="just"/>
            <a:endParaRPr lang="pt-BR" sz="1600" dirty="0" smtClean="0"/>
          </a:p>
          <a:p>
            <a:pPr algn="just"/>
            <a:r>
              <a:rPr lang="pt-BR" sz="1600" dirty="0" smtClean="0"/>
              <a:t>A </a:t>
            </a:r>
            <a:r>
              <a:rPr lang="pt-BR" sz="1600" dirty="0"/>
              <a:t>Autoridade Administrativa </a:t>
            </a:r>
            <a:r>
              <a:rPr lang="pt-BR" sz="1600" b="1" dirty="0"/>
              <a:t>poderá deixar de aplicar sanções administrativas e contratuais previstas na legislação de licitações ou nos instrumentos contratuais, bem como poderá deixar de rescindir contratos</a:t>
            </a:r>
            <a:r>
              <a:rPr lang="pt-BR" sz="1600" dirty="0"/>
              <a:t>, nas hipóteses de ausência de manutenção das condições de habilitação ou descumprimento de outras </a:t>
            </a:r>
            <a:r>
              <a:rPr lang="pt-BR" sz="1600"/>
              <a:t>obrigações </a:t>
            </a:r>
            <a:r>
              <a:rPr lang="pt-BR" sz="1600" smtClean="0"/>
              <a:t>acessórias.</a:t>
            </a:r>
            <a:endParaRPr lang="pt-BR" sz="1600" dirty="0" smtClean="0"/>
          </a:p>
        </p:txBody>
      </p:sp>
    </p:spTree>
    <p:extLst>
      <p:ext uri="{BB962C8B-B14F-4D97-AF65-F5344CB8AC3E}">
        <p14:creationId xmlns:p14="http://schemas.microsoft.com/office/powerpoint/2010/main" val="29017734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p:nvPr>
        </p:nvSpPr>
        <p:spPr>
          <a:xfrm>
            <a:off x="611560" y="1412776"/>
            <a:ext cx="8064896" cy="4525920"/>
          </a:xfrm>
        </p:spPr>
        <p:txBody>
          <a:bodyPr/>
          <a:lstStyle/>
          <a:p>
            <a:pPr algn="ctr" defTabSz="965200">
              <a:tabLst>
                <a:tab pos="538163" algn="l"/>
                <a:tab pos="1339850" algn="l"/>
              </a:tabLst>
            </a:pPr>
            <a:r>
              <a:rPr lang="pt-BR" sz="3500" b="1" dirty="0" smtClean="0">
                <a:solidFill>
                  <a:srgbClr val="000000"/>
                </a:solidFill>
                <a:latin typeface="Calibri"/>
              </a:rPr>
              <a:t>Jurisprudência do Tribunal de </a:t>
            </a:r>
          </a:p>
          <a:p>
            <a:pPr algn="ctr"/>
            <a:r>
              <a:rPr lang="pt-BR" sz="3500" b="1" dirty="0" smtClean="0">
                <a:solidFill>
                  <a:srgbClr val="000000"/>
                </a:solidFill>
                <a:latin typeface="Calibri"/>
              </a:rPr>
              <a:t>Contas do Estado do Rio de Janeiro</a:t>
            </a:r>
            <a:endParaRPr lang="pt-BR" b="1" dirty="0"/>
          </a:p>
        </p:txBody>
      </p:sp>
    </p:spTree>
    <p:extLst>
      <p:ext uri="{BB962C8B-B14F-4D97-AF65-F5344CB8AC3E}">
        <p14:creationId xmlns:p14="http://schemas.microsoft.com/office/powerpoint/2010/main" val="3758256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274680"/>
            <a:ext cx="8146888" cy="922072"/>
          </a:xfrm>
        </p:spPr>
        <p:txBody>
          <a:bodyPr/>
          <a:lstStyle/>
          <a:p>
            <a:pPr algn="ctr"/>
            <a:r>
              <a:rPr lang="pt-BR" sz="2800" b="1" u="sng" dirty="0" smtClean="0">
                <a:solidFill>
                  <a:srgbClr val="0000FF"/>
                </a:solidFill>
              </a:rPr>
              <a:t>TCE - Multa</a:t>
            </a:r>
            <a:endParaRPr lang="pt-BR" sz="2800" b="1" u="sng" dirty="0">
              <a:solidFill>
                <a:srgbClr val="0000FF"/>
              </a:solidFill>
            </a:endParaRPr>
          </a:p>
        </p:txBody>
      </p:sp>
      <p:sp>
        <p:nvSpPr>
          <p:cNvPr id="3" name="Espaço Reservado para Conteúdo 2"/>
          <p:cNvSpPr>
            <a:spLocks noGrp="1"/>
          </p:cNvSpPr>
          <p:nvPr>
            <p:ph idx="4294967295"/>
          </p:nvPr>
        </p:nvSpPr>
        <p:spPr>
          <a:xfrm>
            <a:off x="971600" y="1484784"/>
            <a:ext cx="7715200" cy="5184576"/>
          </a:xfrm>
          <a:prstGeom prst="rect">
            <a:avLst/>
          </a:prstGeom>
        </p:spPr>
        <p:txBody>
          <a:bodyPr/>
          <a:lstStyle/>
          <a:p>
            <a:pPr marL="0" indent="0" algn="just">
              <a:buNone/>
            </a:pPr>
            <a:r>
              <a:rPr lang="pt-BR" b="1" dirty="0" smtClean="0"/>
              <a:t>TCE-RJ 204.069-1/2014 </a:t>
            </a:r>
            <a:r>
              <a:rPr lang="pt-BR" dirty="0" smtClean="0"/>
              <a:t>– Contrato oriundo de pregão presencial. Prefeitura Municipal de Campos dos Goytacazes. Aquisição de Solução Multimídia, assessoria técnica pedagógica e manutenção dos equipamentos. </a:t>
            </a:r>
            <a:r>
              <a:rPr lang="pt-BR" u="sng" dirty="0" smtClean="0"/>
              <a:t>Detalhamento exagerado do objeto licitado (dimensionamento e cor) compromete o caráter competitivo e afronta o Princípio da Impessoalidade.</a:t>
            </a:r>
            <a:r>
              <a:rPr lang="pt-BR" dirty="0" smtClean="0"/>
              <a:t> Não houve impugnação ao edital, mas somente uma empresa licitante foi credenciada para a participar da licitação. Necessidade de ampliação da competitividade. Multa. Determinação de instauração de tomada de contas especial para apuração dos fatos e quantificação de possíveis danos decorrentes. </a:t>
            </a:r>
          </a:p>
          <a:p>
            <a:pPr marL="0" indent="0" algn="just">
              <a:buNone/>
            </a:pPr>
            <a:endParaRPr lang="pt-BR" dirty="0"/>
          </a:p>
          <a:p>
            <a:pPr marL="0" indent="0" algn="just">
              <a:buNone/>
            </a:pPr>
            <a:r>
              <a:rPr lang="pt-BR" b="1" dirty="0" smtClean="0"/>
              <a:t>TCE-RJ 209.570-2/2004 </a:t>
            </a:r>
            <a:r>
              <a:rPr lang="pt-BR" dirty="0" smtClean="0"/>
              <a:t>– Prefeitura Municipal de Belford Roxo. Execução Contratual de obras e serviços de engenharia. Realização de despesas ilegítimas. </a:t>
            </a:r>
            <a:r>
              <a:rPr lang="pt-BR" u="sng" dirty="0" smtClean="0"/>
              <a:t>Autorização de pagamento em discordância das recomendações do fiscal da obra. Atestação de serviços não executados</a:t>
            </a:r>
            <a:r>
              <a:rPr lang="pt-BR" dirty="0" smtClean="0"/>
              <a:t>. Dano ao erário Municipal. Aplicação de  Multa.</a:t>
            </a:r>
          </a:p>
          <a:p>
            <a:pPr marL="0" indent="0" algn="just">
              <a:buNone/>
            </a:pPr>
            <a:endParaRPr lang="pt-BR" dirty="0"/>
          </a:p>
        </p:txBody>
      </p:sp>
    </p:spTree>
    <p:extLst>
      <p:ext uri="{BB962C8B-B14F-4D97-AF65-F5344CB8AC3E}">
        <p14:creationId xmlns:p14="http://schemas.microsoft.com/office/powerpoint/2010/main" val="1886226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Shape 1"/>
          <p:cNvSpPr txBox="1"/>
          <p:nvPr/>
        </p:nvSpPr>
        <p:spPr>
          <a:xfrm>
            <a:off x="1043608" y="274680"/>
            <a:ext cx="7642832" cy="1142640"/>
          </a:xfrm>
          <a:prstGeom prst="rect">
            <a:avLst/>
          </a:prstGeom>
        </p:spPr>
        <p:txBody>
          <a:bodyPr/>
          <a:lstStyle/>
          <a:p>
            <a:pPr algn="ctr">
              <a:lnSpc>
                <a:spcPct val="100000"/>
              </a:lnSpc>
            </a:pPr>
            <a:r>
              <a:rPr lang="pt-BR" sz="4400" dirty="0">
                <a:solidFill>
                  <a:srgbClr val="000000"/>
                </a:solidFill>
                <a:latin typeface="Calibri"/>
              </a:rPr>
              <a:t>Objetivo </a:t>
            </a:r>
            <a:endParaRPr dirty="0"/>
          </a:p>
        </p:txBody>
      </p:sp>
      <p:sp>
        <p:nvSpPr>
          <p:cNvPr id="48" name="TextShape 2"/>
          <p:cNvSpPr txBox="1"/>
          <p:nvPr/>
        </p:nvSpPr>
        <p:spPr>
          <a:xfrm>
            <a:off x="1043608" y="1600200"/>
            <a:ext cx="7642832" cy="4525560"/>
          </a:xfrm>
          <a:prstGeom prst="rect">
            <a:avLst/>
          </a:prstGeom>
        </p:spPr>
        <p:txBody>
          <a:bodyPr/>
          <a:lstStyle/>
          <a:p>
            <a:pPr algn="just">
              <a:lnSpc>
                <a:spcPct val="100000"/>
              </a:lnSpc>
            </a:pPr>
            <a:r>
              <a:rPr lang="pt-BR" sz="2200" dirty="0" smtClean="0">
                <a:solidFill>
                  <a:srgbClr val="000000"/>
                </a:solidFill>
                <a:latin typeface="Calibri"/>
              </a:rPr>
              <a:t>	Análise </a:t>
            </a:r>
            <a:r>
              <a:rPr lang="pt-BR" sz="2200" dirty="0">
                <a:solidFill>
                  <a:srgbClr val="000000"/>
                </a:solidFill>
                <a:latin typeface="Calibri"/>
              </a:rPr>
              <a:t>do cenário jurídico brasileiro visando auxílio na tomada </a:t>
            </a:r>
            <a:r>
              <a:rPr lang="pt-BR" sz="2200" dirty="0" smtClean="0">
                <a:solidFill>
                  <a:srgbClr val="000000"/>
                </a:solidFill>
                <a:latin typeface="Calibri"/>
              </a:rPr>
              <a:t>de </a:t>
            </a:r>
            <a:r>
              <a:rPr lang="pt-BR" sz="2200" dirty="0">
                <a:solidFill>
                  <a:srgbClr val="000000"/>
                </a:solidFill>
                <a:latin typeface="Calibri"/>
              </a:rPr>
              <a:t>decisões da Diretoria Executiva do </a:t>
            </a:r>
            <a:r>
              <a:rPr lang="pt-BR" sz="2200" dirty="0" err="1">
                <a:solidFill>
                  <a:srgbClr val="000000"/>
                </a:solidFill>
                <a:latin typeface="Calibri"/>
              </a:rPr>
              <a:t>Rioprevidência</a:t>
            </a:r>
            <a:r>
              <a:rPr lang="pt-BR" sz="2200" dirty="0">
                <a:solidFill>
                  <a:srgbClr val="000000"/>
                </a:solidFill>
                <a:latin typeface="Calibri"/>
              </a:rPr>
              <a:t>.</a:t>
            </a:r>
            <a:endParaRPr dirty="0"/>
          </a:p>
          <a:p>
            <a:pPr algn="just">
              <a:lnSpc>
                <a:spcPct val="100000"/>
              </a:lnSpc>
            </a:pPr>
            <a:endParaRPr dirty="0"/>
          </a:p>
          <a:p>
            <a:pPr algn="just">
              <a:lnSpc>
                <a:spcPct val="100000"/>
              </a:lnSpc>
            </a:pPr>
            <a:r>
              <a:rPr lang="pt-BR" sz="2200" dirty="0" smtClean="0">
                <a:solidFill>
                  <a:srgbClr val="000000"/>
                </a:solidFill>
                <a:latin typeface="Calibri"/>
              </a:rPr>
              <a:t>Cenário </a:t>
            </a:r>
            <a:r>
              <a:rPr lang="pt-BR" sz="2200" dirty="0">
                <a:solidFill>
                  <a:srgbClr val="000000"/>
                </a:solidFill>
                <a:latin typeface="Calibri"/>
              </a:rPr>
              <a:t>Jurídico consiste em:</a:t>
            </a:r>
            <a:endParaRPr dirty="0"/>
          </a:p>
          <a:p>
            <a:pPr lvl="1" algn="just">
              <a:lnSpc>
                <a:spcPct val="100000"/>
              </a:lnSpc>
              <a:buFont typeface="Arial"/>
              <a:buChar char="–"/>
            </a:pPr>
            <a:r>
              <a:rPr lang="pt-BR" sz="2200" dirty="0">
                <a:solidFill>
                  <a:srgbClr val="000000"/>
                </a:solidFill>
                <a:latin typeface="Calibri"/>
              </a:rPr>
              <a:t>Legislação (DOE, DOU e DOM)</a:t>
            </a:r>
            <a:endParaRPr dirty="0"/>
          </a:p>
          <a:p>
            <a:pPr lvl="1" algn="just">
              <a:lnSpc>
                <a:spcPct val="100000"/>
              </a:lnSpc>
              <a:buFont typeface="Arial"/>
              <a:buChar char="–"/>
            </a:pPr>
            <a:r>
              <a:rPr lang="pt-BR" sz="2200" dirty="0">
                <a:solidFill>
                  <a:srgbClr val="000000"/>
                </a:solidFill>
                <a:latin typeface="Calibri"/>
              </a:rPr>
              <a:t>Jurisprudência (Informativos TCU, TCE e STF e STJ) </a:t>
            </a:r>
            <a:endParaRPr dirty="0"/>
          </a:p>
          <a:p>
            <a:pPr lvl="1" algn="just">
              <a:lnSpc>
                <a:spcPct val="100000"/>
              </a:lnSpc>
              <a:buFont typeface="Arial"/>
              <a:buChar char="–"/>
            </a:pPr>
            <a:r>
              <a:rPr lang="pt-BR" sz="2200" dirty="0">
                <a:solidFill>
                  <a:srgbClr val="000000"/>
                </a:solidFill>
                <a:latin typeface="Calibri"/>
              </a:rPr>
              <a:t>Doutrina (Revistas </a:t>
            </a:r>
            <a:r>
              <a:rPr lang="pt-BR" sz="2200" dirty="0" smtClean="0">
                <a:solidFill>
                  <a:srgbClr val="000000"/>
                </a:solidFill>
                <a:latin typeface="Calibri"/>
              </a:rPr>
              <a:t>Jurídicas e Boletim PGE)</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u="sng" dirty="0" smtClean="0">
                <a:solidFill>
                  <a:srgbClr val="0000FF"/>
                </a:solidFill>
              </a:rPr>
              <a:t>TCE – Pesquisa de mercado</a:t>
            </a:r>
            <a:endParaRPr lang="pt-BR" sz="2800" dirty="0"/>
          </a:p>
        </p:txBody>
      </p:sp>
      <p:sp>
        <p:nvSpPr>
          <p:cNvPr id="3" name="Espaço Reservado para Texto 2"/>
          <p:cNvSpPr>
            <a:spLocks noGrp="1"/>
          </p:cNvSpPr>
          <p:nvPr>
            <p:ph type="body"/>
          </p:nvPr>
        </p:nvSpPr>
        <p:spPr>
          <a:xfrm>
            <a:off x="827584" y="1628800"/>
            <a:ext cx="7920880" cy="4968552"/>
          </a:xfrm>
        </p:spPr>
        <p:txBody>
          <a:bodyPr anchor="t"/>
          <a:lstStyle/>
          <a:p>
            <a:pPr algn="just"/>
            <a:r>
              <a:rPr lang="pt-BR" sz="2000" b="1" dirty="0"/>
              <a:t>TCE-RJ </a:t>
            </a:r>
            <a:r>
              <a:rPr lang="pt-BR" sz="2000" b="1" dirty="0" smtClean="0"/>
              <a:t>110.271-2/2008: </a:t>
            </a:r>
            <a:r>
              <a:rPr lang="pt-BR" sz="2000" dirty="0" smtClean="0"/>
              <a:t>Contrato de prestação de serviços de guarda e proteção – vigilância e segurança patrimonial desarmada, integrada a vigilância eletrônica monitorada, com utilização de sistema digital de Circuito Fechado de Televisão (CFTV), no valor de R$8.506.800,00. Os valores referentes aos serviço de monitoramento deveriam ter sido apresentados de forma apartada no projeto básico. </a:t>
            </a:r>
            <a:r>
              <a:rPr lang="pt-BR" sz="2000" u="sng" dirty="0" smtClean="0"/>
              <a:t>Continua pendente de justificativas a ausência de orçamento detalhado em planilhas expressem a composição de todos os custos unitários do serviço contratado. Diligência para que a unidade técnica efetue nova análise da economicidade da contratação</a:t>
            </a:r>
            <a:r>
              <a:rPr lang="pt-BR" sz="2000" dirty="0" smtClean="0"/>
              <a:t>.</a:t>
            </a:r>
            <a:endParaRPr lang="pt-BR" dirty="0"/>
          </a:p>
        </p:txBody>
      </p:sp>
    </p:spTree>
    <p:extLst>
      <p:ext uri="{BB962C8B-B14F-4D97-AF65-F5344CB8AC3E}">
        <p14:creationId xmlns:p14="http://schemas.microsoft.com/office/powerpoint/2010/main" val="18402655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u="sng" dirty="0" smtClean="0">
                <a:solidFill>
                  <a:srgbClr val="0000FF"/>
                </a:solidFill>
              </a:rPr>
              <a:t>TCE – Aplicação de Multa </a:t>
            </a:r>
            <a:endParaRPr lang="pt-BR" sz="2800" dirty="0"/>
          </a:p>
        </p:txBody>
      </p:sp>
      <p:sp>
        <p:nvSpPr>
          <p:cNvPr id="3" name="Espaço Reservado para Texto 2"/>
          <p:cNvSpPr>
            <a:spLocks noGrp="1"/>
          </p:cNvSpPr>
          <p:nvPr>
            <p:ph type="body"/>
          </p:nvPr>
        </p:nvSpPr>
        <p:spPr>
          <a:xfrm>
            <a:off x="1043608" y="1556792"/>
            <a:ext cx="7642832" cy="4824536"/>
          </a:xfrm>
        </p:spPr>
        <p:txBody>
          <a:bodyPr anchor="t"/>
          <a:lstStyle/>
          <a:p>
            <a:pPr algn="just"/>
            <a:r>
              <a:rPr lang="pt-BR" b="1" dirty="0" smtClean="0"/>
              <a:t>TCE-RJ 204.586-3/2011: </a:t>
            </a:r>
            <a:r>
              <a:rPr lang="pt-BR" dirty="0" smtClean="0"/>
              <a:t>Termo de Ajuste de Contas. Reconhecimento de dívida do Município de Duque de Caxias em favor da empresa Service Clean Ltda. Notificação para apresentar as justificativas para a não realização da despesa pelo rito ordinário, e justificativa dos preços mediante relação ou pesquisa dos preços de mercado. Ausência de justificativas diretas para as irregularidades apontadas. A única forma de se pagar uma despesa devida, apesar da grave irregularidade praticada, é reconhecendo a dívida. </a:t>
            </a:r>
            <a:r>
              <a:rPr lang="pt-BR" u="sng" dirty="0" smtClean="0"/>
              <a:t>Não se pode conhecer de um termo de reconhecimento de dívida sem comprovação do que foi efetivamente gasto</a:t>
            </a:r>
            <a:r>
              <a:rPr lang="pt-BR" dirty="0" smtClean="0"/>
              <a:t>. Instauração de Tomada de Conta Especial para apurar eventual dano. Pela ilegalidade do TAC. Aplicação de multa.</a:t>
            </a:r>
          </a:p>
          <a:p>
            <a:pPr algn="just"/>
            <a:endParaRPr lang="pt-BR" dirty="0" smtClean="0"/>
          </a:p>
          <a:p>
            <a:pPr algn="just"/>
            <a:r>
              <a:rPr lang="pt-BR" b="1" dirty="0" smtClean="0"/>
              <a:t>TCE-RJ 201.584-6/2012: </a:t>
            </a:r>
            <a:r>
              <a:rPr lang="pt-BR" dirty="0" smtClean="0"/>
              <a:t>Termo aditivo. Prorrogação do contrato de locação de ambulâncias. </a:t>
            </a:r>
            <a:r>
              <a:rPr lang="pt-BR" b="1" u="sng" dirty="0" smtClean="0"/>
              <a:t>Comprovação da </a:t>
            </a:r>
            <a:r>
              <a:rPr lang="pt-BR" b="1" u="sng" dirty="0" err="1" smtClean="0"/>
              <a:t>vantajosidade</a:t>
            </a:r>
            <a:r>
              <a:rPr lang="pt-BR" b="1" u="sng" dirty="0" smtClean="0"/>
              <a:t> de aditamento</a:t>
            </a:r>
            <a:r>
              <a:rPr lang="pt-BR" dirty="0" smtClean="0"/>
              <a:t>. Pela ilegalidade do Termo aditivo, uma vez que não foi comprovada a </a:t>
            </a:r>
            <a:r>
              <a:rPr lang="pt-BR" dirty="0" err="1" smtClean="0"/>
              <a:t>vantajosidade</a:t>
            </a:r>
            <a:r>
              <a:rPr lang="pt-BR" dirty="0" smtClean="0"/>
              <a:t> para a Administração. </a:t>
            </a:r>
            <a:r>
              <a:rPr lang="pt-BR" b="1" u="sng" dirty="0" smtClean="0"/>
              <a:t>Aplicação de multa</a:t>
            </a:r>
            <a:r>
              <a:rPr lang="pt-BR" dirty="0" smtClean="0"/>
              <a:t>.</a:t>
            </a:r>
            <a:endParaRPr lang="pt-BR" dirty="0"/>
          </a:p>
        </p:txBody>
      </p:sp>
    </p:spTree>
    <p:extLst>
      <p:ext uri="{BB962C8B-B14F-4D97-AF65-F5344CB8AC3E}">
        <p14:creationId xmlns:p14="http://schemas.microsoft.com/office/powerpoint/2010/main" val="12063993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u="sng" dirty="0" smtClean="0">
                <a:solidFill>
                  <a:srgbClr val="0000FF"/>
                </a:solidFill>
              </a:rPr>
              <a:t>TCE – Responsabilidade </a:t>
            </a:r>
            <a:br>
              <a:rPr lang="pt-BR" sz="2800" b="1" u="sng" dirty="0" smtClean="0">
                <a:solidFill>
                  <a:srgbClr val="0000FF"/>
                </a:solidFill>
              </a:rPr>
            </a:br>
            <a:r>
              <a:rPr lang="pt-BR" sz="2800" b="1" u="sng" dirty="0" smtClean="0">
                <a:solidFill>
                  <a:srgbClr val="0000FF"/>
                </a:solidFill>
              </a:rPr>
              <a:t>do gestor público</a:t>
            </a:r>
            <a:endParaRPr lang="pt-BR" sz="2800" dirty="0"/>
          </a:p>
        </p:txBody>
      </p:sp>
      <p:sp>
        <p:nvSpPr>
          <p:cNvPr id="3" name="Espaço Reservado para Texto 2"/>
          <p:cNvSpPr>
            <a:spLocks noGrp="1"/>
          </p:cNvSpPr>
          <p:nvPr>
            <p:ph type="body"/>
          </p:nvPr>
        </p:nvSpPr>
        <p:spPr>
          <a:xfrm>
            <a:off x="971600" y="1556792"/>
            <a:ext cx="7714840" cy="4568968"/>
          </a:xfrm>
        </p:spPr>
        <p:txBody>
          <a:bodyPr anchor="t"/>
          <a:lstStyle/>
          <a:p>
            <a:pPr algn="just"/>
            <a:r>
              <a:rPr lang="pt-BR" b="1" dirty="0" smtClean="0"/>
              <a:t>TCE-RJ 206.825-6/2005: </a:t>
            </a:r>
            <a:r>
              <a:rPr lang="pt-BR" dirty="0" smtClean="0"/>
              <a:t>Verificação de legalidade, legitimidade e economicidade do Ato de dispensa de licitação. Fornecimento de equipamentos de informática. Responsabilização do ordenador de despesas. Os pareceres elaborados por agentes subordinados são meramente opinativos, cabendo ao administrador acatá-los ou não. Responsabilidade da Secretária Municipal da educação em zelar pela boa escolha. </a:t>
            </a:r>
            <a:r>
              <a:rPr lang="pt-BR" u="sng" dirty="0" smtClean="0"/>
              <a:t>Cabe ao gestor público comprovar a correta gestão de recursos públicos perante o órgão competente</a:t>
            </a:r>
            <a:r>
              <a:rPr lang="pt-BR" dirty="0" smtClean="0"/>
              <a:t>. Os procedimentos realizados pelos servidores são ineficazes sem a homologação e a ratificação da autoridade competente. </a:t>
            </a:r>
            <a:r>
              <a:rPr lang="pt-BR" u="sng" dirty="0" smtClean="0"/>
              <a:t>Não pode o administrador público esquivar-se de </a:t>
            </a:r>
            <a:r>
              <a:rPr lang="pt-BR" u="sng" dirty="0"/>
              <a:t>s</a:t>
            </a:r>
            <a:r>
              <a:rPr lang="pt-BR" u="sng" dirty="0" smtClean="0"/>
              <a:t>uas responsabilidades alegando serem as mesmas de competência de sua equipe</a:t>
            </a:r>
            <a:r>
              <a:rPr lang="pt-BR" dirty="0" smtClean="0"/>
              <a:t>. Verificação de que a contratação operou-se a preços superiores àqueles praticados no mercado. Fixação de multa a autoridade responsável pela ratificação do ato de dispensa. Aplicação de multa.</a:t>
            </a:r>
            <a:endParaRPr lang="pt-BR" dirty="0"/>
          </a:p>
        </p:txBody>
      </p:sp>
    </p:spTree>
    <p:extLst>
      <p:ext uri="{BB962C8B-B14F-4D97-AF65-F5344CB8AC3E}">
        <p14:creationId xmlns:p14="http://schemas.microsoft.com/office/powerpoint/2010/main" val="5176898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dirty="0" smtClean="0">
                <a:solidFill>
                  <a:srgbClr val="0000FF"/>
                </a:solidFill>
              </a:rPr>
              <a:t>   </a:t>
            </a:r>
            <a:r>
              <a:rPr lang="pt-BR" sz="2800" b="1" u="sng" dirty="0" smtClean="0">
                <a:solidFill>
                  <a:srgbClr val="0000FF"/>
                </a:solidFill>
              </a:rPr>
              <a:t> TCE –Contratação irregular de mão de obra</a:t>
            </a:r>
            <a:endParaRPr lang="pt-BR" sz="2800" dirty="0"/>
          </a:p>
        </p:txBody>
      </p:sp>
      <p:sp>
        <p:nvSpPr>
          <p:cNvPr id="3" name="Espaço Reservado para Texto 2"/>
          <p:cNvSpPr>
            <a:spLocks noGrp="1"/>
          </p:cNvSpPr>
          <p:nvPr>
            <p:ph type="body"/>
          </p:nvPr>
        </p:nvSpPr>
        <p:spPr>
          <a:xfrm>
            <a:off x="1043608" y="1484784"/>
            <a:ext cx="7642832" cy="5112568"/>
          </a:xfrm>
        </p:spPr>
        <p:txBody>
          <a:bodyPr anchor="t"/>
          <a:lstStyle/>
          <a:p>
            <a:pPr algn="just"/>
            <a:r>
              <a:rPr lang="pt-BR" sz="1600" b="1" dirty="0" smtClean="0"/>
              <a:t>TCE-RJ 215.950-5/2010:</a:t>
            </a:r>
            <a:r>
              <a:rPr lang="pt-BR" sz="1600" dirty="0" smtClean="0"/>
              <a:t> Contratação de serviços de apoio operacional, técnico e especial em área operacional intermediária das Secretarias Municipais. Ilegalidade do contrato e dos Termos aditivos. </a:t>
            </a:r>
            <a:r>
              <a:rPr lang="pt-BR" sz="1600" b="1" dirty="0" smtClean="0"/>
              <a:t>Contratação irregular de mão de obra</a:t>
            </a:r>
            <a:r>
              <a:rPr lang="pt-BR" sz="1600" dirty="0" smtClean="0"/>
              <a:t>. Não observância do art. 37, II da CRFB. Contratação de mão de obra relativa a prestação serviços não vinculados exclusivamente à atividade-meio da Administração por intermédio de interposta pessoa. Necessidade de estabelecer unidade de medida que permita a mensuração dos resultados e que possibilite à Administração efetuar o pagamento no exato montante correspondente ao resultado alcançado pela contratada. No presente contrato a empresa indica um pacote de serviços sem que haja a prévia fixação de objetivos e metas estabelecidos em contrato, somente definidos posteriormente pelas secretarias municipais</a:t>
            </a:r>
            <a:r>
              <a:rPr lang="pt-BR" sz="1600" b="1" dirty="0" smtClean="0"/>
              <a:t>. Não discriminação das unidades de medida adotada, destoando do conceito de contrato de prestação de serviços</a:t>
            </a:r>
            <a:r>
              <a:rPr lang="pt-BR" sz="1600" dirty="0" smtClean="0"/>
              <a:t>. Ausência de provas de que a contratação de mão de obra relativa a prestação de serviços são exclusivamente para atividade-meio. O modelo de terceirização adotado pela Administração </a:t>
            </a:r>
            <a:r>
              <a:rPr lang="pt-BR" sz="1600" b="1" dirty="0" smtClean="0"/>
              <a:t>não</a:t>
            </a:r>
            <a:r>
              <a:rPr lang="pt-BR" sz="1600" dirty="0" smtClean="0"/>
              <a:t> visa executar tarefa definida, ficando caracterizada a contratação irregular. Aplicação de multa.</a:t>
            </a:r>
            <a:endParaRPr lang="pt-BR" sz="1600" dirty="0"/>
          </a:p>
        </p:txBody>
      </p:sp>
    </p:spTree>
    <p:extLst>
      <p:ext uri="{BB962C8B-B14F-4D97-AF65-F5344CB8AC3E}">
        <p14:creationId xmlns:p14="http://schemas.microsoft.com/office/powerpoint/2010/main" val="42005115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274680"/>
            <a:ext cx="8146888" cy="922072"/>
          </a:xfrm>
        </p:spPr>
        <p:txBody>
          <a:bodyPr/>
          <a:lstStyle/>
          <a:p>
            <a:pPr algn="ctr"/>
            <a:r>
              <a:rPr lang="pt-BR" sz="2800" b="1" u="sng" dirty="0" smtClean="0">
                <a:solidFill>
                  <a:srgbClr val="0000FF"/>
                </a:solidFill>
              </a:rPr>
              <a:t>TCE – GEE e GDA</a:t>
            </a:r>
            <a:endParaRPr lang="pt-BR" sz="2800" b="1" u="sng" dirty="0">
              <a:solidFill>
                <a:srgbClr val="0000FF"/>
              </a:solidFill>
            </a:endParaRPr>
          </a:p>
        </p:txBody>
      </p:sp>
      <p:sp>
        <p:nvSpPr>
          <p:cNvPr id="3" name="Espaço Reservado para Conteúdo 2"/>
          <p:cNvSpPr>
            <a:spLocks noGrp="1"/>
          </p:cNvSpPr>
          <p:nvPr>
            <p:ph idx="4294967295"/>
          </p:nvPr>
        </p:nvSpPr>
        <p:spPr>
          <a:xfrm>
            <a:off x="1043608" y="1124744"/>
            <a:ext cx="7571184" cy="5400600"/>
          </a:xfrm>
          <a:prstGeom prst="rect">
            <a:avLst/>
          </a:prstGeom>
        </p:spPr>
        <p:txBody>
          <a:bodyPr/>
          <a:lstStyle/>
          <a:p>
            <a:pPr marL="0" indent="0" algn="just">
              <a:buNone/>
            </a:pPr>
            <a:r>
              <a:rPr lang="pt-BR" sz="1850" b="1" dirty="0" smtClean="0">
                <a:latin typeface="+mn-lt"/>
              </a:rPr>
              <a:t>TCE-RJ 110.945-6/2012 e TCE 103.862-1/2014 </a:t>
            </a:r>
            <a:r>
              <a:rPr lang="pt-BR" sz="1850" dirty="0" smtClean="0">
                <a:latin typeface="+mn-lt"/>
              </a:rPr>
              <a:t>– Registro do ato concessório de aposentadoria. Cargo de professor. Inclusão de parcela de difícil acesso. Parecer RIOPREVIDÊNCIA nº 03/2009- FDCB (proteção das expectativas legítimas dos servidores públicos). Art. 35 da Lei n 5260/08. Nova redação que exclui dos proventos dos segurados as parcelas remuneratórias pagas em decorrência de local de trabalho. Discordância do posicionamento da PGE/RJ. Constitucionalidade do art.1º da Lei nº 5352 que revogou o art. 35 da Lei nº 5260. Aposentadorias cujos requisitos já se concluíram antes da inovação legal permanecem amparados pelo direito adquirido. Aposentadorias cujos requisitos foram (e serão) concluídos após a revogação do artigo em comento, aplica-se a nova redação. Não há violação ao Princípio da Segurança jurídica, pois não há direito adquirido a regime jurídico do servidor público. Vantagens de natureza </a:t>
            </a:r>
            <a:r>
              <a:rPr lang="pt-BR" sz="1850" i="1" dirty="0" err="1" smtClean="0">
                <a:latin typeface="+mn-lt"/>
              </a:rPr>
              <a:t>propter</a:t>
            </a:r>
            <a:r>
              <a:rPr lang="pt-BR" sz="1850" i="1" dirty="0" smtClean="0">
                <a:latin typeface="+mn-lt"/>
              </a:rPr>
              <a:t> laborem</a:t>
            </a:r>
            <a:r>
              <a:rPr lang="pt-BR" sz="1850" dirty="0" smtClean="0">
                <a:latin typeface="+mn-lt"/>
              </a:rPr>
              <a:t> não podem ser incorporadas aos proventos de aposentadoria. Não preenchimento dos requisitos até 19/12/2008. Irregularidade da integração da parcela em voga. Necessidade de manifestação do Servidor antes do indeferimento do registro de aposentadoria.</a:t>
            </a:r>
          </a:p>
        </p:txBody>
      </p:sp>
    </p:spTree>
    <p:extLst>
      <p:ext uri="{BB962C8B-B14F-4D97-AF65-F5344CB8AC3E}">
        <p14:creationId xmlns:p14="http://schemas.microsoft.com/office/powerpoint/2010/main" val="9031136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u="sng" dirty="0" smtClean="0">
                <a:solidFill>
                  <a:srgbClr val="0000FF"/>
                </a:solidFill>
              </a:rPr>
              <a:t>TCE – TERMO DE AJUSTE DE CONTAS</a:t>
            </a:r>
            <a:endParaRPr lang="pt-BR" dirty="0"/>
          </a:p>
        </p:txBody>
      </p:sp>
      <p:sp>
        <p:nvSpPr>
          <p:cNvPr id="3" name="Espaço Reservado para Texto 2"/>
          <p:cNvSpPr>
            <a:spLocks noGrp="1"/>
          </p:cNvSpPr>
          <p:nvPr>
            <p:ph type="body"/>
          </p:nvPr>
        </p:nvSpPr>
        <p:spPr>
          <a:xfrm>
            <a:off x="755576" y="1268760"/>
            <a:ext cx="7930864" cy="5029616"/>
          </a:xfrm>
        </p:spPr>
        <p:txBody>
          <a:bodyPr/>
          <a:lstStyle/>
          <a:p>
            <a:endParaRPr lang="pt-BR" dirty="0" smtClean="0"/>
          </a:p>
          <a:p>
            <a:endParaRPr lang="pt-BR" b="1" dirty="0" smtClean="0"/>
          </a:p>
          <a:p>
            <a:endParaRPr lang="pt-BR" b="1" dirty="0"/>
          </a:p>
          <a:p>
            <a:pPr algn="just"/>
            <a:r>
              <a:rPr lang="pt-BR" b="1" dirty="0" smtClean="0"/>
              <a:t>TCE-RJ 110.655-3/2012 - </a:t>
            </a:r>
            <a:r>
              <a:rPr lang="pt-BR" dirty="0" smtClean="0"/>
              <a:t>Análise de Termo de Ajuste de Contas (convertido em tomada de contas </a:t>
            </a:r>
            <a:r>
              <a:rPr lang="pt-BR" dirty="0" err="1" smtClean="0"/>
              <a:t>ex-officio</a:t>
            </a:r>
            <a:r>
              <a:rPr lang="pt-BR" dirty="0" smtClean="0"/>
              <a:t>) em decorrência de dano ao erário provocado pela prática de </a:t>
            </a:r>
            <a:r>
              <a:rPr lang="pt-BR" dirty="0" err="1" smtClean="0"/>
              <a:t>sobrepreço</a:t>
            </a:r>
            <a:r>
              <a:rPr lang="pt-BR" dirty="0" smtClean="0"/>
              <a:t> entre a Secretaria do Estado de Saúde e a Empresa Venâncio Produtos Farmacêuticos. O objeto era o fornecimento de medicamentos nos anos de 2007 e 2008 no valor de R$ 125.291,40.</a:t>
            </a:r>
          </a:p>
          <a:p>
            <a:pPr algn="just"/>
            <a:r>
              <a:rPr lang="pt-BR" dirty="0" smtClean="0"/>
              <a:t>Foi caracterizado o </a:t>
            </a:r>
            <a:r>
              <a:rPr lang="pt-BR" dirty="0" err="1" smtClean="0"/>
              <a:t>sobrepreço</a:t>
            </a:r>
            <a:r>
              <a:rPr lang="pt-BR" dirty="0" smtClean="0"/>
              <a:t> através de comparação entre os valores cobrados pela Venâncio e os preços do medicamentos encontrados no banco de dados da FGV. Condenação da sociedade empresária no valore total do </a:t>
            </a:r>
            <a:r>
              <a:rPr lang="pt-BR" dirty="0" err="1" smtClean="0"/>
              <a:t>sobrepreço</a:t>
            </a:r>
            <a:r>
              <a:rPr lang="pt-BR" dirty="0" smtClean="0"/>
              <a:t>; Multa pessoal para o ex-secretário de saúde que pagou a despesa havia três anos; e Multa pessoal para o atual secretário de saúde que assinou o TAC ainda que o pagamento tenha sido realizado há três anos.</a:t>
            </a:r>
            <a:endParaRPr lang="pt-BR" dirty="0"/>
          </a:p>
          <a:p>
            <a:endParaRPr lang="pt-BR" dirty="0" smtClean="0"/>
          </a:p>
          <a:p>
            <a:r>
              <a:rPr lang="pt-BR" dirty="0"/>
              <a:t> </a:t>
            </a:r>
            <a:r>
              <a:rPr lang="pt-BR" dirty="0" smtClean="0"/>
              <a:t>	</a:t>
            </a:r>
          </a:p>
          <a:p>
            <a:endParaRPr lang="pt-BR" dirty="0" smtClean="0"/>
          </a:p>
          <a:p>
            <a:endParaRPr lang="pt-BR" dirty="0" smtClean="0"/>
          </a:p>
          <a:p>
            <a:endParaRPr lang="pt-BR" dirty="0"/>
          </a:p>
        </p:txBody>
      </p:sp>
    </p:spTree>
    <p:extLst>
      <p:ext uri="{BB962C8B-B14F-4D97-AF65-F5344CB8AC3E}">
        <p14:creationId xmlns:p14="http://schemas.microsoft.com/office/powerpoint/2010/main" val="7651887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p:nvPr>
        </p:nvSpPr>
        <p:spPr>
          <a:xfrm>
            <a:off x="467544" y="1484784"/>
            <a:ext cx="8229240" cy="4525920"/>
          </a:xfrm>
        </p:spPr>
        <p:txBody>
          <a:bodyPr/>
          <a:lstStyle/>
          <a:p>
            <a:pPr algn="ctr">
              <a:lnSpc>
                <a:spcPct val="100000"/>
              </a:lnSpc>
            </a:pPr>
            <a:r>
              <a:rPr lang="pt-BR" sz="3500" b="1" dirty="0" smtClean="0">
                <a:latin typeface="Calibri"/>
              </a:rPr>
              <a:t>Jurisprudência do Tribunal de</a:t>
            </a:r>
          </a:p>
          <a:p>
            <a:pPr algn="ctr">
              <a:lnSpc>
                <a:spcPct val="100000"/>
              </a:lnSpc>
            </a:pPr>
            <a:r>
              <a:rPr lang="pt-BR" sz="3500" b="1" dirty="0" smtClean="0">
                <a:latin typeface="Calibri"/>
              </a:rPr>
              <a:t> Contas da União</a:t>
            </a:r>
            <a:endParaRPr lang="pt-BR" b="1" dirty="0"/>
          </a:p>
        </p:txBody>
      </p:sp>
    </p:spTree>
    <p:extLst>
      <p:ext uri="{BB962C8B-B14F-4D97-AF65-F5344CB8AC3E}">
        <p14:creationId xmlns:p14="http://schemas.microsoft.com/office/powerpoint/2010/main" val="40497592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u="sng" dirty="0" smtClean="0">
                <a:solidFill>
                  <a:srgbClr val="0000FF"/>
                </a:solidFill>
              </a:rPr>
              <a:t>Acórdão nº 1994/2015</a:t>
            </a:r>
            <a:endParaRPr lang="pt-BR" sz="2800" dirty="0"/>
          </a:p>
        </p:txBody>
      </p:sp>
      <p:sp>
        <p:nvSpPr>
          <p:cNvPr id="3" name="Subtítulo 2"/>
          <p:cNvSpPr>
            <a:spLocks noGrp="1"/>
          </p:cNvSpPr>
          <p:nvPr>
            <p:ph type="subTitle"/>
          </p:nvPr>
        </p:nvSpPr>
        <p:spPr>
          <a:xfrm>
            <a:off x="683568" y="1268760"/>
            <a:ext cx="8136904" cy="4968552"/>
          </a:xfrm>
        </p:spPr>
        <p:txBody>
          <a:bodyPr/>
          <a:lstStyle/>
          <a:p>
            <a:endParaRPr lang="pt-BR" dirty="0" smtClean="0"/>
          </a:p>
          <a:p>
            <a:pPr algn="just"/>
            <a:r>
              <a:rPr lang="pt-BR" dirty="0" smtClean="0"/>
              <a:t>Teto </a:t>
            </a:r>
            <a:r>
              <a:rPr lang="pt-BR" dirty="0"/>
              <a:t>constitucional. Acumulação de cargo público. Magistrado. No exercício de dois cargos públicos, as acumulações previstas no art. </a:t>
            </a:r>
            <a:r>
              <a:rPr lang="pt-BR" dirty="0" smtClean="0"/>
              <a:t>37</a:t>
            </a:r>
            <a:r>
              <a:rPr lang="pt-BR" dirty="0"/>
              <a:t>, inciso </a:t>
            </a:r>
            <a:r>
              <a:rPr lang="pt-BR" dirty="0" smtClean="0"/>
              <a:t>XVI</a:t>
            </a:r>
            <a:r>
              <a:rPr lang="pt-BR" dirty="0"/>
              <a:t>, da </a:t>
            </a:r>
            <a:r>
              <a:rPr lang="pt-BR" dirty="0" smtClean="0"/>
              <a:t>CRFB se </a:t>
            </a:r>
            <a:r>
              <a:rPr lang="pt-BR" dirty="0"/>
              <a:t>submetem ao teto pelo somatório das respectivas remunerações. Em outras hipóteses de acumulação expressamente admitidas pelo texto constitucional, como as de magistrados com assento nos tribunais eleitorais </a:t>
            </a:r>
            <a:r>
              <a:rPr lang="pt-BR" dirty="0" smtClean="0"/>
              <a:t>ou </a:t>
            </a:r>
            <a:r>
              <a:rPr lang="pt-BR" dirty="0"/>
              <a:t>as de juízes e </a:t>
            </a:r>
            <a:r>
              <a:rPr lang="pt-BR" dirty="0" smtClean="0"/>
              <a:t>professores, </a:t>
            </a:r>
            <a:r>
              <a:rPr lang="pt-BR" dirty="0"/>
              <a:t>o teto remuneratório deverá ser observado de forma isolada para cada um dos cargos acumulados na atividade</a:t>
            </a:r>
            <a:r>
              <a:rPr lang="pt-BR" dirty="0" smtClean="0"/>
              <a:t>.</a:t>
            </a:r>
          </a:p>
          <a:p>
            <a:pPr algn="just"/>
            <a:r>
              <a:rPr lang="pt-BR" dirty="0" smtClean="0"/>
              <a:t>Nas </a:t>
            </a:r>
            <a:r>
              <a:rPr lang="pt-BR" dirty="0"/>
              <a:t>situações em que houver acumulação de proventos de inatividade ou acumulação de proventos com remuneração de cargo público, aplica-se à soma dos rendimentos o teto remuneratório fixado no </a:t>
            </a:r>
            <a:r>
              <a:rPr lang="pt-BR" dirty="0" smtClean="0"/>
              <a:t>art. 37</a:t>
            </a:r>
            <a:r>
              <a:rPr lang="pt-BR" dirty="0"/>
              <a:t>, inciso </a:t>
            </a:r>
            <a:r>
              <a:rPr lang="pt-BR" dirty="0" err="1" smtClean="0"/>
              <a:t>ix</a:t>
            </a:r>
            <a:r>
              <a:rPr lang="pt-BR" dirty="0" smtClean="0"/>
              <a:t>, </a:t>
            </a:r>
            <a:r>
              <a:rPr lang="pt-BR" dirty="0"/>
              <a:t>da Constituição Federal, em todas as hipóteses de acumulação constitucionalmente previstas, inclusive as referentes a magistrados e membros do Ministério Público, tendo em vista o disposto no </a:t>
            </a:r>
            <a:r>
              <a:rPr lang="pt-BR" dirty="0" smtClean="0"/>
              <a:t>art.40</a:t>
            </a:r>
            <a:r>
              <a:rPr lang="pt-BR" dirty="0"/>
              <a:t>, </a:t>
            </a:r>
            <a:r>
              <a:rPr lang="pt-BR" dirty="0" smtClean="0"/>
              <a:t>§11</a:t>
            </a:r>
            <a:r>
              <a:rPr lang="pt-BR" dirty="0"/>
              <a:t>, do texto </a:t>
            </a:r>
            <a:r>
              <a:rPr lang="pt-BR" dirty="0" smtClean="0"/>
              <a:t>constitucional. Nas </a:t>
            </a:r>
            <a:r>
              <a:rPr lang="pt-BR" dirty="0"/>
              <a:t>acumulações de vencimentos de cargo e de proventos de aposentadoria, estes é que deverão ser reduzidos sempre que necessária eventual glosa a título de abate-teto, por força do disposto no art</a:t>
            </a:r>
            <a:r>
              <a:rPr lang="pt-BR" dirty="0" smtClean="0"/>
              <a:t>. 40</a:t>
            </a:r>
            <a:r>
              <a:rPr lang="pt-BR" dirty="0"/>
              <a:t>, § </a:t>
            </a:r>
            <a:r>
              <a:rPr lang="pt-BR" dirty="0" smtClean="0"/>
              <a:t>11</a:t>
            </a:r>
            <a:r>
              <a:rPr lang="pt-BR" dirty="0"/>
              <a:t>, da Constituição Federal. </a:t>
            </a:r>
          </a:p>
        </p:txBody>
      </p:sp>
    </p:spTree>
    <p:extLst>
      <p:ext uri="{BB962C8B-B14F-4D97-AF65-F5344CB8AC3E}">
        <p14:creationId xmlns:p14="http://schemas.microsoft.com/office/powerpoint/2010/main" val="940736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solidFill>
              <a:schemeClr val="bg1"/>
            </a:solidFill>
          </a:ln>
        </p:spPr>
        <p:txBody>
          <a:bodyPr/>
          <a:lstStyle/>
          <a:p>
            <a:pPr algn="ctr"/>
            <a:r>
              <a:rPr lang="pt-BR" sz="2800" b="1" u="sng" dirty="0">
                <a:solidFill>
                  <a:srgbClr val="0000FF"/>
                </a:solidFill>
              </a:rPr>
              <a:t>Acórdão nº 2637/2015</a:t>
            </a:r>
          </a:p>
        </p:txBody>
      </p:sp>
      <p:sp>
        <p:nvSpPr>
          <p:cNvPr id="3" name="Subtítulo 2"/>
          <p:cNvSpPr>
            <a:spLocks noGrp="1"/>
          </p:cNvSpPr>
          <p:nvPr>
            <p:ph type="subTitle"/>
          </p:nvPr>
        </p:nvSpPr>
        <p:spPr>
          <a:xfrm>
            <a:off x="899592" y="1628800"/>
            <a:ext cx="7858856" cy="4525920"/>
          </a:xfrm>
        </p:spPr>
        <p:txBody>
          <a:bodyPr/>
          <a:lstStyle/>
          <a:p>
            <a:pPr algn="just"/>
            <a:r>
              <a:rPr lang="pt-BR" sz="2000" dirty="0" smtClean="0"/>
              <a:t>Nas licitações realizadas mediante pregão, constitui poder-dever da Administração a tentativa de negociação para reduzir o preço final do contrato, tendo em vista a maximização do interesse público em obter-se a proposta mais vantajosa, mesmo que eventualmente o valor da oferta tenha sido inferior à estimativa da licitação (art. 24, §§ 8º e 9º, do Decreto 5.450/05).</a:t>
            </a:r>
          </a:p>
        </p:txBody>
      </p:sp>
    </p:spTree>
    <p:extLst>
      <p:ext uri="{BB962C8B-B14F-4D97-AF65-F5344CB8AC3E}">
        <p14:creationId xmlns:p14="http://schemas.microsoft.com/office/powerpoint/2010/main" val="13724973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p:nvPr>
        </p:nvSpPr>
        <p:spPr>
          <a:xfrm>
            <a:off x="683568" y="1340768"/>
            <a:ext cx="8002872" cy="4496960"/>
          </a:xfrm>
        </p:spPr>
        <p:txBody>
          <a:bodyPr/>
          <a:lstStyle/>
          <a:p>
            <a:pPr algn="ctr"/>
            <a:r>
              <a:rPr lang="pt-BR" sz="3500" b="1" dirty="0" smtClean="0">
                <a:latin typeface="Calibri" panose="020F0502020204030204" pitchFamily="34" charset="0"/>
              </a:rPr>
              <a:t>Boletim PGE/RJ</a:t>
            </a:r>
            <a:endParaRPr lang="pt-BR" sz="3500" b="1" dirty="0">
              <a:latin typeface="Calibri" panose="020F0502020204030204" pitchFamily="34" charset="0"/>
            </a:endParaRPr>
          </a:p>
        </p:txBody>
      </p:sp>
    </p:spTree>
    <p:extLst>
      <p:ext uri="{BB962C8B-B14F-4D97-AF65-F5344CB8AC3E}">
        <p14:creationId xmlns:p14="http://schemas.microsoft.com/office/powerpoint/2010/main" val="1218441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43608" y="274680"/>
            <a:ext cx="7642832" cy="1143000"/>
          </a:xfrm>
        </p:spPr>
        <p:txBody>
          <a:bodyPr/>
          <a:lstStyle/>
          <a:p>
            <a:pPr algn="ctr"/>
            <a:r>
              <a:rPr lang="pt-BR" sz="2400" b="1" dirty="0" smtClean="0"/>
              <a:t>INTEGRANTES</a:t>
            </a:r>
            <a:endParaRPr lang="pt-BR" sz="2400" b="1" dirty="0"/>
          </a:p>
        </p:txBody>
      </p:sp>
      <p:sp>
        <p:nvSpPr>
          <p:cNvPr id="3" name="Espaço Reservado para Texto 2"/>
          <p:cNvSpPr>
            <a:spLocks noGrp="1"/>
          </p:cNvSpPr>
          <p:nvPr>
            <p:ph type="body"/>
          </p:nvPr>
        </p:nvSpPr>
        <p:spPr>
          <a:xfrm>
            <a:off x="1043608" y="1600200"/>
            <a:ext cx="7642832" cy="4525560"/>
          </a:xfrm>
        </p:spPr>
        <p:txBody>
          <a:bodyPr/>
          <a:lstStyle/>
          <a:p>
            <a:pPr>
              <a:lnSpc>
                <a:spcPct val="80000"/>
              </a:lnSpc>
              <a:buFont typeface="Arial"/>
              <a:buChar char="•"/>
            </a:pPr>
            <a:r>
              <a:rPr lang="pt-BR" sz="2400" dirty="0" smtClean="0">
                <a:solidFill>
                  <a:srgbClr val="000000"/>
                </a:solidFill>
                <a:latin typeface="Calibri"/>
              </a:rPr>
              <a:t> Marcelo Santini Brando – Diretor Jurídico</a:t>
            </a:r>
            <a:endParaRPr lang="pt-BR" sz="2400" dirty="0" smtClean="0"/>
          </a:p>
          <a:p>
            <a:pPr>
              <a:lnSpc>
                <a:spcPct val="80000"/>
              </a:lnSpc>
              <a:buFont typeface="Arial"/>
              <a:buChar char="•"/>
            </a:pPr>
            <a:r>
              <a:rPr lang="pt-BR" sz="2400" dirty="0" smtClean="0">
                <a:solidFill>
                  <a:srgbClr val="000000"/>
                </a:solidFill>
                <a:latin typeface="Calibri"/>
              </a:rPr>
              <a:t> Cristiane Carneiro – Gerente de Apoio Jurídico</a:t>
            </a:r>
            <a:endParaRPr lang="pt-BR" sz="2400" dirty="0" smtClean="0"/>
          </a:p>
          <a:p>
            <a:pPr>
              <a:lnSpc>
                <a:spcPct val="80000"/>
              </a:lnSpc>
              <a:buFont typeface="Arial"/>
              <a:buChar char="•"/>
            </a:pPr>
            <a:r>
              <a:rPr lang="pt-BR" sz="2400" dirty="0" smtClean="0">
                <a:solidFill>
                  <a:srgbClr val="000000"/>
                </a:solidFill>
                <a:latin typeface="Calibri"/>
              </a:rPr>
              <a:t> Flávio Carreiro – Assessor Jurídico</a:t>
            </a:r>
            <a:endParaRPr lang="pt-BR" sz="2400" dirty="0" smtClean="0"/>
          </a:p>
          <a:p>
            <a:pPr>
              <a:lnSpc>
                <a:spcPct val="80000"/>
              </a:lnSpc>
              <a:buFont typeface="Arial"/>
              <a:buChar char="•"/>
            </a:pPr>
            <a:r>
              <a:rPr lang="pt-BR" sz="2400" dirty="0" smtClean="0">
                <a:solidFill>
                  <a:srgbClr val="000000"/>
                </a:solidFill>
                <a:latin typeface="Calibri"/>
              </a:rPr>
              <a:t> Alexandre Moura – Coordenador Jurídico</a:t>
            </a:r>
            <a:endParaRPr lang="pt-BR" sz="2400" dirty="0" smtClean="0"/>
          </a:p>
          <a:p>
            <a:pPr>
              <a:lnSpc>
                <a:spcPct val="80000"/>
              </a:lnSpc>
              <a:buFont typeface="Arial"/>
              <a:buChar char="•"/>
            </a:pPr>
            <a:r>
              <a:rPr lang="pt-BR" sz="2400" dirty="0" smtClean="0">
                <a:solidFill>
                  <a:srgbClr val="000000"/>
                </a:solidFill>
                <a:latin typeface="Calibri"/>
              </a:rPr>
              <a:t> Julia de Albuquerque  – Coordenadora  de Consultoria</a:t>
            </a:r>
            <a:endParaRPr lang="pt-BR" sz="2400" dirty="0" smtClean="0"/>
          </a:p>
          <a:p>
            <a:pPr>
              <a:lnSpc>
                <a:spcPct val="80000"/>
              </a:lnSpc>
              <a:buFont typeface="Arial"/>
              <a:buChar char="•"/>
            </a:pPr>
            <a:r>
              <a:rPr lang="pt-BR" sz="2400" dirty="0" smtClean="0">
                <a:solidFill>
                  <a:srgbClr val="000000"/>
                </a:solidFill>
                <a:latin typeface="Calibri"/>
              </a:rPr>
              <a:t> Tânia Santos – Especialista  em Previdência Social</a:t>
            </a:r>
            <a:endParaRPr lang="pt-BR" sz="2400" dirty="0" smtClean="0"/>
          </a:p>
          <a:p>
            <a:pPr>
              <a:lnSpc>
                <a:spcPct val="80000"/>
              </a:lnSpc>
              <a:buFont typeface="Arial"/>
              <a:buChar char="•"/>
            </a:pPr>
            <a:r>
              <a:rPr lang="pt-BR" sz="2400" dirty="0" smtClean="0">
                <a:solidFill>
                  <a:srgbClr val="000000"/>
                </a:solidFill>
                <a:latin typeface="Calibri"/>
              </a:rPr>
              <a:t> Tatiana  Carvalho - Especialista  em Previdência </a:t>
            </a:r>
            <a:r>
              <a:rPr lang="pt-BR" sz="2400" dirty="0" smtClean="0">
                <a:solidFill>
                  <a:srgbClr val="000000"/>
                </a:solidFill>
                <a:latin typeface="Calibri"/>
              </a:rPr>
              <a:t>Social</a:t>
            </a:r>
          </a:p>
          <a:p>
            <a:pPr>
              <a:lnSpc>
                <a:spcPct val="80000"/>
              </a:lnSpc>
              <a:buFont typeface="Arial"/>
              <a:buChar char="•"/>
            </a:pPr>
            <a:r>
              <a:rPr lang="pt-BR" sz="2400" dirty="0" smtClean="0">
                <a:solidFill>
                  <a:srgbClr val="000000"/>
                </a:solidFill>
                <a:latin typeface="Calibri"/>
              </a:rPr>
              <a:t> Márcio F. Augusto Fernandes – Especialista</a:t>
            </a:r>
          </a:p>
          <a:p>
            <a:pPr>
              <a:lnSpc>
                <a:spcPct val="80000"/>
              </a:lnSpc>
              <a:buFont typeface="Arial"/>
              <a:buChar char="•"/>
            </a:pPr>
            <a:r>
              <a:rPr lang="pt-BR" sz="2400" dirty="0" smtClean="0">
                <a:solidFill>
                  <a:srgbClr val="000000"/>
                </a:solidFill>
                <a:latin typeface="Calibri"/>
              </a:rPr>
              <a:t> </a:t>
            </a:r>
            <a:r>
              <a:rPr lang="pt-BR" sz="2400" dirty="0" err="1" smtClean="0">
                <a:solidFill>
                  <a:srgbClr val="000000"/>
                </a:solidFill>
                <a:latin typeface="Calibri"/>
              </a:rPr>
              <a:t>Patricia</a:t>
            </a:r>
            <a:r>
              <a:rPr lang="pt-BR" sz="2400" dirty="0" smtClean="0">
                <a:solidFill>
                  <a:srgbClr val="000000"/>
                </a:solidFill>
                <a:latin typeface="Calibri"/>
              </a:rPr>
              <a:t> Santos Rocha - Especialista</a:t>
            </a:r>
            <a:endParaRPr lang="pt-BR" sz="2400" dirty="0" smtClean="0"/>
          </a:p>
          <a:p>
            <a:pPr>
              <a:lnSpc>
                <a:spcPct val="80000"/>
              </a:lnSpc>
              <a:buFont typeface="Arial"/>
              <a:buChar char="•"/>
            </a:pPr>
            <a:r>
              <a:rPr lang="pt-BR" sz="2400" dirty="0" smtClean="0">
                <a:solidFill>
                  <a:srgbClr val="000000"/>
                </a:solidFill>
                <a:latin typeface="Calibri"/>
              </a:rPr>
              <a:t> Felipe Martins Antunes – Assistente CCN</a:t>
            </a:r>
            <a:endParaRPr lang="pt-BR" sz="2400" dirty="0" smtClean="0"/>
          </a:p>
          <a:p>
            <a:pPr>
              <a:lnSpc>
                <a:spcPct val="80000"/>
              </a:lnSpc>
              <a:buFont typeface="Arial"/>
              <a:buChar char="•"/>
            </a:pPr>
            <a:r>
              <a:rPr lang="pt-BR" sz="2400" dirty="0" smtClean="0">
                <a:solidFill>
                  <a:srgbClr val="000000"/>
                </a:solidFill>
                <a:latin typeface="Calibri"/>
              </a:rPr>
              <a:t> </a:t>
            </a:r>
            <a:r>
              <a:rPr lang="pt-BR" sz="2400" dirty="0" smtClean="0">
                <a:solidFill>
                  <a:srgbClr val="000000"/>
                </a:solidFill>
                <a:latin typeface="Calibri"/>
              </a:rPr>
              <a:t>Jessica Diogo </a:t>
            </a:r>
            <a:r>
              <a:rPr lang="pt-BR" sz="2400" dirty="0" smtClean="0">
                <a:solidFill>
                  <a:srgbClr val="000000"/>
                </a:solidFill>
                <a:latin typeface="Calibri"/>
              </a:rPr>
              <a:t>– </a:t>
            </a:r>
            <a:r>
              <a:rPr lang="pt-BR" sz="2400" dirty="0" smtClean="0">
                <a:solidFill>
                  <a:srgbClr val="000000"/>
                </a:solidFill>
                <a:latin typeface="Calibri"/>
              </a:rPr>
              <a:t>Residente PGE</a:t>
            </a:r>
            <a:endParaRPr lang="pt-BR" sz="2400" dirty="0" smtClean="0"/>
          </a:p>
          <a:p>
            <a:pPr>
              <a:lnSpc>
                <a:spcPct val="80000"/>
              </a:lnSpc>
              <a:buFont typeface="Arial"/>
              <a:buChar char="•"/>
            </a:pPr>
            <a:r>
              <a:rPr lang="pt-BR" sz="2400" dirty="0" smtClean="0">
                <a:latin typeface="Calibri"/>
              </a:rPr>
              <a:t> Arthur Pinel </a:t>
            </a:r>
            <a:r>
              <a:rPr lang="pt-BR" sz="2400" dirty="0" err="1" smtClean="0">
                <a:latin typeface="Calibri"/>
              </a:rPr>
              <a:t>Berbet</a:t>
            </a:r>
            <a:r>
              <a:rPr lang="pt-BR" sz="2400" dirty="0" smtClean="0">
                <a:latin typeface="Calibri"/>
              </a:rPr>
              <a:t> da </a:t>
            </a:r>
            <a:r>
              <a:rPr lang="pt-BR" sz="2400" dirty="0" err="1" smtClean="0">
                <a:latin typeface="Calibri"/>
              </a:rPr>
              <a:t>Siva</a:t>
            </a:r>
            <a:r>
              <a:rPr lang="pt-BR" sz="2400" dirty="0" smtClean="0">
                <a:latin typeface="Calibri"/>
              </a:rPr>
              <a:t> – Residente PGE</a:t>
            </a:r>
            <a:endParaRPr lang="pt-BR" sz="2400" dirty="0" smtClean="0"/>
          </a:p>
          <a:p>
            <a:pPr>
              <a:lnSpc>
                <a:spcPct val="80000"/>
              </a:lnSpc>
              <a:buFont typeface="Arial"/>
              <a:buChar char="•"/>
            </a:pPr>
            <a:r>
              <a:rPr lang="it-IT" sz="2400" dirty="0" smtClean="0">
                <a:latin typeface="Calibri"/>
              </a:rPr>
              <a:t> Karoline Saraiva e Silva </a:t>
            </a:r>
            <a:r>
              <a:rPr lang="pt-BR" sz="2400" dirty="0" smtClean="0">
                <a:latin typeface="Calibri"/>
              </a:rPr>
              <a:t>– Estagiária da PGE</a:t>
            </a:r>
            <a:endParaRPr lang="pt-BR" sz="2400" dirty="0" smtClean="0"/>
          </a:p>
          <a:p>
            <a:pPr>
              <a:lnSpc>
                <a:spcPct val="80000"/>
              </a:lnSpc>
              <a:buFont typeface="Arial"/>
              <a:buChar char="•"/>
            </a:pPr>
            <a:r>
              <a:rPr lang="pt-BR" sz="2400" dirty="0" smtClean="0">
                <a:solidFill>
                  <a:srgbClr val="000000"/>
                </a:solidFill>
                <a:latin typeface="Calibri"/>
              </a:rPr>
              <a:t> </a:t>
            </a:r>
            <a:r>
              <a:rPr lang="pt-BR" sz="2400" dirty="0" smtClean="0">
                <a:solidFill>
                  <a:srgbClr val="000000"/>
                </a:solidFill>
                <a:latin typeface="Calibri"/>
              </a:rPr>
              <a:t>Debora </a:t>
            </a:r>
            <a:r>
              <a:rPr lang="pt-BR" sz="2400" dirty="0" smtClean="0">
                <a:solidFill>
                  <a:srgbClr val="000000"/>
                </a:solidFill>
                <a:latin typeface="Calibri"/>
              </a:rPr>
              <a:t>Abreu – Estagiária da PGE</a:t>
            </a:r>
            <a:endParaRPr lang="pt-BR" sz="2400" dirty="0" smtClean="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u="sng" dirty="0" smtClean="0">
                <a:solidFill>
                  <a:srgbClr val="0000FF"/>
                </a:solidFill>
              </a:rPr>
              <a:t>Parecer nº 16/2015- RCG</a:t>
            </a:r>
            <a:endParaRPr lang="pt-BR" sz="2800" b="1" u="sng" dirty="0">
              <a:solidFill>
                <a:srgbClr val="0000FF"/>
              </a:solidFill>
            </a:endParaRPr>
          </a:p>
        </p:txBody>
      </p:sp>
      <p:sp>
        <p:nvSpPr>
          <p:cNvPr id="3" name="Espaço Reservado para Texto 2"/>
          <p:cNvSpPr>
            <a:spLocks noGrp="1"/>
          </p:cNvSpPr>
          <p:nvPr>
            <p:ph type="body"/>
          </p:nvPr>
        </p:nvSpPr>
        <p:spPr>
          <a:xfrm>
            <a:off x="1043608" y="1484784"/>
            <a:ext cx="7704856" cy="5040560"/>
          </a:xfrm>
        </p:spPr>
        <p:txBody>
          <a:bodyPr/>
          <a:lstStyle/>
          <a:p>
            <a:pPr algn="just"/>
            <a:r>
              <a:rPr lang="pt-BR" sz="1600" dirty="0"/>
              <a:t>Aprovo os Pareceres PE nº 07/2014 e nº 16/2014-RCG/PG-15, da lavra dos Procuradores do Estado PAULO ENRIQUE MAINIER e ROGÉRIO CARVALHO GUIMARÃES, devidamente chancelados pela Procuradora-Chefe da Coordenadoria Geral do Sistema Jurídico, FABIANA MORAIS BRAGA MACHADO BROCHADO, que analisaram consulta formulada pela Secretaria de Estado de Educação - SEEDUC, acerca da orientação a ser observada quanto aos efeitos das penalidades de </a:t>
            </a:r>
            <a:r>
              <a:rPr lang="pt-BR" sz="1600" b="1" dirty="0"/>
              <a:t>suspensão temporária</a:t>
            </a:r>
            <a:r>
              <a:rPr lang="pt-BR" sz="1600" dirty="0"/>
              <a:t> de participação em licitação e </a:t>
            </a:r>
            <a:r>
              <a:rPr lang="pt-BR" sz="1600" b="1" dirty="0"/>
              <a:t>impedimento</a:t>
            </a:r>
            <a:r>
              <a:rPr lang="pt-BR" sz="1600" dirty="0"/>
              <a:t> de contratar com a Administração e de </a:t>
            </a:r>
            <a:r>
              <a:rPr lang="pt-BR" sz="1600" b="1" dirty="0"/>
              <a:t>declaração de inidoneidade</a:t>
            </a:r>
            <a:r>
              <a:rPr lang="pt-BR" sz="1600" dirty="0"/>
              <a:t> para licitar ou com contratar com a Administração Pública, previstas, respectivamente, nos incisos III e IV do artigo 87 da Lei nº 8.666/1993</a:t>
            </a:r>
            <a:r>
              <a:rPr lang="pt-BR" sz="1600" dirty="0" smtClean="0"/>
              <a:t>. (...) </a:t>
            </a:r>
            <a:r>
              <a:rPr lang="pt-BR" sz="1600" dirty="0"/>
              <a:t>Indiscutivelmente </a:t>
            </a:r>
            <a:r>
              <a:rPr lang="pt-BR" sz="1600" b="1" u="sng" dirty="0"/>
              <a:t>a questão comporta diversas interpretações juridicamente válidas, sendo objeto de ampla divergência doutrinária e jurisprudencial, motivo pelo qual o administrador poderá, casuisticamente, optar por interpretação diversa, segundo seu juízo discricionário,</a:t>
            </a:r>
            <a:r>
              <a:rPr lang="pt-BR" sz="1600" dirty="0"/>
              <a:t> conforme os próprios precedentes da PGE (Parecer nº 32/06 - MJVS). Portanto, mantém -se hígida e válida a orientação traçada pela Procuradoria Geral do Estado na Resolução PGE nº 3.611/2014 quanto aos efeitos das sanções administrativas supracitadas, admitindo-se que o administrador, no caso concreto e mediante justificativa fundamentada, altere o conteúdo da cláusula que disciplina o alcance dos efeitos das penalidades previstas nos incisos III e IV do art. 87 da Lei n° 8.666/93.</a:t>
            </a:r>
            <a:endParaRPr lang="pt-BR" sz="1600" u="sng" dirty="0"/>
          </a:p>
        </p:txBody>
      </p:sp>
    </p:spTree>
    <p:extLst>
      <p:ext uri="{BB962C8B-B14F-4D97-AF65-F5344CB8AC3E}">
        <p14:creationId xmlns:p14="http://schemas.microsoft.com/office/powerpoint/2010/main" val="3170616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u="sng" dirty="0" smtClean="0">
                <a:solidFill>
                  <a:srgbClr val="0000FF"/>
                </a:solidFill>
              </a:rPr>
              <a:t>Parecer nº 01/2014- MMPO</a:t>
            </a:r>
            <a:endParaRPr lang="pt-BR" sz="2800" dirty="0"/>
          </a:p>
        </p:txBody>
      </p:sp>
      <p:sp>
        <p:nvSpPr>
          <p:cNvPr id="3" name="Espaço Reservado para Texto 2"/>
          <p:cNvSpPr>
            <a:spLocks noGrp="1"/>
          </p:cNvSpPr>
          <p:nvPr>
            <p:ph type="body"/>
          </p:nvPr>
        </p:nvSpPr>
        <p:spPr>
          <a:xfrm>
            <a:off x="755576" y="1484784"/>
            <a:ext cx="8064896" cy="5040560"/>
          </a:xfrm>
        </p:spPr>
        <p:txBody>
          <a:bodyPr/>
          <a:lstStyle/>
          <a:p>
            <a:pPr algn="just"/>
            <a:r>
              <a:rPr lang="pt-BR" dirty="0" smtClean="0"/>
              <a:t>CONTRIBUIÇÃO PREVIDENCIÁRIA DE SERVIDORA OCUPANTE DE CARGO EXCLUSIVAMENTE EM COMISSÃO RECOLHIDA PARA O RIOPREVIDÊNCIA, MESMO APÓS O ADVENTO DA EC 20/1998. A CONTRIBUIÇÃO DEVE SER PAGA AO INSS. RESPONSABILIDADE DO AGENTE DE ARRECADAÇÃO PELA MORA JUNTO AO INSS.  RESTITUIÇÃO DO INDÉBITO AO ÓRGÃO DE ORIGEM ACRESCIDO DE CORREÇÃO MONETÁRIA</a:t>
            </a:r>
          </a:p>
          <a:p>
            <a:pPr algn="just"/>
            <a:r>
              <a:rPr lang="pt-BR" dirty="0" smtClean="0"/>
              <a:t>O parecer concluiu que de um lado, </a:t>
            </a:r>
            <a:r>
              <a:rPr lang="pt-BR" b="1" dirty="0" smtClean="0"/>
              <a:t>cabe ao </a:t>
            </a:r>
            <a:r>
              <a:rPr lang="pt-BR" b="1" dirty="0" err="1" smtClean="0"/>
              <a:t>Rioprevidência</a:t>
            </a:r>
            <a:r>
              <a:rPr lang="pt-BR" b="1" dirty="0" smtClean="0"/>
              <a:t> restituir à Secretaria de Estado de Cultura o indébito recebido, sob pena de enriquecimento sem causa. De outro, cumpre a esta última arcar com os consectários da mora perante o INSS</a:t>
            </a:r>
            <a:r>
              <a:rPr lang="pt-BR" dirty="0" smtClean="0"/>
              <a:t>. O cerne da discussão gira em torno do recolhimento das contribuições previdenciárias. Antes da EC nº 20/98, entendia-se que a sistemática aplicável era a do RPPS, atualmente, após a referida emenda, a CRFB passou a trazer dispositivo patente - artigo 40, § 13 - determinando a aplicação do regime geral aos servidores ocupantes de cargo comissionados. Para não restar mais dúvidas quanto à aplicação do RGPS aos servidores ocupantes de cargo em comissão, editou-se a Lei Estadual 3.189/99 que, em seu artigo 22, repetiu o conteúdo do artigo 40, § 13, da Constituição.</a:t>
            </a:r>
            <a:endParaRPr lang="pt-BR" dirty="0"/>
          </a:p>
        </p:txBody>
      </p:sp>
    </p:spTree>
    <p:extLst>
      <p:ext uri="{BB962C8B-B14F-4D97-AF65-F5344CB8AC3E}">
        <p14:creationId xmlns:p14="http://schemas.microsoft.com/office/powerpoint/2010/main" val="6423640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u="sng" dirty="0" smtClean="0">
                <a:solidFill>
                  <a:srgbClr val="0000FF"/>
                </a:solidFill>
              </a:rPr>
              <a:t>Parecer nº 01/2014- PPCM</a:t>
            </a:r>
            <a:endParaRPr lang="pt-BR" sz="2800" dirty="0"/>
          </a:p>
        </p:txBody>
      </p:sp>
      <p:sp>
        <p:nvSpPr>
          <p:cNvPr id="3" name="Espaço Reservado para Texto 2"/>
          <p:cNvSpPr>
            <a:spLocks noGrp="1"/>
          </p:cNvSpPr>
          <p:nvPr>
            <p:ph type="body"/>
          </p:nvPr>
        </p:nvSpPr>
        <p:spPr>
          <a:xfrm>
            <a:off x="755576" y="1628800"/>
            <a:ext cx="7930864" cy="4568968"/>
          </a:xfrm>
        </p:spPr>
        <p:txBody>
          <a:bodyPr/>
          <a:lstStyle/>
          <a:p>
            <a:pPr algn="just"/>
            <a:r>
              <a:rPr lang="pt-BR" dirty="0" smtClean="0"/>
              <a:t>NOMEAÇÃO DE CANDIDATOS INDEVIDAMENTE EXCLUÍDOS DE CONCURSO PÚBLICO, EM CUMPRIMENTO A DECISÃO JUDICIAL TRANSITADA EM JULGADO. NOVO ENTENDIMENTO CONSOLIDADO NO STF E NO STJ NO SENTIDO DO DESCABIMENTO DE EFEITOS RETROATIVOS.</a:t>
            </a:r>
          </a:p>
          <a:p>
            <a:pPr algn="just"/>
            <a:r>
              <a:rPr lang="pt-BR" dirty="0" smtClean="0"/>
              <a:t> A i. Procuradoria, por meio do citado parecer, entendeu que </a:t>
            </a:r>
            <a:r>
              <a:rPr lang="pt-BR" b="1" u="sng" dirty="0" smtClean="0"/>
              <a:t>as nomeações de candidatos por força de decisão judicial deverão produzir efeitos prospectivos a contar da data de sua respectiva publicação</a:t>
            </a:r>
            <a:r>
              <a:rPr lang="pt-BR" dirty="0" smtClean="0"/>
              <a:t>, salvo, por óbvio, casos pontuais em que o Poder Judiciário, expressamente, determine a fixação de termo a quo retroativo para a eficácia do ato. </a:t>
            </a:r>
            <a:r>
              <a:rPr lang="pt-BR" b="1" dirty="0" smtClean="0"/>
              <a:t>Emprestar eficácia retroativa ao ato de nomeação acabaria por ensejar, numa última análise, promoções por antiguidade em prol de servidores que ostentam menor experiência no cargo - dentre outros inconvenientes - em nítida contrariedade à </a:t>
            </a:r>
            <a:r>
              <a:rPr lang="pt-BR" b="1" dirty="0" err="1" smtClean="0"/>
              <a:t>ratio</a:t>
            </a:r>
            <a:r>
              <a:rPr lang="pt-BR" b="1" dirty="0" smtClean="0"/>
              <a:t> que orienta o fluxo na carreira segundo tal critério</a:t>
            </a:r>
            <a:r>
              <a:rPr lang="pt-BR" dirty="0" smtClean="0"/>
              <a:t>. O novo entendimento deve produzir efeitos apenas a partir de sua aprovação, devendo-se preservar as orientações de cumprimento já produzidas. </a:t>
            </a:r>
            <a:endParaRPr lang="pt-BR" dirty="0"/>
          </a:p>
        </p:txBody>
      </p:sp>
    </p:spTree>
    <p:extLst>
      <p:ext uri="{BB962C8B-B14F-4D97-AF65-F5344CB8AC3E}">
        <p14:creationId xmlns:p14="http://schemas.microsoft.com/office/powerpoint/2010/main" val="24090910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TextShape 1"/>
          <p:cNvSpPr txBox="1"/>
          <p:nvPr/>
        </p:nvSpPr>
        <p:spPr>
          <a:xfrm>
            <a:off x="755576" y="908720"/>
            <a:ext cx="7776864" cy="4311928"/>
          </a:xfrm>
          <a:prstGeom prst="rect">
            <a:avLst/>
          </a:prstGeom>
        </p:spPr>
        <p:txBody>
          <a:bodyPr anchor="ctr"/>
          <a:lstStyle/>
          <a:p>
            <a:pPr algn="ctr">
              <a:lnSpc>
                <a:spcPct val="100000"/>
              </a:lnSpc>
            </a:pPr>
            <a:r>
              <a:rPr lang="pt-BR" sz="3500" b="1" dirty="0">
                <a:solidFill>
                  <a:srgbClr val="000000"/>
                </a:solidFill>
                <a:latin typeface="Calibri"/>
              </a:rPr>
              <a:t>Jurisprudência do Supremo Tribunal Federal</a:t>
            </a:r>
            <a:endParaRPr b="1" dirty="0"/>
          </a:p>
        </p:txBody>
      </p:sp>
    </p:spTree>
    <p:extLst>
      <p:ext uri="{BB962C8B-B14F-4D97-AF65-F5344CB8AC3E}">
        <p14:creationId xmlns:p14="http://schemas.microsoft.com/office/powerpoint/2010/main" val="27987976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260648"/>
            <a:ext cx="8229240" cy="1426128"/>
          </a:xfrm>
        </p:spPr>
        <p:txBody>
          <a:bodyPr/>
          <a:lstStyle/>
          <a:p>
            <a:pPr algn="ctr" fontAlgn="t"/>
            <a:r>
              <a:rPr lang="pt-BR" b="1" u="sng" dirty="0">
                <a:solidFill>
                  <a:srgbClr val="0000FF"/>
                </a:solidFill>
              </a:rPr>
              <a:t>RE 837311 - RECURSO </a:t>
            </a:r>
            <a:r>
              <a:rPr lang="pt-BR" b="1" u="sng" dirty="0" smtClean="0">
                <a:solidFill>
                  <a:srgbClr val="0000FF"/>
                </a:solidFill>
              </a:rPr>
              <a:t>EXTRAORDINÁRIO</a:t>
            </a:r>
            <a:r>
              <a:rPr lang="pt-BR" dirty="0"/>
              <a:t/>
            </a:r>
            <a:br>
              <a:rPr lang="pt-BR" dirty="0"/>
            </a:br>
            <a:endParaRPr lang="pt-BR" dirty="0"/>
          </a:p>
        </p:txBody>
      </p:sp>
      <p:sp>
        <p:nvSpPr>
          <p:cNvPr id="3" name="Subtítulo 2"/>
          <p:cNvSpPr>
            <a:spLocks noGrp="1"/>
          </p:cNvSpPr>
          <p:nvPr>
            <p:ph type="subTitle"/>
          </p:nvPr>
        </p:nvSpPr>
        <p:spPr>
          <a:xfrm>
            <a:off x="755576" y="1600200"/>
            <a:ext cx="7930864" cy="4853136"/>
          </a:xfrm>
        </p:spPr>
        <p:txBody>
          <a:bodyPr anchor="t"/>
          <a:lstStyle/>
          <a:p>
            <a:pPr algn="ctr"/>
            <a:r>
              <a:rPr lang="pt-BR" sz="1600" b="1" u="sng" dirty="0" smtClean="0"/>
              <a:t>Concurso público: direito subjetivo à nomeação e surgimento de vagas </a:t>
            </a:r>
          </a:p>
          <a:p>
            <a:pPr algn="just"/>
            <a:endParaRPr lang="pt-BR" sz="1600" dirty="0" smtClean="0"/>
          </a:p>
          <a:p>
            <a:pPr algn="just"/>
            <a:r>
              <a:rPr lang="pt-BR" sz="1600" dirty="0" smtClean="0"/>
              <a:t>O </a:t>
            </a:r>
            <a:r>
              <a:rPr lang="pt-BR" sz="1600" dirty="0"/>
              <a:t>Plenário, por maioria, negou provimento a recurso extraordinário em que se discutia a existência de direito subjetivo à nomeação de candidatos aprovados fora do número de vagas previstas no edital de concurso público, no caso de surgimento de novas vagas durante o prazo de validade do certame. </a:t>
            </a:r>
            <a:r>
              <a:rPr lang="pt-BR" sz="1600" dirty="0" smtClean="0"/>
              <a:t>O </a:t>
            </a:r>
            <a:r>
              <a:rPr lang="pt-BR" sz="1600" dirty="0"/>
              <a:t>chamado “cadastro de excedentes” revelar-se-ia medida apropriada para possibilitar o aproveitamento célere e eficiente daqueles já aprovados, sem a necessidade de abertura de novo </a:t>
            </a:r>
            <a:r>
              <a:rPr lang="pt-BR" sz="1600" dirty="0" smtClean="0"/>
              <a:t>concurso.</a:t>
            </a:r>
          </a:p>
          <a:p>
            <a:pPr algn="just"/>
            <a:endParaRPr lang="pt-BR" sz="1600" dirty="0"/>
          </a:p>
          <a:p>
            <a:pPr algn="just"/>
            <a:r>
              <a:rPr lang="pt-BR" sz="1600" dirty="0" smtClean="0"/>
              <a:t>Na </a:t>
            </a:r>
            <a:r>
              <a:rPr lang="pt-BR" sz="1600" dirty="0"/>
              <a:t>linha da jurisprudência do STF, em relação aos candidatos aprovados dentro do número de vagas previstas em edital, a Administração poderia, dentro do prazo de validade do processo seletivo, escolher o momento em que se realizaria a nomeação, mas não poderia dispor sobre a própria nomeação. Essa última passaria a constituir um direito do concursando aprovado e, dessa forma, um dever imposto ao Poder Público. Apesar disso, não se poderia dizer o mesmo daqueles aprovados fora do número de vagas previstas em edital, ou seja, dentro do cadastro de reserva. Esses candidatos possuiriam mera expectativa de direito à nomeação, situação que, apenas excepcionalmente, se convolaria em direito subjetivo.</a:t>
            </a:r>
            <a:endParaRPr lang="pt-BR" sz="1600" b="1" u="sng" dirty="0">
              <a:solidFill>
                <a:srgbClr val="0000FF"/>
              </a:solidFill>
            </a:endParaRPr>
          </a:p>
        </p:txBody>
      </p:sp>
    </p:spTree>
    <p:extLst>
      <p:ext uri="{BB962C8B-B14F-4D97-AF65-F5344CB8AC3E}">
        <p14:creationId xmlns:p14="http://schemas.microsoft.com/office/powerpoint/2010/main" val="9706849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p:nvPr>
        </p:nvSpPr>
        <p:spPr>
          <a:xfrm>
            <a:off x="971600" y="1484784"/>
            <a:ext cx="7786848" cy="4896544"/>
          </a:xfrm>
        </p:spPr>
        <p:txBody>
          <a:bodyPr anchor="t"/>
          <a:lstStyle/>
          <a:p>
            <a:pPr algn="just"/>
            <a:r>
              <a:rPr lang="pt-BR" sz="1600" dirty="0"/>
              <a:t>Assim, o surgimento de novas vagas durante o prazo de validade de concurso não geraria, automaticamente, um direito à nomeação dos candidatos aprovados fora das vagas do edital, nem mesmo que novo concurso fosse aberto durante a validade do primeiro. O provimento dos cargos dependeria de análise discricionária da Administração Pública, moldada pelo crivo de conveniência e oportunidade. A despeito da vacância dos cargos e da publicação do novo edital durante a validade do concurso, poderiam surgir circunstâncias e legítimas razões de interesse público que justificassem a inocorrência da nomeação no curto prazo, de modo a obstaculizar eventual pretensão de reconhecimento do direito subjetivo à nomeação dos aprovados em colocação além do número de vagas</a:t>
            </a:r>
            <a:r>
              <a:rPr lang="pt-BR" sz="1600" dirty="0" smtClean="0"/>
              <a:t>.</a:t>
            </a:r>
            <a:r>
              <a:rPr lang="pt-BR" sz="1600" dirty="0"/>
              <a:t> Se a Administração decidisse preencher imediatamente determinadas vagas por meio do necessário concurso, e existissem candidatos aprovados em cadastro de reserva de concurso válido, o princípio da boa-fé vincularia a discricionariedade da Administração e lhe imporia o necessário preenchimento das vagas pelos aprovados no certame ainda em validade. Desse modo, quem fosse aprovado em concurso além das vagas previstas no edital não ostentaria um direito subjetivo de ser nomeado, mesmo que aberto novo edital durante a validade do certame (CF, art. 37, IV). Possuiria, ao revés, mera expectativa de direito que seria convolada em direito adquirido à nomeação, apenas, na excepcional circunstância de ficar demonstrado, de forma inequívoca, a necessidade de novas nomeações durante a validade do concurso.</a:t>
            </a:r>
          </a:p>
        </p:txBody>
      </p:sp>
    </p:spTree>
    <p:extLst>
      <p:ext uri="{BB962C8B-B14F-4D97-AF65-F5344CB8AC3E}">
        <p14:creationId xmlns:p14="http://schemas.microsoft.com/office/powerpoint/2010/main" val="8537713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80"/>
            <a:ext cx="8229240" cy="850064"/>
          </a:xfrm>
        </p:spPr>
        <p:txBody>
          <a:bodyPr/>
          <a:lstStyle/>
          <a:p>
            <a:pPr algn="ctr"/>
            <a:r>
              <a:rPr lang="pt-BR" b="1" u="sng" dirty="0" smtClean="0">
                <a:solidFill>
                  <a:srgbClr val="0000FF"/>
                </a:solidFill>
              </a:rPr>
              <a:t>AG.REG</a:t>
            </a:r>
            <a:r>
              <a:rPr lang="pt-BR" b="1" u="sng" dirty="0">
                <a:solidFill>
                  <a:srgbClr val="0000FF"/>
                </a:solidFill>
              </a:rPr>
              <a:t>. NA RECLAMAÇÃO 21.632 - PE</a:t>
            </a:r>
            <a:r>
              <a:rPr lang="pt-BR" dirty="0"/>
              <a:t/>
            </a:r>
            <a:br>
              <a:rPr lang="pt-BR" dirty="0"/>
            </a:br>
            <a:endParaRPr lang="pt-BR" dirty="0"/>
          </a:p>
        </p:txBody>
      </p:sp>
      <p:sp>
        <p:nvSpPr>
          <p:cNvPr id="3" name="Subtítulo 2"/>
          <p:cNvSpPr>
            <a:spLocks noGrp="1"/>
          </p:cNvSpPr>
          <p:nvPr>
            <p:ph type="subTitle"/>
          </p:nvPr>
        </p:nvSpPr>
        <p:spPr>
          <a:xfrm>
            <a:off x="755576" y="1600200"/>
            <a:ext cx="7930864" cy="4853136"/>
          </a:xfrm>
        </p:spPr>
        <p:txBody>
          <a:bodyPr/>
          <a:lstStyle/>
          <a:p>
            <a:pPr algn="just"/>
            <a:r>
              <a:rPr lang="pt-BR" sz="1600" b="1" dirty="0" smtClean="0"/>
              <a:t>EMENTA</a:t>
            </a:r>
            <a:r>
              <a:rPr lang="pt-BR" sz="1600" b="1" dirty="0"/>
              <a:t>: AGRAVO REGIMENTAL NA </a:t>
            </a:r>
            <a:r>
              <a:rPr lang="pt-BR" sz="1600" b="1" dirty="0" smtClean="0"/>
              <a:t>RECLAMAÇÃO.    RESPONSABILIDADE </a:t>
            </a:r>
            <a:r>
              <a:rPr lang="pt-BR" sz="1600" b="1" dirty="0"/>
              <a:t>SUBSIDIÁRIA. ARTIGO 71, § 1º, DA LEI 8.666/93. CONSTITUCIONALIDADE. ADC 16. ADMINISTRAÇÃO PÚBLICA. DEVER DE FISCALIZAÇÃO. RESPONSABILIDADE DO ESTADO. AGRAVO REGIMENTAL A QUE SE NEGA PROVIMENTO.</a:t>
            </a:r>
            <a:endParaRPr lang="pt-BR" sz="1600" dirty="0"/>
          </a:p>
          <a:p>
            <a:pPr algn="just"/>
            <a:r>
              <a:rPr lang="pt-BR" sz="1600" b="1" dirty="0"/>
              <a:t>1</a:t>
            </a:r>
            <a:r>
              <a:rPr lang="pt-BR" sz="1600" dirty="0"/>
              <a:t> . A Administração tem o dever de fiscalizar o fiel cumprimento do contrato pelas empresas prestadoras de serviço, também no que diz respeito às obrigações trabalhistas referentes aos empregados vinculados ao contrato celebrado, sob pena de atuar com culpa in </a:t>
            </a:r>
            <a:r>
              <a:rPr lang="pt-BR" sz="1600" dirty="0" err="1"/>
              <a:t>eligendo</a:t>
            </a:r>
            <a:r>
              <a:rPr lang="pt-BR" sz="1600" dirty="0"/>
              <a:t> ou in vigilando.</a:t>
            </a:r>
          </a:p>
          <a:p>
            <a:pPr algn="just"/>
            <a:r>
              <a:rPr lang="pt-BR" sz="1600" b="1" dirty="0"/>
              <a:t>2.</a:t>
            </a:r>
            <a:r>
              <a:rPr lang="pt-BR" sz="1600" dirty="0"/>
              <a:t> A aplicação do artigo 71, § 1º, da Lei n. 8.666/93, declarado constitucional pelo Supremo Tribunal Federal, no julgamento da ADC 16, não exime a entidade da Administração Pública do dever de observar os princípios constitucionais a ela referentes, entre os quais os da legalidade e da moralidade administrativa.</a:t>
            </a:r>
          </a:p>
          <a:p>
            <a:pPr algn="just"/>
            <a:r>
              <a:rPr lang="pt-BR" sz="1600" b="1" dirty="0" smtClean="0"/>
              <a:t>(...)</a:t>
            </a:r>
            <a:endParaRPr lang="pt-BR" sz="1600" dirty="0"/>
          </a:p>
          <a:p>
            <a:pPr algn="just"/>
            <a:r>
              <a:rPr lang="pt-BR" sz="1600" b="1" dirty="0"/>
              <a:t>4.</a:t>
            </a:r>
            <a:r>
              <a:rPr lang="pt-BR" sz="1600" dirty="0"/>
              <a:t> Agravo regimental a que se nega provimento</a:t>
            </a:r>
            <a:r>
              <a:rPr lang="pt-BR" sz="1600" dirty="0" smtClean="0"/>
              <a:t>.</a:t>
            </a:r>
            <a:endParaRPr lang="pt-BR" sz="1600" dirty="0"/>
          </a:p>
        </p:txBody>
      </p:sp>
    </p:spTree>
    <p:extLst>
      <p:ext uri="{BB962C8B-B14F-4D97-AF65-F5344CB8AC3E}">
        <p14:creationId xmlns:p14="http://schemas.microsoft.com/office/powerpoint/2010/main" val="34216944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9684" y="188640"/>
            <a:ext cx="7574747" cy="1157032"/>
          </a:xfrm>
        </p:spPr>
        <p:txBody>
          <a:bodyPr/>
          <a:lstStyle/>
          <a:p>
            <a:pPr>
              <a:lnSpc>
                <a:spcPct val="100000"/>
              </a:lnSpc>
            </a:pPr>
            <a:r>
              <a:rPr lang="pt-BR" b="1" dirty="0" smtClean="0">
                <a:solidFill>
                  <a:srgbClr val="0000FF"/>
                </a:solidFill>
              </a:rPr>
              <a:t>	</a:t>
            </a:r>
            <a:r>
              <a:rPr lang="pt-BR" b="1" u="sng" dirty="0" smtClean="0">
                <a:solidFill>
                  <a:srgbClr val="0000FF"/>
                </a:solidFill>
              </a:rPr>
              <a:t>Suspensão de liminar Nº 883 MC no </a:t>
            </a:r>
            <a:r>
              <a:rPr lang="pt-BR" b="1" u="sng" dirty="0" err="1" smtClean="0">
                <a:solidFill>
                  <a:srgbClr val="0000FF"/>
                </a:solidFill>
              </a:rPr>
              <a:t>AgRg</a:t>
            </a:r>
            <a:r>
              <a:rPr lang="pt-BR" b="1" u="sng" dirty="0" smtClean="0">
                <a:solidFill>
                  <a:srgbClr val="0000FF"/>
                </a:solidFill>
              </a:rPr>
              <a:t>/RS </a:t>
            </a:r>
            <a:endParaRPr lang="pt-BR" sz="2000" b="1" u="sng" dirty="0">
              <a:solidFill>
                <a:srgbClr val="0000FF"/>
              </a:solidFill>
            </a:endParaRPr>
          </a:p>
        </p:txBody>
      </p:sp>
      <p:sp>
        <p:nvSpPr>
          <p:cNvPr id="3" name="Subtítulo 2"/>
          <p:cNvSpPr>
            <a:spLocks noGrp="1"/>
          </p:cNvSpPr>
          <p:nvPr>
            <p:ph type="subTitle"/>
          </p:nvPr>
        </p:nvSpPr>
        <p:spPr>
          <a:xfrm>
            <a:off x="1043608" y="1556792"/>
            <a:ext cx="7704856" cy="4752528"/>
          </a:xfrm>
        </p:spPr>
        <p:txBody>
          <a:bodyPr anchor="t"/>
          <a:lstStyle/>
          <a:p>
            <a:pPr marL="0" indent="0" algn="ctr" eaLnBrk="1" hangingPunct="1">
              <a:buNone/>
              <a:defRPr/>
            </a:pPr>
            <a:r>
              <a:rPr lang="pt-BR" b="1" dirty="0" smtClean="0"/>
              <a:t>Pagamento de servidores públicos ativos, inativos e pensionistas, e insuficiência de recursos do Estado</a:t>
            </a:r>
          </a:p>
          <a:p>
            <a:pPr marL="0" indent="0" algn="just" eaLnBrk="1" hangingPunct="1">
              <a:buNone/>
              <a:defRPr/>
            </a:pPr>
            <a:endParaRPr lang="pt-BR" dirty="0"/>
          </a:p>
          <a:p>
            <a:pPr marL="0" indent="0" algn="just" eaLnBrk="1" hangingPunct="1">
              <a:buNone/>
              <a:defRPr/>
            </a:pPr>
            <a:r>
              <a:rPr lang="pt-BR" dirty="0" smtClean="0"/>
              <a:t>O </a:t>
            </a:r>
            <a:r>
              <a:rPr lang="pt-BR" dirty="0"/>
              <a:t>Plenário retomou julgamento de agravo regimental interposto contra decisão do Ministro </a:t>
            </a:r>
            <a:r>
              <a:rPr lang="pt-BR" dirty="0" smtClean="0"/>
              <a:t>Ricardo </a:t>
            </a:r>
            <a:r>
              <a:rPr lang="pt-BR" dirty="0" err="1"/>
              <a:t>Lewandowski</a:t>
            </a:r>
            <a:r>
              <a:rPr lang="pt-BR" dirty="0"/>
              <a:t> (Presidente), que indeferira liminar na qual se </a:t>
            </a:r>
            <a:r>
              <a:rPr lang="pt-BR" u="sng" dirty="0"/>
              <a:t>pretende a suspensão de decisões de Corte local favoráveis ao pagamento integral de vencimentos de servidores públicos estaduais</a:t>
            </a:r>
            <a:r>
              <a:rPr lang="pt-BR" dirty="0" smtClean="0"/>
              <a:t>.</a:t>
            </a:r>
          </a:p>
          <a:p>
            <a:pPr marL="0" indent="0" algn="just" eaLnBrk="1" hangingPunct="1">
              <a:buNone/>
              <a:defRPr/>
            </a:pPr>
            <a:endParaRPr lang="pt-BR" dirty="0" smtClean="0"/>
          </a:p>
          <a:p>
            <a:pPr marL="0" indent="0" algn="just" eaLnBrk="1" hangingPunct="1">
              <a:buNone/>
              <a:defRPr/>
            </a:pPr>
            <a:r>
              <a:rPr lang="pt-BR" dirty="0" smtClean="0"/>
              <a:t>Associações </a:t>
            </a:r>
            <a:r>
              <a:rPr lang="pt-BR" dirty="0"/>
              <a:t>e sindicatos ingressaram em juízo com mandados de segurança contra anúncio do governo estadual que, ao fundamento de não ter condições de pagar integralmente os servidores públicos, parcelaria os vencimentos daqueles que recebessem a partir de determinado limite. Contra a decisão do tribunal de justiça estadual que entendera pelo não parcelamento dos vencimentos, o Estado-Membro ajuizara suspensão de liminar, cujo pedido de liminar fora indeferido e interposto o presente </a:t>
            </a:r>
            <a:r>
              <a:rPr lang="pt-BR" dirty="0" smtClean="0"/>
              <a:t>agravo.</a:t>
            </a:r>
            <a:endParaRPr lang="pt-BR" u="sng" dirty="0"/>
          </a:p>
        </p:txBody>
      </p:sp>
    </p:spTree>
    <p:extLst>
      <p:ext uri="{BB962C8B-B14F-4D97-AF65-F5344CB8AC3E}">
        <p14:creationId xmlns:p14="http://schemas.microsoft.com/office/powerpoint/2010/main" val="32926959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9684" y="188640"/>
            <a:ext cx="7574747" cy="1157032"/>
          </a:xfrm>
        </p:spPr>
        <p:txBody>
          <a:bodyPr/>
          <a:lstStyle/>
          <a:p>
            <a:pPr>
              <a:lnSpc>
                <a:spcPct val="100000"/>
              </a:lnSpc>
            </a:pPr>
            <a:r>
              <a:rPr lang="pt-BR" b="1" dirty="0" smtClean="0">
                <a:solidFill>
                  <a:srgbClr val="0000FF"/>
                </a:solidFill>
              </a:rPr>
              <a:t>	</a:t>
            </a:r>
            <a:r>
              <a:rPr lang="pt-BR" b="1" u="sng" dirty="0" smtClean="0">
                <a:solidFill>
                  <a:srgbClr val="0000FF"/>
                </a:solidFill>
              </a:rPr>
              <a:t>Suspensão de liminar Nº 883 MC no </a:t>
            </a:r>
            <a:r>
              <a:rPr lang="pt-BR" b="1" u="sng" dirty="0" err="1" smtClean="0">
                <a:solidFill>
                  <a:srgbClr val="0000FF"/>
                </a:solidFill>
              </a:rPr>
              <a:t>AgRg</a:t>
            </a:r>
            <a:r>
              <a:rPr lang="pt-BR" b="1" u="sng" dirty="0" smtClean="0">
                <a:solidFill>
                  <a:srgbClr val="0000FF"/>
                </a:solidFill>
              </a:rPr>
              <a:t>/RS </a:t>
            </a:r>
            <a:endParaRPr lang="pt-BR" sz="2000" b="1" u="sng" dirty="0">
              <a:solidFill>
                <a:srgbClr val="0000FF"/>
              </a:solidFill>
            </a:endParaRPr>
          </a:p>
        </p:txBody>
      </p:sp>
      <p:sp>
        <p:nvSpPr>
          <p:cNvPr id="3" name="Subtítulo 2"/>
          <p:cNvSpPr>
            <a:spLocks noGrp="1"/>
          </p:cNvSpPr>
          <p:nvPr>
            <p:ph type="subTitle"/>
          </p:nvPr>
        </p:nvSpPr>
        <p:spPr>
          <a:xfrm>
            <a:off x="1043608" y="1484784"/>
            <a:ext cx="7704856" cy="4824536"/>
          </a:xfrm>
        </p:spPr>
        <p:txBody>
          <a:bodyPr anchor="t"/>
          <a:lstStyle/>
          <a:p>
            <a:pPr marL="0" indent="0" algn="just" eaLnBrk="1" hangingPunct="1">
              <a:buNone/>
              <a:defRPr/>
            </a:pPr>
            <a:r>
              <a:rPr lang="pt-BR" b="1" u="sng" dirty="0" smtClean="0"/>
              <a:t>Situação processual</a:t>
            </a:r>
            <a:r>
              <a:rPr lang="pt-BR" b="1" dirty="0" smtClean="0"/>
              <a:t>: </a:t>
            </a:r>
            <a:r>
              <a:rPr lang="pt-BR" dirty="0">
                <a:solidFill>
                  <a:schemeClr val="tx1"/>
                </a:solidFill>
                <a:latin typeface="tahoma"/>
              </a:rPr>
              <a:t>Até o momento foram proferidos sete </a:t>
            </a:r>
            <a:r>
              <a:rPr lang="pt-BR" dirty="0" smtClean="0">
                <a:solidFill>
                  <a:schemeClr val="tx1"/>
                </a:solidFill>
                <a:latin typeface="tahoma"/>
              </a:rPr>
              <a:t>votos: os </a:t>
            </a:r>
            <a:r>
              <a:rPr lang="pt-BR" dirty="0">
                <a:solidFill>
                  <a:schemeClr val="tx1"/>
                </a:solidFill>
                <a:latin typeface="tahoma"/>
              </a:rPr>
              <a:t>ministros </a:t>
            </a:r>
            <a:r>
              <a:rPr lang="pt-BR" b="1" dirty="0">
                <a:solidFill>
                  <a:schemeClr val="tx1"/>
                </a:solidFill>
                <a:latin typeface="tahoma"/>
              </a:rPr>
              <a:t>Ricardo </a:t>
            </a:r>
            <a:r>
              <a:rPr lang="pt-BR" b="1" dirty="0" err="1">
                <a:solidFill>
                  <a:schemeClr val="tx1"/>
                </a:solidFill>
                <a:latin typeface="tahoma"/>
              </a:rPr>
              <a:t>Lewandowski</a:t>
            </a:r>
            <a:r>
              <a:rPr lang="pt-BR" b="1" dirty="0">
                <a:solidFill>
                  <a:schemeClr val="tx1"/>
                </a:solidFill>
                <a:latin typeface="tahoma"/>
              </a:rPr>
              <a:t> (relator), Edson </a:t>
            </a:r>
            <a:r>
              <a:rPr lang="pt-BR" b="1" dirty="0" err="1">
                <a:solidFill>
                  <a:schemeClr val="tx1"/>
                </a:solidFill>
                <a:latin typeface="tahoma"/>
              </a:rPr>
              <a:t>Fachin</a:t>
            </a:r>
            <a:r>
              <a:rPr lang="pt-BR" b="1" dirty="0">
                <a:solidFill>
                  <a:schemeClr val="tx1"/>
                </a:solidFill>
                <a:latin typeface="tahoma"/>
              </a:rPr>
              <a:t> e Marco Aurélio</a:t>
            </a:r>
            <a:r>
              <a:rPr lang="pt-BR" dirty="0">
                <a:solidFill>
                  <a:schemeClr val="tx1"/>
                </a:solidFill>
                <a:latin typeface="tahoma"/>
              </a:rPr>
              <a:t> </a:t>
            </a:r>
            <a:r>
              <a:rPr lang="pt-BR" u="sng" dirty="0">
                <a:solidFill>
                  <a:schemeClr val="tx1"/>
                </a:solidFill>
                <a:latin typeface="tahoma"/>
              </a:rPr>
              <a:t>negaram</a:t>
            </a:r>
            <a:r>
              <a:rPr lang="pt-BR" dirty="0">
                <a:solidFill>
                  <a:schemeClr val="tx1"/>
                </a:solidFill>
                <a:latin typeface="tahoma"/>
              </a:rPr>
              <a:t> provimento ao agravo. Já o </a:t>
            </a:r>
            <a:r>
              <a:rPr lang="pt-BR" dirty="0" smtClean="0">
                <a:solidFill>
                  <a:schemeClr val="tx1"/>
                </a:solidFill>
                <a:latin typeface="tahoma"/>
              </a:rPr>
              <a:t>Min. </a:t>
            </a:r>
            <a:r>
              <a:rPr lang="pt-BR" b="1" dirty="0">
                <a:solidFill>
                  <a:schemeClr val="tx1"/>
                </a:solidFill>
                <a:latin typeface="tahoma"/>
              </a:rPr>
              <a:t>Gilmar Mendes</a:t>
            </a:r>
            <a:r>
              <a:rPr lang="pt-BR" dirty="0">
                <a:solidFill>
                  <a:schemeClr val="tx1"/>
                </a:solidFill>
                <a:latin typeface="tahoma"/>
              </a:rPr>
              <a:t> </a:t>
            </a:r>
            <a:r>
              <a:rPr lang="pt-BR" u="sng" dirty="0">
                <a:solidFill>
                  <a:schemeClr val="tx1"/>
                </a:solidFill>
                <a:latin typeface="tahoma"/>
              </a:rPr>
              <a:t>deu total provimento ao agravo para suspender as liminares e, por consequência, a multa</a:t>
            </a:r>
            <a:r>
              <a:rPr lang="pt-BR" dirty="0">
                <a:solidFill>
                  <a:schemeClr val="tx1"/>
                </a:solidFill>
                <a:latin typeface="tahoma"/>
              </a:rPr>
              <a:t>.</a:t>
            </a:r>
            <a:r>
              <a:rPr lang="pt-BR" dirty="0">
                <a:solidFill>
                  <a:schemeClr val="tx1"/>
                </a:solidFill>
              </a:rPr>
              <a:t> </a:t>
            </a:r>
            <a:r>
              <a:rPr lang="pt-BR" b="1" dirty="0" smtClean="0"/>
              <a:t>Considerou </a:t>
            </a:r>
            <a:r>
              <a:rPr lang="pt-BR" b="1" dirty="0"/>
              <a:t>que, tendo em vista as dificuldades existentes, </a:t>
            </a:r>
            <a:r>
              <a:rPr lang="pt-BR" b="1" u="sng" dirty="0"/>
              <a:t>o parcelamento dos salários seria ato excepcional, o que justificaria o atraso</a:t>
            </a:r>
            <a:r>
              <a:rPr lang="pt-BR" dirty="0"/>
              <a:t>. </a:t>
            </a:r>
            <a:endParaRPr lang="pt-BR" dirty="0" smtClean="0"/>
          </a:p>
          <a:p>
            <a:pPr marL="0" indent="0" algn="just" eaLnBrk="1" hangingPunct="1">
              <a:buNone/>
              <a:defRPr/>
            </a:pPr>
            <a:endParaRPr lang="pt-BR" dirty="0" smtClean="0"/>
          </a:p>
          <a:p>
            <a:pPr marL="0" indent="0" algn="just" eaLnBrk="1" hangingPunct="1">
              <a:buNone/>
              <a:defRPr/>
            </a:pPr>
            <a:r>
              <a:rPr lang="pt-BR" dirty="0" smtClean="0">
                <a:solidFill>
                  <a:schemeClr val="tx1"/>
                </a:solidFill>
                <a:latin typeface="tahoma"/>
              </a:rPr>
              <a:t>Os </a:t>
            </a:r>
            <a:r>
              <a:rPr lang="pt-BR" dirty="0">
                <a:solidFill>
                  <a:schemeClr val="tx1"/>
                </a:solidFill>
                <a:latin typeface="tahoma"/>
              </a:rPr>
              <a:t>ministros </a:t>
            </a:r>
            <a:r>
              <a:rPr lang="pt-BR" b="1" dirty="0" err="1">
                <a:solidFill>
                  <a:schemeClr val="tx1"/>
                </a:solidFill>
                <a:latin typeface="tahoma"/>
              </a:rPr>
              <a:t>Teori</a:t>
            </a:r>
            <a:r>
              <a:rPr lang="pt-BR" b="1" dirty="0">
                <a:solidFill>
                  <a:schemeClr val="tx1"/>
                </a:solidFill>
                <a:latin typeface="tahoma"/>
              </a:rPr>
              <a:t> Zavascki, Luís Roberto </a:t>
            </a:r>
            <a:r>
              <a:rPr lang="pt-BR" b="1" dirty="0" smtClean="0">
                <a:solidFill>
                  <a:schemeClr val="tx1"/>
                </a:solidFill>
                <a:latin typeface="tahoma"/>
              </a:rPr>
              <a:t>Barroso, Dias </a:t>
            </a:r>
            <a:r>
              <a:rPr lang="pt-BR" b="1" dirty="0" err="1" smtClean="0">
                <a:solidFill>
                  <a:schemeClr val="tx1"/>
                </a:solidFill>
                <a:latin typeface="tahoma"/>
              </a:rPr>
              <a:t>Toffoli</a:t>
            </a:r>
            <a:r>
              <a:rPr lang="pt-BR" b="1" dirty="0" smtClean="0">
                <a:solidFill>
                  <a:schemeClr val="tx1"/>
                </a:solidFill>
                <a:latin typeface="tahoma"/>
              </a:rPr>
              <a:t> </a:t>
            </a:r>
            <a:r>
              <a:rPr lang="pt-BR" b="1" dirty="0">
                <a:solidFill>
                  <a:schemeClr val="tx1"/>
                </a:solidFill>
                <a:latin typeface="tahoma"/>
              </a:rPr>
              <a:t>e </a:t>
            </a:r>
            <a:r>
              <a:rPr lang="pt-BR" b="1" dirty="0" err="1">
                <a:solidFill>
                  <a:schemeClr val="tx1"/>
                </a:solidFill>
                <a:latin typeface="tahoma"/>
              </a:rPr>
              <a:t>Cármen</a:t>
            </a:r>
            <a:r>
              <a:rPr lang="pt-BR" b="1" dirty="0">
                <a:solidFill>
                  <a:schemeClr val="tx1"/>
                </a:solidFill>
                <a:latin typeface="tahoma"/>
              </a:rPr>
              <a:t> Lúcia</a:t>
            </a:r>
            <a:r>
              <a:rPr lang="pt-BR" dirty="0">
                <a:solidFill>
                  <a:schemeClr val="tx1"/>
                </a:solidFill>
                <a:latin typeface="tahoma"/>
              </a:rPr>
              <a:t> </a:t>
            </a:r>
            <a:r>
              <a:rPr lang="pt-BR" u="sng" dirty="0">
                <a:solidFill>
                  <a:schemeClr val="tx1"/>
                </a:solidFill>
                <a:latin typeface="tahoma"/>
              </a:rPr>
              <a:t>deram parcial provimento ao recurso apenas para afastar a multa imposta pelo TJ-RS</a:t>
            </a:r>
            <a:r>
              <a:rPr lang="pt-BR" dirty="0" smtClean="0">
                <a:solidFill>
                  <a:schemeClr val="tx1"/>
                </a:solidFill>
                <a:latin typeface="tahoma"/>
              </a:rPr>
              <a:t>.</a:t>
            </a:r>
          </a:p>
          <a:p>
            <a:pPr marL="0" indent="0" algn="just" eaLnBrk="1" hangingPunct="1">
              <a:buNone/>
              <a:defRPr/>
            </a:pPr>
            <a:endParaRPr lang="pt-BR" dirty="0" smtClean="0"/>
          </a:p>
          <a:p>
            <a:pPr marL="0" indent="0" algn="just" eaLnBrk="1" hangingPunct="1">
              <a:buNone/>
              <a:defRPr/>
            </a:pPr>
            <a:r>
              <a:rPr lang="pt-BR" b="1" u="sng" dirty="0" smtClean="0"/>
              <a:t>Portanto, por maioria, o Tribunal acolheu a tese no sentido de deferir liminar para que, desde logo, fosse suspensa a </a:t>
            </a:r>
            <a:r>
              <a:rPr lang="pt-BR" b="1" i="1" u="sng" dirty="0" err="1" smtClean="0"/>
              <a:t>astreinte</a:t>
            </a:r>
            <a:r>
              <a:rPr lang="pt-BR" b="1" u="sng" dirty="0" smtClean="0"/>
              <a:t> determinada pelo tribunal local, até a apreciação final do agravo regimental</a:t>
            </a:r>
            <a:r>
              <a:rPr lang="pt-BR" dirty="0" smtClean="0"/>
              <a:t>.</a:t>
            </a:r>
            <a:endParaRPr lang="pt-BR" dirty="0">
              <a:latin typeface="+mn-lt"/>
            </a:endParaRPr>
          </a:p>
        </p:txBody>
      </p:sp>
    </p:spTree>
    <p:extLst>
      <p:ext uri="{BB962C8B-B14F-4D97-AF65-F5344CB8AC3E}">
        <p14:creationId xmlns:p14="http://schemas.microsoft.com/office/powerpoint/2010/main" val="23996002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3568" y="274680"/>
            <a:ext cx="8002872" cy="1143000"/>
          </a:xfrm>
        </p:spPr>
        <p:txBody>
          <a:bodyPr/>
          <a:lstStyle/>
          <a:p>
            <a:pPr algn="ctr"/>
            <a:r>
              <a:rPr lang="pt-BR" b="1" dirty="0" smtClean="0"/>
              <a:t>RE 606.358</a:t>
            </a:r>
            <a:endParaRPr lang="pt-BR" dirty="0"/>
          </a:p>
        </p:txBody>
      </p:sp>
      <p:sp>
        <p:nvSpPr>
          <p:cNvPr id="3" name="Subtítulo 2"/>
          <p:cNvSpPr>
            <a:spLocks noGrp="1"/>
          </p:cNvSpPr>
          <p:nvPr>
            <p:ph type="subTitle"/>
          </p:nvPr>
        </p:nvSpPr>
        <p:spPr>
          <a:xfrm>
            <a:off x="1043608" y="1484784"/>
            <a:ext cx="7642832" cy="5112568"/>
          </a:xfrm>
        </p:spPr>
        <p:txBody>
          <a:bodyPr anchor="t"/>
          <a:lstStyle/>
          <a:p>
            <a:pPr algn="just"/>
            <a:r>
              <a:rPr lang="pt-BR" sz="1600" b="1" dirty="0" smtClean="0"/>
              <a:t>Vantagens pessoais recebidas antes da EC 41 submetem-se ao teto constitucional</a:t>
            </a:r>
            <a:endParaRPr lang="pt-BR" sz="1600" dirty="0"/>
          </a:p>
          <a:p>
            <a:pPr algn="just"/>
            <a:endParaRPr lang="pt-BR" sz="1600" dirty="0" smtClean="0"/>
          </a:p>
          <a:p>
            <a:pPr algn="just"/>
            <a:r>
              <a:rPr lang="pt-BR" sz="1600" dirty="0" smtClean="0"/>
              <a:t>Plenário </a:t>
            </a:r>
            <a:r>
              <a:rPr lang="pt-BR" sz="1600" dirty="0"/>
              <a:t>do Supremo Tribunal Federal firmou o entendimento de que, para efeito de observância do teto constitucional previsto no artigo 37, inciso XI, da Constituição Federal, computam-se também valores percebidos antes da vigência da Emenda Constitucional 41/2003 a título de vantagens pessoais pelo servidor </a:t>
            </a:r>
            <a:r>
              <a:rPr lang="pt-BR" sz="1600" dirty="0" smtClean="0"/>
              <a:t>público.</a:t>
            </a:r>
          </a:p>
          <a:p>
            <a:pPr algn="just"/>
            <a:endParaRPr lang="pt-BR" sz="1600" dirty="0"/>
          </a:p>
          <a:p>
            <a:pPr algn="just"/>
            <a:r>
              <a:rPr lang="pt-BR" sz="1600" dirty="0" smtClean="0"/>
              <a:t>Na </a:t>
            </a:r>
            <a:r>
              <a:rPr lang="pt-BR" sz="1600" dirty="0"/>
              <a:t>decisão, os ministros dispensaram os servidores de restituírem os valores eventualmente recebidos em excesso e de boa-fé até a data de </a:t>
            </a:r>
            <a:r>
              <a:rPr lang="pt-BR" sz="1600" dirty="0" smtClean="0"/>
              <a:t>hoje.</a:t>
            </a:r>
          </a:p>
          <a:p>
            <a:pPr algn="just"/>
            <a:endParaRPr lang="pt-BR" sz="1600" dirty="0"/>
          </a:p>
          <a:p>
            <a:pPr algn="just"/>
            <a:r>
              <a:rPr lang="pt-BR" sz="1600" dirty="0" smtClean="0"/>
              <a:t>No </a:t>
            </a:r>
            <a:r>
              <a:rPr lang="pt-BR" sz="1600" dirty="0"/>
              <a:t>recurso jugado o Estado de São Paulo questionou acórdão da 9ª Câmara de Direito Público do Tribunal de Justiça de São Paulo que, apreciando apelação de um agente fiscal de rendas aposentado, afastou a incidência do teto remuneratório constitucional (correspondente aos proventos do governador do estado), para assegurar-lhe o </a:t>
            </a:r>
            <a:r>
              <a:rPr lang="pt-BR" sz="1600" b="1" dirty="0"/>
              <a:t>pagamento de vantagens pessoais como adicional por tempo de serviço (quinquênios), prêmio de produtividade e gratificação de 30%</a:t>
            </a:r>
            <a:r>
              <a:rPr lang="pt-BR" sz="1600" dirty="0"/>
              <a:t>. Para o TJ-SP, a suspensão do pagamento das vantagens, mesmo após o advento da EC 41/2003, </a:t>
            </a:r>
            <a:r>
              <a:rPr lang="pt-BR" sz="1600" u="sng" dirty="0"/>
              <a:t>ofenderia os princípios do direito adquirido, o ato jurídico perfeito e a garantia da irredutibilidade de vencimentos</a:t>
            </a:r>
            <a:r>
              <a:rPr lang="pt-BR" sz="1600" dirty="0" smtClean="0"/>
              <a:t>.</a:t>
            </a:r>
            <a:endParaRPr lang="pt-BR" sz="1600" dirty="0"/>
          </a:p>
        </p:txBody>
      </p:sp>
    </p:spTree>
    <p:extLst>
      <p:ext uri="{BB962C8B-B14F-4D97-AF65-F5344CB8AC3E}">
        <p14:creationId xmlns:p14="http://schemas.microsoft.com/office/powerpoint/2010/main" val="26752936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sp>
        <p:nvSpPr>
          <p:cNvPr id="3" name="Subtítulo 2"/>
          <p:cNvSpPr>
            <a:spLocks noGrp="1"/>
          </p:cNvSpPr>
          <p:nvPr>
            <p:ph type="subTitle"/>
          </p:nvPr>
        </p:nvSpPr>
        <p:spPr>
          <a:xfrm>
            <a:off x="683568" y="1340768"/>
            <a:ext cx="7930864" cy="4569328"/>
          </a:xfrm>
        </p:spPr>
        <p:txBody>
          <a:bodyPr/>
          <a:lstStyle/>
          <a:p>
            <a:r>
              <a:rPr lang="pt-BR" sz="3500" dirty="0" smtClean="0">
                <a:latin typeface="Calibri" panose="020F0502020204030204" pitchFamily="34" charset="0"/>
              </a:rPr>
              <a:t>                     Legislação da União </a:t>
            </a:r>
            <a:endParaRPr lang="pt-BR" sz="3500" dirty="0">
              <a:latin typeface="Calibri" panose="020F0502020204030204" pitchFamily="34" charset="0"/>
            </a:endParaRPr>
          </a:p>
        </p:txBody>
      </p:sp>
    </p:spTree>
    <p:extLst>
      <p:ext uri="{BB962C8B-B14F-4D97-AF65-F5344CB8AC3E}">
        <p14:creationId xmlns:p14="http://schemas.microsoft.com/office/powerpoint/2010/main" val="7375955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p:nvPr>
        </p:nvSpPr>
        <p:spPr>
          <a:xfrm>
            <a:off x="971600" y="1484784"/>
            <a:ext cx="7714840" cy="5112568"/>
          </a:xfrm>
        </p:spPr>
        <p:txBody>
          <a:bodyPr anchor="t"/>
          <a:lstStyle/>
          <a:p>
            <a:pPr algn="just" fontAlgn="t"/>
            <a:r>
              <a:rPr lang="pt-BR" sz="1600" dirty="0"/>
              <a:t>Em seu voto, seguido pela maioria dos ministros da Corte, a ministra Rosa Weber fez um histórico da matéria e mostrou a evolução ocorrida na jurisprudência do STF quanto ao tema, que culminou no julgamento do </a:t>
            </a:r>
            <a:r>
              <a:rPr lang="pt-BR" sz="1600" b="1" dirty="0"/>
              <a:t>RE 609381</a:t>
            </a:r>
            <a:r>
              <a:rPr lang="pt-BR" sz="1600" dirty="0"/>
              <a:t>, em outubro do ano passado, quando a Corte afirmou que a </a:t>
            </a:r>
            <a:r>
              <a:rPr lang="pt-BR" sz="1600" u="sng" dirty="0"/>
              <a:t>regra do teto remuneratório dos servidores públicos tem eficácia imediata</a:t>
            </a:r>
            <a:r>
              <a:rPr lang="pt-BR" sz="1600" dirty="0"/>
              <a:t>, admitindo a redução de vencimentos daqueles que recebem acima do limite constitucional. Segundo a relatora, a Constituição Federal assegura a irredutibilidade dos subsídios e dos vencimentos dos </a:t>
            </a:r>
            <a:r>
              <a:rPr lang="pt-BR" sz="1600" dirty="0" err="1"/>
              <a:t>exercentes</a:t>
            </a:r>
            <a:r>
              <a:rPr lang="pt-BR" sz="1600" dirty="0"/>
              <a:t> de cargos e empregos públicos que se inserem nos limites impostos pelo artigo 37, XI, da Lei Fundamental. “Mas, ultrapassado o teto, cessa a garantia oferecida pelo artigo 37, XV, que textualmente tem sua aplicabilidade vinculada aos montantes correspondentes”, salientou. A ministra disse ainda que a adoção do teto remuneratório foi um </a:t>
            </a:r>
            <a:r>
              <a:rPr lang="pt-BR" sz="1600" b="1" dirty="0"/>
              <a:t>“mecanismo moralizador da folha de pagamentos na Administração Pública”</a:t>
            </a:r>
            <a:r>
              <a:rPr lang="pt-BR" sz="1600" dirty="0"/>
              <a:t>.</a:t>
            </a:r>
          </a:p>
          <a:p>
            <a:pPr algn="just" fontAlgn="t"/>
            <a:r>
              <a:rPr lang="pt-BR" sz="1600" b="1" dirty="0"/>
              <a:t>Tese de repercussão geral</a:t>
            </a:r>
            <a:endParaRPr lang="pt-BR" sz="1600" dirty="0"/>
          </a:p>
          <a:p>
            <a:pPr algn="just"/>
            <a:r>
              <a:rPr lang="pt-BR" sz="1600" dirty="0" smtClean="0"/>
              <a:t>o </a:t>
            </a:r>
            <a:r>
              <a:rPr lang="pt-BR" sz="1600" dirty="0"/>
              <a:t>Plenário do STF fixou a seguinte tese ao final da </a:t>
            </a:r>
            <a:r>
              <a:rPr lang="pt-BR" sz="1600" dirty="0" smtClean="0"/>
              <a:t>análise: “</a:t>
            </a:r>
            <a:r>
              <a:rPr lang="pt-BR" sz="1600" b="1" dirty="0"/>
              <a:t>Computam-se para efeito de observância do teto remuneratório do artigo 37, XI, da Constituição da República, também os valores percebidos anteriormente à vigência da EC 41/2003 a título de vantagens pessoais pelo servidor público, dispensada a restituição de valores eventualmente recebidos em excesso e de boa-fé até o dia 18/11/2015</a:t>
            </a:r>
            <a:r>
              <a:rPr lang="pt-BR" sz="1600" dirty="0"/>
              <a:t>" </a:t>
            </a:r>
          </a:p>
        </p:txBody>
      </p:sp>
    </p:spTree>
    <p:extLst>
      <p:ext uri="{BB962C8B-B14F-4D97-AF65-F5344CB8AC3E}">
        <p14:creationId xmlns:p14="http://schemas.microsoft.com/office/powerpoint/2010/main" val="20433275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400" b="1" u="sng" dirty="0">
                <a:solidFill>
                  <a:srgbClr val="0000FF"/>
                </a:solidFill>
              </a:rPr>
              <a:t>Portaria MPS Nº 288 DE 30/06/2015</a:t>
            </a:r>
            <a:endParaRPr lang="pt-BR" sz="2400" dirty="0">
              <a:solidFill>
                <a:srgbClr val="0000FF"/>
              </a:solidFill>
            </a:endParaRPr>
          </a:p>
        </p:txBody>
      </p:sp>
      <p:sp>
        <p:nvSpPr>
          <p:cNvPr id="3" name="Subtítulo 2"/>
          <p:cNvSpPr>
            <a:spLocks noGrp="1"/>
          </p:cNvSpPr>
          <p:nvPr>
            <p:ph type="subTitle"/>
          </p:nvPr>
        </p:nvSpPr>
        <p:spPr>
          <a:xfrm>
            <a:off x="827584" y="1556792"/>
            <a:ext cx="7858856" cy="4569328"/>
          </a:xfrm>
        </p:spPr>
        <p:txBody>
          <a:bodyPr/>
          <a:lstStyle/>
          <a:p>
            <a:pPr algn="just"/>
            <a:endParaRPr lang="pt-BR" dirty="0" smtClean="0"/>
          </a:p>
          <a:p>
            <a:pPr algn="just"/>
            <a:r>
              <a:rPr lang="pt-BR" b="1" dirty="0" smtClean="0"/>
              <a:t>ALTERA A PORTARIA MPAS nº </a:t>
            </a:r>
            <a:r>
              <a:rPr lang="pt-BR" b="1" dirty="0"/>
              <a:t>6.209 de 1999, </a:t>
            </a:r>
            <a:r>
              <a:rPr lang="pt-BR" b="1" dirty="0" smtClean="0"/>
              <a:t>QUE DISPÕES SOBRE A COMPENSAÇÃO PREVIDENCIÁRIA ENTRE O REGIME GERAL DE PREVIDÊNCIA SOCIAL - </a:t>
            </a:r>
            <a:r>
              <a:rPr lang="pt-BR" b="1" dirty="0"/>
              <a:t>RGPS </a:t>
            </a:r>
            <a:r>
              <a:rPr lang="pt-BR" b="1" dirty="0" smtClean="0"/>
              <a:t>E OS REGIMES PRÓPRIOS DE PREVIDÊNCIA SOCIAL</a:t>
            </a:r>
          </a:p>
          <a:p>
            <a:pPr algn="just"/>
            <a:r>
              <a:rPr lang="pt-BR" dirty="0" smtClean="0"/>
              <a:t>O </a:t>
            </a:r>
            <a:r>
              <a:rPr lang="pt-BR" dirty="0"/>
              <a:t>repasse do fluxo mensal de compensação financeira entre regimes poderá ser suspenso quando o credor deixar de decidir ou decidir processos em quantidade proporcionalmente inferior aos decididos pelo devedor, considerando-se os requerimentos protocolados há mais de noventa dias, ressalvados os casos em que o credor tiver decidido mais de oitenta por cento dos requerimentos protocolados há mais de noventa dias, ou quando a diferença proporcional em relação à quantidade de requerimentos decididos pelo devedor há mais de noventa dias for inferior a cinco pontos percentuais.</a:t>
            </a:r>
          </a:p>
          <a:p>
            <a:pPr algn="just"/>
            <a:endParaRPr lang="pt-BR" b="1" dirty="0"/>
          </a:p>
        </p:txBody>
      </p:sp>
    </p:spTree>
    <p:extLst>
      <p:ext uri="{BB962C8B-B14F-4D97-AF65-F5344CB8AC3E}">
        <p14:creationId xmlns:p14="http://schemas.microsoft.com/office/powerpoint/2010/main" val="3386503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400" b="1" u="sng" dirty="0">
                <a:hlinkClick r:id="rId2"/>
              </a:rPr>
              <a:t>LEI Nº 13.129, DE 26 DE MAIO DE 2015.</a:t>
            </a:r>
            <a:endParaRPr lang="pt-BR" sz="2400" dirty="0"/>
          </a:p>
        </p:txBody>
      </p:sp>
      <p:sp>
        <p:nvSpPr>
          <p:cNvPr id="3" name="Subtítulo 2"/>
          <p:cNvSpPr>
            <a:spLocks noGrp="1"/>
          </p:cNvSpPr>
          <p:nvPr>
            <p:ph type="subTitle"/>
          </p:nvPr>
        </p:nvSpPr>
        <p:spPr>
          <a:xfrm>
            <a:off x="827584" y="1556792"/>
            <a:ext cx="7858856" cy="4569328"/>
          </a:xfrm>
          <a:ln>
            <a:solidFill>
              <a:schemeClr val="accent1"/>
            </a:solidFill>
          </a:ln>
        </p:spPr>
        <p:txBody>
          <a:bodyPr/>
          <a:lstStyle/>
          <a:p>
            <a:pPr algn="just"/>
            <a:r>
              <a:rPr lang="pt-BR" b="1" dirty="0" smtClean="0"/>
              <a:t>ALTERA A LEI N° 9.307 DE 1996 E A LEI N°</a:t>
            </a:r>
            <a:r>
              <a:rPr lang="pt-BR" b="1" dirty="0"/>
              <a:t> </a:t>
            </a:r>
            <a:r>
              <a:rPr lang="pt-BR" b="1" dirty="0" smtClean="0"/>
              <a:t>6.404 DE 1976, PARA AMPLIAR O ÂMBITO DE APLICAÇÃO DA ARBITRAGEM ...</a:t>
            </a:r>
          </a:p>
          <a:p>
            <a:pPr algn="just"/>
            <a:endParaRPr lang="pt-BR" b="1" dirty="0" smtClean="0"/>
          </a:p>
          <a:p>
            <a:pPr algn="just"/>
            <a:r>
              <a:rPr lang="pt-BR" dirty="0" smtClean="0"/>
              <a:t>	Art. 1º. (...)</a:t>
            </a:r>
          </a:p>
          <a:p>
            <a:pPr algn="just"/>
            <a:r>
              <a:rPr lang="pt-BR" dirty="0" smtClean="0"/>
              <a:t>	§ 1º. A </a:t>
            </a:r>
            <a:r>
              <a:rPr lang="pt-BR" dirty="0"/>
              <a:t>administração pública direta e indireta poderá utilizar-se da arbitragem para dirimir conflitos relativos a direitos patrimoniais </a:t>
            </a:r>
            <a:r>
              <a:rPr lang="pt-BR" dirty="0" smtClean="0"/>
              <a:t>disponíveis.</a:t>
            </a:r>
          </a:p>
          <a:p>
            <a:pPr algn="just"/>
            <a:r>
              <a:rPr lang="pt-BR" dirty="0" smtClean="0"/>
              <a:t>	§ 2º. A </a:t>
            </a:r>
            <a:r>
              <a:rPr lang="pt-BR" dirty="0"/>
              <a:t>autoridade ou o órgão competente da administração pública direta para a celebração de convenção de arbitragem é a mesma para a realização de acordos ou transações.” </a:t>
            </a:r>
            <a:endParaRPr lang="pt-BR" dirty="0" smtClean="0"/>
          </a:p>
          <a:p>
            <a:pPr algn="just"/>
            <a:r>
              <a:rPr lang="pt-BR" dirty="0" smtClean="0"/>
              <a:t>	Art. 2º. (...)</a:t>
            </a:r>
          </a:p>
          <a:p>
            <a:pPr algn="just"/>
            <a:r>
              <a:rPr lang="pt-BR" dirty="0" smtClean="0"/>
              <a:t>	§ 3º. A </a:t>
            </a:r>
            <a:r>
              <a:rPr lang="pt-BR" dirty="0"/>
              <a:t>arbitragem que envolva a administração pública será sempre de direito e respeitará o princípio da publicidade</a:t>
            </a:r>
            <a:r>
              <a:rPr lang="pt-BR" dirty="0" smtClean="0"/>
              <a:t>.”</a:t>
            </a:r>
            <a:endParaRPr lang="pt-BR" dirty="0"/>
          </a:p>
        </p:txBody>
      </p:sp>
    </p:spTree>
    <p:extLst>
      <p:ext uri="{BB962C8B-B14F-4D97-AF65-F5344CB8AC3E}">
        <p14:creationId xmlns:p14="http://schemas.microsoft.com/office/powerpoint/2010/main" val="4124948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400" b="1" u="sng" dirty="0">
                <a:hlinkClick r:id="rId2"/>
              </a:rPr>
              <a:t>LEI Nº 13.140, DE 26 DE JUNHO DE 2015.</a:t>
            </a:r>
            <a:endParaRPr lang="pt-BR" sz="2400" dirty="0"/>
          </a:p>
        </p:txBody>
      </p:sp>
      <p:sp>
        <p:nvSpPr>
          <p:cNvPr id="3" name="Subtítulo 2"/>
          <p:cNvSpPr>
            <a:spLocks noGrp="1"/>
          </p:cNvSpPr>
          <p:nvPr>
            <p:ph type="subTitle"/>
          </p:nvPr>
        </p:nvSpPr>
        <p:spPr>
          <a:xfrm>
            <a:off x="899592" y="1556792"/>
            <a:ext cx="7786848" cy="4569328"/>
          </a:xfrm>
          <a:ln>
            <a:solidFill>
              <a:schemeClr val="accent1"/>
            </a:solidFill>
          </a:ln>
        </p:spPr>
        <p:txBody>
          <a:bodyPr/>
          <a:lstStyle/>
          <a:p>
            <a:pPr algn="just"/>
            <a:endParaRPr lang="pt-BR" dirty="0" smtClean="0"/>
          </a:p>
          <a:p>
            <a:pPr algn="just"/>
            <a:r>
              <a:rPr lang="pt-BR" b="1" dirty="0" smtClean="0"/>
              <a:t>DISPÕES SOBRE A MEDIAÇÃO COMO MEIO DE SOLUÇÃO DE CONTROVÉRSIAS ENTRE PARTICULARES E SOBRE AUTOCOMPOSIÇÃO DE CONFLITOS NO ÂMBITO DA ADMINISTRAÇÃO PÚBLICA</a:t>
            </a:r>
          </a:p>
          <a:p>
            <a:pPr algn="just"/>
            <a:r>
              <a:rPr lang="pt-BR" dirty="0" smtClean="0"/>
              <a:t> Art. 32 A </a:t>
            </a:r>
            <a:r>
              <a:rPr lang="pt-BR" dirty="0"/>
              <a:t>União, os Estados, o Distrito Federal e os Municípios poderão criar câmaras de prevenção e resolução administrativa de conflitos, no âmbito dos respectivos órgãos da Advocacia Pública, onde houver, com competência para: </a:t>
            </a:r>
          </a:p>
          <a:p>
            <a:pPr algn="just"/>
            <a:r>
              <a:rPr lang="pt-BR" dirty="0"/>
              <a:t>I - dirimir conflitos entre órgãos e entidades da administração pública; </a:t>
            </a:r>
          </a:p>
          <a:p>
            <a:pPr algn="just"/>
            <a:r>
              <a:rPr lang="pt-BR" dirty="0"/>
              <a:t>II - avaliar a admissibilidade dos pedidos de resolução de conflitos, por meio de composição, no caso de controvérsia entre particular e pessoa jurídica de direito público; </a:t>
            </a:r>
          </a:p>
          <a:p>
            <a:pPr algn="just"/>
            <a:r>
              <a:rPr lang="pt-BR" dirty="0"/>
              <a:t>III - promover, quando couber, a celebração de termo de ajustamento de conduta. </a:t>
            </a:r>
          </a:p>
        </p:txBody>
      </p:sp>
    </p:spTree>
    <p:extLst>
      <p:ext uri="{BB962C8B-B14F-4D97-AF65-F5344CB8AC3E}">
        <p14:creationId xmlns:p14="http://schemas.microsoft.com/office/powerpoint/2010/main" val="147028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800" b="1" u="sng" dirty="0" smtClean="0">
                <a:solidFill>
                  <a:srgbClr val="0000FF"/>
                </a:solidFill>
              </a:rPr>
              <a:t>Resolução nº 02/2015 do Senado Federal</a:t>
            </a:r>
            <a:endParaRPr lang="pt-BR" sz="2800" dirty="0"/>
          </a:p>
        </p:txBody>
      </p:sp>
      <p:sp>
        <p:nvSpPr>
          <p:cNvPr id="3" name="Subtítulo 2"/>
          <p:cNvSpPr>
            <a:spLocks noGrp="1"/>
          </p:cNvSpPr>
          <p:nvPr>
            <p:ph type="subTitle"/>
          </p:nvPr>
        </p:nvSpPr>
        <p:spPr>
          <a:xfrm>
            <a:off x="827584" y="1556792"/>
            <a:ext cx="7858856" cy="4569328"/>
          </a:xfrm>
        </p:spPr>
        <p:txBody>
          <a:bodyPr/>
          <a:lstStyle/>
          <a:p>
            <a:pPr algn="just"/>
            <a:r>
              <a:rPr lang="pt-BR" dirty="0" smtClean="0"/>
              <a:t>Altera </a:t>
            </a:r>
            <a:r>
              <a:rPr lang="pt-BR" dirty="0"/>
              <a:t>a Resolução nº </a:t>
            </a:r>
            <a:r>
              <a:rPr lang="pt-BR" dirty="0" smtClean="0"/>
              <a:t>43/2001</a:t>
            </a:r>
            <a:r>
              <a:rPr lang="pt-BR" dirty="0"/>
              <a:t>, do Senado Federal, que "dispõe sobre as operações de crédito interno e externo dos Estados, do Distrito Federal e dos Municípios, inclusive concessão de garantias, seus limites e condições de autorização, e dá outras providências", para permitir, excepcionalmente, a antecipação de receitas de que trata o inciso VI de seu art. </a:t>
            </a:r>
            <a:r>
              <a:rPr lang="pt-BR" dirty="0" smtClean="0"/>
              <a:t>5º.</a:t>
            </a:r>
          </a:p>
          <a:p>
            <a:pPr algn="just"/>
            <a:r>
              <a:rPr lang="pt-BR" dirty="0"/>
              <a:t>"Art. </a:t>
            </a:r>
            <a:r>
              <a:rPr lang="pt-BR" dirty="0" smtClean="0"/>
              <a:t>5º: § </a:t>
            </a:r>
            <a:r>
              <a:rPr lang="pt-BR" dirty="0"/>
              <a:t>4º - Excepcionalmente, os Estados, o Distrito Federal e os Municípios que sofreram redução nas receitas de que trata o inciso VI, inclusive de participações especiais, poderão contratar operações financeiras no limite das perdas apuradas entre a média recebida nos exercícios de 2013 e 2014 e a projeção para os anos de 2015 e 2016, dando em garantia os royalties a serem recebidos, contanto que o pagamento por tal contratação não comprometa mais de 10% (dez por cento) do valor total projetado em consequência da exploração dos mesmos recursos, por ano, sem a observância do disposto nas alíneas do referido inciso e no § 2º, bem como dos limites de que trata o art. 7º, ressaltando que a aplicação da totalidade do recurso observará a legislação aplicável a cada fonte de receita</a:t>
            </a:r>
            <a:r>
              <a:rPr lang="pt-BR" dirty="0" smtClean="0"/>
              <a:t>.</a:t>
            </a:r>
            <a:endParaRPr lang="pt-BR" dirty="0"/>
          </a:p>
        </p:txBody>
      </p:sp>
    </p:spTree>
    <p:extLst>
      <p:ext uri="{BB962C8B-B14F-4D97-AF65-F5344CB8AC3E}">
        <p14:creationId xmlns:p14="http://schemas.microsoft.com/office/powerpoint/2010/main" val="1687130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260648"/>
            <a:ext cx="8229240" cy="1143000"/>
          </a:xfrm>
        </p:spPr>
        <p:txBody>
          <a:bodyPr/>
          <a:lstStyle/>
          <a:p>
            <a:pPr algn="ctr"/>
            <a:r>
              <a:rPr lang="pt-BR" sz="2800" b="1" u="sng" dirty="0" smtClean="0">
                <a:solidFill>
                  <a:srgbClr val="0000FF"/>
                </a:solidFill>
              </a:rPr>
              <a:t>Portaria MPS nº 300/2015</a:t>
            </a:r>
            <a:endParaRPr lang="pt-BR" sz="2800" dirty="0"/>
          </a:p>
        </p:txBody>
      </p:sp>
      <p:sp>
        <p:nvSpPr>
          <p:cNvPr id="3" name="Subtítulo 2"/>
          <p:cNvSpPr>
            <a:spLocks noGrp="1"/>
          </p:cNvSpPr>
          <p:nvPr>
            <p:ph type="subTitle"/>
          </p:nvPr>
        </p:nvSpPr>
        <p:spPr>
          <a:xfrm>
            <a:off x="755576" y="1484784"/>
            <a:ext cx="7858856" cy="4569328"/>
          </a:xfrm>
        </p:spPr>
        <p:txBody>
          <a:bodyPr/>
          <a:lstStyle/>
          <a:p>
            <a:pPr algn="just"/>
            <a:r>
              <a:rPr lang="pt-BR" dirty="0" smtClean="0"/>
              <a:t>Dispõe </a:t>
            </a:r>
            <a:r>
              <a:rPr lang="pt-BR" dirty="0"/>
              <a:t>sobre as aplicações dos recursos financeiros dos RPPS instituídos pela União, Estados, Distrito Federal e Municípios, para definir regras sobre classificação como investidor qualificado e investidor profissional e parâmetros sobre o credenciamento de instituições, e a Portaria MPS/GM nº 204, de 10 de julho de 2008, que dispõe sobre a emissão do CRP, para prorrogar o prazo de envio do DRAA, no exercício de 2015</a:t>
            </a:r>
          </a:p>
        </p:txBody>
      </p:sp>
    </p:spTree>
    <p:extLst>
      <p:ext uri="{BB962C8B-B14F-4D97-AF65-F5344CB8AC3E}">
        <p14:creationId xmlns:p14="http://schemas.microsoft.com/office/powerpoint/2010/main" val="25554846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2051</TotalTime>
  <Words>4257</Words>
  <Application>Microsoft Office PowerPoint</Application>
  <PresentationFormat>Apresentação na tela (4:3)</PresentationFormat>
  <Paragraphs>165</Paragraphs>
  <Slides>40</Slides>
  <Notes>0</Notes>
  <HiddenSlides>0</HiddenSlides>
  <MMClips>0</MMClips>
  <ScaleCrop>false</ScaleCrop>
  <HeadingPairs>
    <vt:vector size="4" baseType="variant">
      <vt:variant>
        <vt:lpstr>Tema</vt:lpstr>
      </vt:variant>
      <vt:variant>
        <vt:i4>1</vt:i4>
      </vt:variant>
      <vt:variant>
        <vt:lpstr>Títulos de slides</vt:lpstr>
      </vt:variant>
      <vt:variant>
        <vt:i4>40</vt:i4>
      </vt:variant>
    </vt:vector>
  </HeadingPairs>
  <TitlesOfParts>
    <vt:vector size="41" baseType="lpstr">
      <vt:lpstr>Office Theme</vt:lpstr>
      <vt:lpstr>Apresentação do PowerPoint</vt:lpstr>
      <vt:lpstr>Apresentação do PowerPoint</vt:lpstr>
      <vt:lpstr>INTEGRANTES</vt:lpstr>
      <vt:lpstr>Apresentação do PowerPoint</vt:lpstr>
      <vt:lpstr>Portaria MPS Nº 288 DE 30/06/2015</vt:lpstr>
      <vt:lpstr>LEI Nº 13.129, DE 26 DE MAIO DE 2015.</vt:lpstr>
      <vt:lpstr>LEI Nº 13.140, DE 26 DE JUNHO DE 2015.</vt:lpstr>
      <vt:lpstr>Resolução nº 02/2015 do Senado Federal</vt:lpstr>
      <vt:lpstr>Portaria MPS nº 300/2015</vt:lpstr>
      <vt:lpstr>Decreto Legislativo nº 148/2015</vt:lpstr>
      <vt:lpstr>Apresentação do PowerPoint</vt:lpstr>
      <vt:lpstr>Apresentação do PowerPoint</vt:lpstr>
      <vt:lpstr>      RES PGE 3788/2015 </vt:lpstr>
      <vt:lpstr>RES PGE 3790/2015 </vt:lpstr>
      <vt:lpstr> LEI Nº 7041 DE 15 DE JULHO DE 2015</vt:lpstr>
      <vt:lpstr> LEI Nº 7078 DE 14 DE OUTUBRO DE 2015</vt:lpstr>
      <vt:lpstr> DECRETO ESTADUAL Nº 45387 DE 28/09/2015 </vt:lpstr>
      <vt:lpstr>Apresentação do PowerPoint</vt:lpstr>
      <vt:lpstr>TCE - Multa</vt:lpstr>
      <vt:lpstr>TCE – Pesquisa de mercado</vt:lpstr>
      <vt:lpstr>TCE – Aplicação de Multa </vt:lpstr>
      <vt:lpstr>TCE – Responsabilidade  do gestor público</vt:lpstr>
      <vt:lpstr>    TCE –Contratação irregular de mão de obra</vt:lpstr>
      <vt:lpstr>TCE – GEE e GDA</vt:lpstr>
      <vt:lpstr>TCE – TERMO DE AJUSTE DE CONTAS</vt:lpstr>
      <vt:lpstr>Apresentação do PowerPoint</vt:lpstr>
      <vt:lpstr>Acórdão nº 1994/2015</vt:lpstr>
      <vt:lpstr>Acórdão nº 2637/2015</vt:lpstr>
      <vt:lpstr>Apresentação do PowerPoint</vt:lpstr>
      <vt:lpstr>Parecer nº 16/2015- RCG</vt:lpstr>
      <vt:lpstr>Parecer nº 01/2014- MMPO</vt:lpstr>
      <vt:lpstr>Parecer nº 01/2014- PPCM</vt:lpstr>
      <vt:lpstr>Apresentação do PowerPoint</vt:lpstr>
      <vt:lpstr>RE 837311 - RECURSO EXTRAORDINÁRIO </vt:lpstr>
      <vt:lpstr>Apresentação do PowerPoint</vt:lpstr>
      <vt:lpstr>AG.REG. NA RECLAMAÇÃO 21.632 - PE </vt:lpstr>
      <vt:lpstr> Suspensão de liminar Nº 883 MC no AgRg/RS </vt:lpstr>
      <vt:lpstr> Suspensão de liminar Nº 883 MC no AgRg/RS </vt:lpstr>
      <vt:lpstr>RE 606.358</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Marcelle Silva Zaccaro</dc:creator>
  <cp:lastModifiedBy>Julia de Albuquerque Reis e Silva</cp:lastModifiedBy>
  <cp:revision>236</cp:revision>
  <cp:lastPrinted>2015-10-28T13:31:17Z</cp:lastPrinted>
  <dcterms:modified xsi:type="dcterms:W3CDTF">2015-12-08T17:43:15Z</dcterms:modified>
</cp:coreProperties>
</file>