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6" r:id="rId2"/>
    <p:sldId id="257" r:id="rId3"/>
    <p:sldId id="258" r:id="rId4"/>
    <p:sldId id="259" r:id="rId5"/>
    <p:sldId id="405" r:id="rId6"/>
    <p:sldId id="406" r:id="rId7"/>
    <p:sldId id="412" r:id="rId8"/>
    <p:sldId id="444" r:id="rId9"/>
    <p:sldId id="445" r:id="rId10"/>
    <p:sldId id="446" r:id="rId11"/>
    <p:sldId id="447" r:id="rId12"/>
    <p:sldId id="448" r:id="rId13"/>
    <p:sldId id="293" r:id="rId14"/>
    <p:sldId id="348" r:id="rId15"/>
    <p:sldId id="349" r:id="rId16"/>
    <p:sldId id="347" r:id="rId17"/>
    <p:sldId id="327" r:id="rId18"/>
    <p:sldId id="351" r:id="rId19"/>
    <p:sldId id="353" r:id="rId20"/>
    <p:sldId id="437" r:id="rId21"/>
    <p:sldId id="438" r:id="rId22"/>
    <p:sldId id="355" r:id="rId23"/>
    <p:sldId id="358" r:id="rId24"/>
    <p:sldId id="359" r:id="rId25"/>
    <p:sldId id="361" r:id="rId26"/>
    <p:sldId id="362" r:id="rId27"/>
    <p:sldId id="364" r:id="rId28"/>
    <p:sldId id="366" r:id="rId29"/>
    <p:sldId id="367" r:id="rId30"/>
    <p:sldId id="423" r:id="rId31"/>
    <p:sldId id="424" r:id="rId32"/>
    <p:sldId id="425" r:id="rId33"/>
    <p:sldId id="373" r:id="rId34"/>
    <p:sldId id="374" r:id="rId35"/>
    <p:sldId id="375" r:id="rId36"/>
    <p:sldId id="376" r:id="rId37"/>
    <p:sldId id="377" r:id="rId38"/>
    <p:sldId id="379" r:id="rId39"/>
    <p:sldId id="439" r:id="rId40"/>
    <p:sldId id="440" r:id="rId41"/>
    <p:sldId id="382" r:id="rId42"/>
    <p:sldId id="441" r:id="rId43"/>
    <p:sldId id="387" r:id="rId44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3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506DF0-C339-481A-8B06-DFFB25475E22}" type="datetimeFigureOut">
              <a:rPr lang="pt-BR" smtClean="0"/>
              <a:t>04/03/2015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F40210-0A58-4054-A9B1-82DE58AAA8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12644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t-BR" sz="2000">
                <a:latin typeface="Arial"/>
              </a:rPr>
              <a:t>Clique para editar o formato de notas</a:t>
            </a:r>
            <a:endParaRPr/>
          </a:p>
        </p:txBody>
      </p:sp>
      <p:sp>
        <p:nvSpPr>
          <p:cNvPr id="42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t-BR" sz="1400">
                <a:latin typeface="Times New Roman"/>
              </a:rPr>
              <a:t>&lt;cabeçalho&gt;</a:t>
            </a:r>
            <a:endParaRPr/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pt-BR" sz="1400">
                <a:latin typeface="Times New Roman"/>
              </a:rPr>
              <a:t>&lt;data/hora&gt;</a:t>
            </a:r>
            <a:endParaRPr/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pt-BR" sz="1400">
                <a:latin typeface="Times New Roman"/>
              </a:rPr>
              <a:t>&lt;rodapé&gt;</a:t>
            </a:r>
            <a:endParaRPr/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890D0ABE-2182-49C0-843D-30330E22C0EA}" type="slidenum">
              <a:rPr lang="pt-BR" sz="1400">
                <a:latin typeface="Times New Roman"/>
              </a:rPr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99777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3890E17-8718-473A-B658-AD33AC148C3D}" type="slidenum">
              <a:rPr lang="pt-BR" smtClean="0"/>
              <a:pPr>
                <a:defRPr/>
              </a:pPr>
              <a:t>16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3890E17-8718-473A-B658-AD33AC148C3D}" type="slidenum">
              <a:rPr lang="pt-BR" smtClean="0"/>
              <a:pPr>
                <a:defRPr/>
              </a:pPr>
              <a:t>33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29145" y="744861"/>
            <a:ext cx="4939387" cy="3722691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3890E17-8718-473A-B658-AD33AC148C3D}" type="slidenum">
              <a:rPr lang="pt-BR" smtClean="0"/>
              <a:pPr>
                <a:defRPr/>
              </a:pPr>
              <a:t>34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3890E17-8718-473A-B658-AD33AC148C3D}" type="slidenum">
              <a:rPr lang="pt-BR" smtClean="0"/>
              <a:pPr>
                <a:defRPr/>
              </a:pPr>
              <a:t>35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29145" y="744861"/>
            <a:ext cx="4939387" cy="3722691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3890E17-8718-473A-B658-AD33AC148C3D}" type="slidenum">
              <a:rPr lang="pt-BR" smtClean="0"/>
              <a:pPr>
                <a:defRPr/>
              </a:pPr>
              <a:t>36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29145" y="744861"/>
            <a:ext cx="4939387" cy="3722691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3890E17-8718-473A-B658-AD33AC148C3D}" type="slidenum">
              <a:rPr lang="pt-BR" smtClean="0"/>
              <a:pPr>
                <a:defRPr/>
              </a:pPr>
              <a:t>37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9" name="Imagem 38"/>
          <p:cNvPicPr/>
          <p:nvPr/>
        </p:nvPicPr>
        <p:blipFill>
          <a:blip r:embed="rId2"/>
          <a:stretch>
            <a:fillRect/>
          </a:stretch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  <p:pic>
        <p:nvPicPr>
          <p:cNvPr id="40" name="Imagem 39"/>
          <p:cNvPicPr/>
          <p:nvPr/>
        </p:nvPicPr>
        <p:blipFill>
          <a:blip r:embed="rId2"/>
          <a:stretch>
            <a:fillRect/>
          </a:stretch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/>
          <p:nvPr/>
        </p:nvPicPr>
        <p:blipFill>
          <a:blip r:embed="rId14"/>
          <a:stretch>
            <a:fillRect/>
          </a:stretch>
        </p:blipFill>
        <p:spPr>
          <a:xfrm>
            <a:off x="250920" y="189000"/>
            <a:ext cx="791640" cy="6465600"/>
          </a:xfrm>
          <a:prstGeom prst="rect">
            <a:avLst/>
          </a:prstGeom>
          <a:ln w="9360">
            <a:noFill/>
          </a:ln>
        </p:spPr>
      </p:pic>
      <p:pic>
        <p:nvPicPr>
          <p:cNvPr id="8" name="Picture 5"/>
          <p:cNvPicPr/>
          <p:nvPr/>
        </p:nvPicPr>
        <p:blipFill>
          <a:blip r:embed="rId15"/>
          <a:stretch>
            <a:fillRect/>
          </a:stretch>
        </p:blipFill>
        <p:spPr>
          <a:xfrm>
            <a:off x="8832960" y="189000"/>
            <a:ext cx="131400" cy="6479640"/>
          </a:xfrm>
          <a:prstGeom prst="rect">
            <a:avLst/>
          </a:prstGeom>
          <a:ln w="936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4400">
                <a:solidFill>
                  <a:srgbClr val="000000"/>
                </a:solidFill>
                <a:latin typeface="Calibri"/>
              </a:rPr>
              <a:t>Clique para editar o formato do texto do títuloClique para editar o estilo do título mestre</a:t>
            </a:r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lstStyle/>
          <a:p>
            <a:pPr>
              <a:buSzPct val="45000"/>
              <a:buFont typeface="StarSymbol"/>
              <a:buChar char=""/>
            </a:pPr>
            <a:r>
              <a:rPr lang="pt-BR" sz="3200">
                <a:solidFill>
                  <a:srgbClr val="000000"/>
                </a:solidFill>
                <a:latin typeface="Calibri"/>
              </a:rPr>
              <a:t>Clique para editar o formato do texto da estrutura de tópicos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pt-BR" sz="3200">
                <a:solidFill>
                  <a:srgbClr val="000000"/>
                </a:solidFill>
                <a:latin typeface="Calibri"/>
              </a:rPr>
              <a:t>2.º Nível da estrutura de tópicos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pt-BR" sz="3200">
                <a:solidFill>
                  <a:srgbClr val="000000"/>
                </a:solidFill>
                <a:latin typeface="Calibri"/>
              </a:rPr>
              <a:t>3.º Nível da estrutura de tópicos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pt-BR" sz="3200">
                <a:solidFill>
                  <a:srgbClr val="000000"/>
                </a:solidFill>
                <a:latin typeface="Calibri"/>
              </a:rPr>
              <a:t>4.º Nível da estrutura de tópicos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pt-BR" sz="3200">
                <a:solidFill>
                  <a:srgbClr val="000000"/>
                </a:solidFill>
                <a:latin typeface="Calibri"/>
              </a:rPr>
              <a:t>5.º Nível da estrutura de tópicos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pt-BR" sz="3200">
                <a:solidFill>
                  <a:srgbClr val="000000"/>
                </a:solidFill>
                <a:latin typeface="Calibri"/>
              </a:rPr>
              <a:t>6.º Nível da estrutura de tópicos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pt-BR" sz="3200">
                <a:solidFill>
                  <a:srgbClr val="000000"/>
                </a:solidFill>
                <a:latin typeface="Calibri"/>
              </a:rPr>
              <a:t>7.º Nível da estrutura de tópicosClique para editar os estilos do texto mestre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pt-BR" sz="2800">
                <a:solidFill>
                  <a:srgbClr val="000000"/>
                </a:solidFill>
                <a:latin typeface="Calibri"/>
              </a:rPr>
              <a:t>Segundo nível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pt-BR" sz="2400">
                <a:solidFill>
                  <a:srgbClr val="000000"/>
                </a:solidFill>
                <a:latin typeface="Calibri"/>
              </a:rPr>
              <a:t>Terceiro nível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–"/>
            </a:pPr>
            <a:r>
              <a:rPr lang="pt-BR" sz="2000">
                <a:solidFill>
                  <a:srgbClr val="000000"/>
                </a:solidFill>
                <a:latin typeface="Calibri"/>
              </a:rPr>
              <a:t>Quarto nível</a:t>
            </a:r>
            <a:endParaRPr/>
          </a:p>
          <a:p>
            <a:pPr lvl="4">
              <a:lnSpc>
                <a:spcPct val="100000"/>
              </a:lnSpc>
              <a:buFont typeface="Arial"/>
              <a:buChar char="»"/>
            </a:pPr>
            <a:r>
              <a:rPr lang="pt-BR" sz="2000">
                <a:solidFill>
                  <a:srgbClr val="000000"/>
                </a:solidFill>
                <a:latin typeface="Calibri"/>
              </a:rPr>
              <a:t>Quinto nível</a:t>
            </a:r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pt-BR" sz="1200">
                <a:solidFill>
                  <a:srgbClr val="8B8B8B"/>
                </a:solidFill>
                <a:latin typeface="Calibri"/>
              </a:rPr>
              <a:t>07/10/14</a:t>
            </a:r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2508A464-D329-4AEF-9BB7-811FB0A1D298}" type="slidenum">
              <a:rPr lang="pt-BR" sz="1200">
                <a:solidFill>
                  <a:srgbClr val="8B8B8B"/>
                </a:solidFill>
                <a:latin typeface="Calibri"/>
              </a:rPr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Shape 1"/>
          <p:cNvSpPr txBox="1"/>
          <p:nvPr/>
        </p:nvSpPr>
        <p:spPr>
          <a:xfrm>
            <a:off x="1571760" y="2143080"/>
            <a:ext cx="5943240" cy="3725640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3500" dirty="0" smtClean="0">
                <a:solidFill>
                  <a:srgbClr val="000000"/>
                </a:solidFill>
                <a:latin typeface="Calibri"/>
              </a:rPr>
              <a:t>Diretoria </a:t>
            </a:r>
            <a:r>
              <a:rPr lang="pt-BR" sz="3500" dirty="0">
                <a:solidFill>
                  <a:srgbClr val="000000"/>
                </a:solidFill>
                <a:latin typeface="Calibri"/>
              </a:rPr>
              <a:t>Jurídica
Grupo de Estudos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000" b="1" u="sng" dirty="0" smtClean="0">
                <a:solidFill>
                  <a:srgbClr val="0000FF"/>
                </a:solidFill>
                <a:latin typeface="Arial"/>
              </a:rPr>
              <a:t>Caso</a:t>
            </a:r>
            <a:endParaRPr dirty="0">
              <a:solidFill>
                <a:srgbClr val="0000FF"/>
              </a:solidFill>
            </a:endParaRPr>
          </a:p>
        </p:txBody>
      </p:sp>
      <p:sp>
        <p:nvSpPr>
          <p:cNvPr id="61" name="TextShape 2"/>
          <p:cNvSpPr txBox="1"/>
          <p:nvPr/>
        </p:nvSpPr>
        <p:spPr>
          <a:xfrm>
            <a:off x="971600" y="1700808"/>
            <a:ext cx="7632776" cy="4320640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pt-BR" sz="2000" dirty="0" smtClean="0">
                <a:solidFill>
                  <a:srgbClr val="000000"/>
                </a:solidFill>
              </a:rPr>
              <a:t>2. O feito foi retirado de pauta no dia da votação. Houve o entendimento que era de competência do Governo o ato.</a:t>
            </a:r>
          </a:p>
          <a:p>
            <a:pPr algn="just"/>
            <a:endParaRPr lang="pt-BR" sz="2000" dirty="0" smtClean="0">
              <a:solidFill>
                <a:srgbClr val="000000"/>
              </a:solidFill>
            </a:endParaRPr>
          </a:p>
          <a:p>
            <a:pPr algn="just"/>
            <a:r>
              <a:rPr lang="pt-BR" sz="1600" dirty="0" smtClean="0"/>
              <a:t>DISPÕE SOBRE A EXTINÇÃO DE CARGOS DE SERVENTE, MERENDEIRA, VIGIA E ZELADOR DO QUADRO DE PESSOAL DE APOIO DA SECRETARIA DE ESTADO DE EDUCAÇÃO</a:t>
            </a:r>
          </a:p>
          <a:p>
            <a:pPr algn="just"/>
            <a:endParaRPr lang="pt-BR" sz="1600" dirty="0" smtClean="0"/>
          </a:p>
          <a:p>
            <a:pPr algn="just"/>
            <a:r>
              <a:rPr lang="pt-BR" sz="1600" dirty="0" smtClean="0"/>
              <a:t>Autor(</a:t>
            </a:r>
            <a:r>
              <a:rPr lang="pt-BR" sz="1600" dirty="0" err="1" smtClean="0"/>
              <a:t>es</a:t>
            </a:r>
            <a:r>
              <a:rPr lang="pt-BR" sz="1600" dirty="0" smtClean="0"/>
              <a:t>): PODER EXECUTIVO</a:t>
            </a:r>
          </a:p>
          <a:p>
            <a:pPr algn="just"/>
            <a:r>
              <a:rPr lang="pt-BR" sz="1600" dirty="0" smtClean="0"/>
              <a:t>A ASSEMBLEIA LEGISLATIVA DO ESTADO DO RIO DE JANEIRO</a:t>
            </a:r>
          </a:p>
          <a:p>
            <a:pPr algn="just"/>
            <a:r>
              <a:rPr lang="pt-BR" sz="1600" dirty="0" smtClean="0"/>
              <a:t>RESOLVE:</a:t>
            </a:r>
          </a:p>
          <a:p>
            <a:pPr algn="just"/>
            <a:endParaRPr lang="pt-BR" sz="1600" dirty="0" smtClean="0"/>
          </a:p>
          <a:p>
            <a:pPr algn="just"/>
            <a:r>
              <a:rPr lang="pt-BR" sz="1600" dirty="0" smtClean="0"/>
              <a:t>Art. 1º Os cargos de servente, merendeira, vigia e zelador, integrantes do quadro de pessoal de apoio da Secretaria de Estado de Educação, (...) :</a:t>
            </a:r>
          </a:p>
          <a:p>
            <a:pPr algn="just"/>
            <a:r>
              <a:rPr lang="pt-BR" sz="1600" dirty="0" smtClean="0"/>
              <a:t>I – ficam imediatamente extintos se, na data da publicação desta Lei, encontrarem-se vagos.</a:t>
            </a:r>
          </a:p>
          <a:p>
            <a:pPr algn="just"/>
            <a:r>
              <a:rPr lang="pt-BR" sz="1600" dirty="0" smtClean="0"/>
              <a:t>II – extinguir-se-ão, à medida que se tornarem vagos, caso estejam providos na data da publicação desta Lei.</a:t>
            </a:r>
          </a:p>
          <a:p>
            <a:pPr algn="just">
              <a:lnSpc>
                <a:spcPct val="100000"/>
              </a:lnSpc>
            </a:pPr>
            <a:r>
              <a:rPr lang="pt-BR" sz="1600" dirty="0" smtClean="0">
                <a:solidFill>
                  <a:srgbClr val="000000"/>
                </a:solidFill>
              </a:rPr>
              <a:t>   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372054434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000" b="1" u="sng" dirty="0" smtClean="0">
                <a:solidFill>
                  <a:srgbClr val="0000FF"/>
                </a:solidFill>
                <a:latin typeface="Arial"/>
              </a:rPr>
              <a:t>Caso</a:t>
            </a:r>
            <a:endParaRPr dirty="0">
              <a:solidFill>
                <a:srgbClr val="0000FF"/>
              </a:solidFill>
            </a:endParaRPr>
          </a:p>
        </p:txBody>
      </p:sp>
      <p:sp>
        <p:nvSpPr>
          <p:cNvPr id="63" name="TextShape 2"/>
          <p:cNvSpPr txBox="1"/>
          <p:nvPr/>
        </p:nvSpPr>
        <p:spPr>
          <a:xfrm>
            <a:off x="1115688" y="1628640"/>
            <a:ext cx="7416752" cy="4248632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pt-BR" sz="2000" dirty="0" smtClean="0">
                <a:solidFill>
                  <a:srgbClr val="000000"/>
                </a:solidFill>
              </a:rPr>
              <a:t>3. Decreto nº 44.405/13</a:t>
            </a:r>
          </a:p>
          <a:p>
            <a:pPr algn="just">
              <a:lnSpc>
                <a:spcPct val="100000"/>
              </a:lnSpc>
            </a:pPr>
            <a:endParaRPr lang="pt-BR" dirty="0" smtClean="0">
              <a:solidFill>
                <a:srgbClr val="000000"/>
              </a:solidFill>
            </a:endParaRPr>
          </a:p>
          <a:p>
            <a:r>
              <a:rPr lang="pt-BR" dirty="0" smtClean="0"/>
              <a:t>DISPÕE SOBRE A EXTINÇÃO DE CARGOS VAGOS DE SERVENTE, MERENDEIRA, VIGIA E ZELADOR DO QUADRO DE PESSOAL DE APOIO DA SECRETARIA DE ESTADO DE EDUCAÇÃO.</a:t>
            </a:r>
          </a:p>
          <a:p>
            <a:endParaRPr lang="pt-BR" dirty="0" smtClean="0"/>
          </a:p>
          <a:p>
            <a:pPr algn="just"/>
            <a:r>
              <a:rPr lang="pt-BR" dirty="0" smtClean="0"/>
              <a:t>DECRETA:</a:t>
            </a:r>
          </a:p>
          <a:p>
            <a:pPr algn="just"/>
            <a:r>
              <a:rPr lang="pt-BR" dirty="0" smtClean="0"/>
              <a:t>Art. 1º - Ficam imediatamente extintos, os cargos de servente, merendeira, vigia e zelador, integrantes do Quadro de Pessoal de Apoio da Secretaria de Estado de Educação, (...), que se encontrem vagos na data de publicação deste Decreto.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Art. 2º - Este Decreto entrará em vigor na data de sua publicação, revogadas as disposições em contrário.</a:t>
            </a:r>
          </a:p>
          <a:p>
            <a:endParaRPr lang="pt-BR" sz="2000" dirty="0" smtClean="0"/>
          </a:p>
          <a:p>
            <a:pPr algn="just">
              <a:lnSpc>
                <a:spcPct val="100000"/>
              </a:lnSpc>
            </a:pP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115847588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000" b="1" u="sng" dirty="0" smtClean="0">
                <a:solidFill>
                  <a:srgbClr val="0000FF"/>
                </a:solidFill>
                <a:latin typeface="Arial"/>
              </a:rPr>
              <a:t>Caso</a:t>
            </a:r>
            <a:endParaRPr dirty="0">
              <a:solidFill>
                <a:srgbClr val="0000FF"/>
              </a:solidFill>
            </a:endParaRPr>
          </a:p>
        </p:txBody>
      </p:sp>
      <p:sp>
        <p:nvSpPr>
          <p:cNvPr id="65" name="TextShape 2"/>
          <p:cNvSpPr txBox="1"/>
          <p:nvPr/>
        </p:nvSpPr>
        <p:spPr>
          <a:xfrm>
            <a:off x="1115680" y="1628656"/>
            <a:ext cx="7416760" cy="4464640"/>
          </a:xfrm>
          <a:prstGeom prst="rect">
            <a:avLst/>
          </a:prstGeom>
        </p:spPr>
        <p:txBody>
          <a:bodyPr/>
          <a:lstStyle/>
          <a:p>
            <a:r>
              <a:rPr lang="pt-BR" sz="2000" dirty="0" smtClean="0"/>
              <a:t>4. Projeto de Decreto Legislativo Nº 18/2013</a:t>
            </a:r>
          </a:p>
          <a:p>
            <a:endParaRPr lang="pt-BR" dirty="0" smtClean="0"/>
          </a:p>
          <a:p>
            <a:r>
              <a:rPr lang="pt-BR" dirty="0" smtClean="0"/>
              <a:t>SUSTA OS EFEITOS DO DECRETO N° 44.405, DE 23 DE SETEMBRO DE 2013, QUE DISPÕE SOBRE A EXTINÇÃO DE CARGOS VAGOS DE SERVENTES, MERENDEIRA VIGIA E ZELADOR DO QUADRO DE PESSOAL DE APOIO DA SECRETARIA DE ESTADO DE EDUCAÇÃO</a:t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A assembleia legislativa do estado do rio de janeiro, resolve:</a:t>
            </a:r>
          </a:p>
          <a:p>
            <a:endParaRPr lang="pt-BR" dirty="0" smtClean="0"/>
          </a:p>
          <a:p>
            <a:r>
              <a:rPr lang="pt-BR" dirty="0" smtClean="0"/>
              <a:t>Art. 1°- Ficam sustados os efeitos do decreto n° 44.405, de 23 de setembro de 2013.</a:t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Art. 2° - Este decreto legislativo entrará em vigor na data de sua publicação.</a:t>
            </a:r>
          </a:p>
          <a:p>
            <a:pPr algn="just">
              <a:lnSpc>
                <a:spcPct val="100000"/>
              </a:lnSpc>
            </a:pP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62716103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Shape 1"/>
          <p:cNvSpPr txBox="1"/>
          <p:nvPr/>
        </p:nvSpPr>
        <p:spPr>
          <a:xfrm>
            <a:off x="1571760" y="2143080"/>
            <a:ext cx="5943240" cy="3725640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3500">
                <a:solidFill>
                  <a:srgbClr val="000000"/>
                </a:solidFill>
                <a:latin typeface="Calibri"/>
              </a:rPr>
              <a:t>Jurisprudência do Tribunal de Contas da União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274680"/>
            <a:ext cx="8146888" cy="922072"/>
          </a:xfrm>
        </p:spPr>
        <p:txBody>
          <a:bodyPr/>
          <a:lstStyle/>
          <a:p>
            <a:pPr algn="ctr"/>
            <a:r>
              <a:rPr lang="pt-BR" sz="4000" b="1" dirty="0" smtClean="0"/>
              <a:t>TCU - Certificação</a:t>
            </a:r>
            <a:endParaRPr lang="pt-BR" sz="40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755576" y="1124744"/>
            <a:ext cx="7931224" cy="5400600"/>
          </a:xfrm>
          <a:prstGeom prst="rect">
            <a:avLst/>
          </a:prstGeom>
        </p:spPr>
        <p:txBody>
          <a:bodyPr/>
          <a:lstStyle/>
          <a:p>
            <a:pPr marL="0" indent="0" algn="just">
              <a:buNone/>
            </a:pPr>
            <a:r>
              <a:rPr lang="pt-BR" sz="2200" b="1" u="sng" dirty="0" smtClean="0">
                <a:solidFill>
                  <a:srgbClr val="0000FF"/>
                </a:solidFill>
              </a:rPr>
              <a:t>Acórdão nº 2318/2014 </a:t>
            </a:r>
            <a:r>
              <a:rPr lang="pt-BR" sz="2200" dirty="0" smtClean="0"/>
              <a:t>– A exigência de certificação emitida por instituições públicas ou privadas credenciadas pelo Inmetro para aquisições de bens e serviços de informática e </a:t>
            </a:r>
            <a:r>
              <a:rPr lang="pt-BR" sz="2200" dirty="0" err="1" smtClean="0"/>
              <a:t>automoção</a:t>
            </a:r>
            <a:r>
              <a:rPr lang="pt-BR" sz="2200" dirty="0" smtClean="0"/>
              <a:t> é ilegal, visto que estipula novo requisito de habilitação.</a:t>
            </a:r>
          </a:p>
          <a:p>
            <a:pPr marL="0" indent="0" algn="just">
              <a:buNone/>
            </a:pPr>
            <a:endParaRPr lang="pt-BR" sz="2200" dirty="0"/>
          </a:p>
          <a:p>
            <a:pPr marL="0" indent="0" algn="just">
              <a:buNone/>
            </a:pPr>
            <a:r>
              <a:rPr lang="pt-BR" sz="2200" b="1" u="sng" dirty="0" smtClean="0">
                <a:solidFill>
                  <a:srgbClr val="0000FF"/>
                </a:solidFill>
              </a:rPr>
              <a:t>Acórdão nº 2387/2014  </a:t>
            </a:r>
            <a:r>
              <a:rPr lang="pt-BR" sz="2200" dirty="0" smtClean="0"/>
              <a:t>- Em licitação de serviços de terceirização de mão de obra, é admitida restrição ao somatório de atestados para aferição da capacidade técnico-operacional das licitantes, pois a execução sucessiva de objetos de pequena dimensão não capacita a empresa automaticamente, para a execução de objetos maiores. Contudo, não cabe a restrição quando os diferentes atestados se referem a serviços executados de forma concomitante, pois essa situação se equivale, para fins de comprovação de capacidade técnico-operacional, a uma única contratação.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316139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4000" b="1" dirty="0"/>
              <a:t>TCU - Certificação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755576" y="1268760"/>
            <a:ext cx="7931224" cy="5328592"/>
          </a:xfrm>
          <a:prstGeom prst="rect">
            <a:avLst/>
          </a:prstGeom>
        </p:spPr>
        <p:txBody>
          <a:bodyPr/>
          <a:lstStyle/>
          <a:p>
            <a:pPr marL="0" indent="0" algn="just">
              <a:buNone/>
            </a:pPr>
            <a:endParaRPr lang="pt-BR" sz="2400" b="1" dirty="0" smtClean="0"/>
          </a:p>
          <a:p>
            <a:pPr marL="0" indent="0" algn="just">
              <a:buNone/>
            </a:pPr>
            <a:r>
              <a:rPr lang="pt-BR" sz="2400" b="1" u="sng" dirty="0" smtClean="0">
                <a:solidFill>
                  <a:srgbClr val="0000FF"/>
                </a:solidFill>
              </a:rPr>
              <a:t>Acórdão nº 2583/2014 </a:t>
            </a:r>
            <a:r>
              <a:rPr lang="pt-BR" sz="2400" b="1" dirty="0" smtClean="0"/>
              <a:t>– </a:t>
            </a:r>
            <a:r>
              <a:rPr lang="pt-BR" sz="2400" dirty="0" smtClean="0"/>
              <a:t>Nas situações em que a Administração não possui condições técnicas para aferir, mediante amostra, a qualidade do produto ofertado, é admitida, como condição para classificação ou como requisito contratual, mas não para habilitação, a utilização de certificações para comprovar a aderência do produto às normas técnicas de qualidade.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27655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298281" y="-133250"/>
            <a:ext cx="3529013" cy="936104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eaLnBrk="0" hangingPunct="0">
              <a:defRPr/>
            </a:pPr>
            <a:r>
              <a:rPr lang="pt-BR" sz="16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Jurisprudência</a:t>
            </a:r>
            <a:endParaRPr lang="pt-BR" sz="1600" dirty="0">
              <a:latin typeface="Arial" pitchFamily="34" charset="0"/>
              <a:cs typeface="Arial" pitchFamily="34" charset="0"/>
            </a:endParaRPr>
          </a:p>
          <a:p>
            <a:pPr algn="r" eaLnBrk="0" hangingPunct="0">
              <a:defRPr/>
            </a:pPr>
            <a:r>
              <a:rPr lang="pt-BR" sz="16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Tribunal de Contas da </a:t>
            </a:r>
            <a:r>
              <a:rPr lang="pt-BR" sz="16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União</a:t>
            </a:r>
          </a:p>
          <a:p>
            <a:pPr algn="r" eaLnBrk="0" hangingPunct="0">
              <a:defRPr/>
            </a:pPr>
            <a:endParaRPr lang="pt-BR" sz="16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46223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eaLnBrk="0" hangingPunct="0">
              <a:defRPr/>
            </a:pPr>
            <a:endParaRPr lang="pt-BR" sz="14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52228" name="Rectangle 7"/>
          <p:cNvSpPr>
            <a:spLocks noChangeArrowheads="1"/>
          </p:cNvSpPr>
          <p:nvPr/>
        </p:nvSpPr>
        <p:spPr bwMode="auto">
          <a:xfrm>
            <a:off x="1071563" y="2401005"/>
            <a:ext cx="721518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1071563" y="1374592"/>
            <a:ext cx="721518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pt-BR" b="1" u="sng" dirty="0" smtClean="0">
                <a:solidFill>
                  <a:srgbClr val="3366FF"/>
                </a:solidFill>
                <a:cs typeface="Times New Roman" pitchFamily="18" charset="0"/>
                <a:hlinkClick r:id=""/>
              </a:rPr>
              <a:t>Acórdão 2442/2014 – Plenário </a:t>
            </a:r>
          </a:p>
          <a:p>
            <a:pPr fontAlgn="t"/>
            <a:endParaRPr lang="pt-BR" sz="1600" u="sng" dirty="0">
              <a:solidFill>
                <a:srgbClr val="3366FF"/>
              </a:solidFill>
              <a:cs typeface="Times New Roman" pitchFamily="18" charset="0"/>
              <a:hlinkClick r:id=""/>
            </a:endParaRPr>
          </a:p>
          <a:p>
            <a:pPr fontAlgn="t"/>
            <a:endParaRPr lang="pt-BR" sz="1600" u="sng" dirty="0">
              <a:cs typeface="Times New Roman" pitchFamily="18" charset="0"/>
              <a:hlinkClick r:id=""/>
            </a:endParaRPr>
          </a:p>
          <a:p>
            <a:pPr algn="just"/>
            <a:r>
              <a:rPr lang="pt-BR" dirty="0"/>
              <a:t>A aquisição de bens de alto valor, que representam percentual significativo do contrato, sem que sejam necessários no estágio em que a obra se encontra ou em momento próximo, expõe indevidamente a Administração à perda precoce da garantia do fabricante, à deterioração e ao jogo de cronograma, por meio do qual a empreiteira antecipa a medição de serviços mais rentáveis e abandona o contrato sem executar os menos rentáveis. A medição de tais bens somente deve ser feita quando forem efetivamente necessários à execução dos serviços a que se destinam, considerando a manutenção de estoque mínimo que permita a continuidade e o bom andamento dos serviços.</a:t>
            </a:r>
          </a:p>
          <a:p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4934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TextShape 1"/>
          <p:cNvSpPr txBox="1"/>
          <p:nvPr/>
        </p:nvSpPr>
        <p:spPr>
          <a:xfrm>
            <a:off x="827584" y="2143080"/>
            <a:ext cx="7920880" cy="2294032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800" dirty="0">
                <a:solidFill>
                  <a:srgbClr val="000000"/>
                </a:solidFill>
                <a:latin typeface="Calibri"/>
              </a:rPr>
              <a:t>Jurisprudência </a:t>
            </a:r>
            <a:r>
              <a:rPr lang="pt-BR" sz="4800" dirty="0" smtClean="0">
                <a:solidFill>
                  <a:srgbClr val="000000"/>
                </a:solidFill>
                <a:latin typeface="Calibri"/>
              </a:rPr>
              <a:t>do</a:t>
            </a:r>
          </a:p>
          <a:p>
            <a:pPr algn="ctr">
              <a:lnSpc>
                <a:spcPct val="100000"/>
              </a:lnSpc>
            </a:pPr>
            <a:r>
              <a:rPr lang="pt-BR" sz="4800" dirty="0" smtClean="0">
                <a:solidFill>
                  <a:srgbClr val="000000"/>
                </a:solidFill>
                <a:latin typeface="Calibri"/>
              </a:rPr>
              <a:t>Superior </a:t>
            </a:r>
            <a:r>
              <a:rPr lang="pt-BR" sz="4800" dirty="0">
                <a:solidFill>
                  <a:srgbClr val="000000"/>
                </a:solidFill>
                <a:latin typeface="Calibri"/>
              </a:rPr>
              <a:t>Tribunal de Justiça</a:t>
            </a:r>
            <a:endParaRPr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240" cy="1008112"/>
          </a:xfrm>
        </p:spPr>
        <p:txBody>
          <a:bodyPr/>
          <a:lstStyle/>
          <a:p>
            <a:pPr algn="ctr"/>
            <a:r>
              <a:rPr lang="pt-BR" sz="2800" b="1" dirty="0" err="1" smtClean="0"/>
              <a:t>EREsp</a:t>
            </a:r>
            <a:r>
              <a:rPr lang="pt-BR" sz="2800" b="1" dirty="0" smtClean="0"/>
              <a:t> 1335962 </a:t>
            </a:r>
            <a:br>
              <a:rPr lang="pt-BR" sz="2800" b="1" dirty="0" smtClean="0"/>
            </a:br>
            <a:r>
              <a:rPr lang="pt-BR" sz="2800" b="1" dirty="0" smtClean="0"/>
              <a:t>Restituição ao Erário</a:t>
            </a:r>
            <a:endParaRPr lang="pt-BR" sz="28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683568" y="1556792"/>
            <a:ext cx="8064896" cy="4608512"/>
          </a:xfrm>
          <a:prstGeom prst="rect">
            <a:avLst/>
          </a:prstGeom>
        </p:spPr>
        <p:txBody>
          <a:bodyPr/>
          <a:lstStyle/>
          <a:p>
            <a:pPr marL="0" indent="0" algn="just">
              <a:buNone/>
            </a:pP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O CASO</a:t>
            </a:r>
            <a:r>
              <a:rPr lang="pt-BR" sz="2000" dirty="0" smtClean="0">
                <a:solidFill>
                  <a:schemeClr val="tx1"/>
                </a:solidFill>
                <a:latin typeface="+mn-lt"/>
              </a:rPr>
              <a:t>: discutiu-se a possibilidade de a Administração Pública cobrar administrativamente valores de remuneração </a:t>
            </a:r>
            <a:r>
              <a:rPr lang="pt-BR" sz="2000" dirty="0">
                <a:solidFill>
                  <a:schemeClr val="tx1"/>
                </a:solidFill>
              </a:rPr>
              <a:t>recebidos </a:t>
            </a:r>
            <a:r>
              <a:rPr lang="pt-BR" sz="2000" dirty="0" smtClean="0">
                <a:solidFill>
                  <a:schemeClr val="tx1"/>
                </a:solidFill>
                <a:latin typeface="+mn-lt"/>
              </a:rPr>
              <a:t>por 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força de decisão judicial </a:t>
            </a:r>
            <a:r>
              <a:rPr lang="pt-BR" sz="2000" dirty="0" smtClean="0">
                <a:solidFill>
                  <a:schemeClr val="tx1"/>
                </a:solidFill>
                <a:latin typeface="+mn-lt"/>
              </a:rPr>
              <a:t>precária 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posteriormente </a:t>
            </a:r>
            <a:r>
              <a:rPr lang="pt-BR" sz="2000" dirty="0" smtClean="0">
                <a:solidFill>
                  <a:schemeClr val="tx1"/>
                </a:solidFill>
                <a:latin typeface="+mn-lt"/>
              </a:rPr>
              <a:t>cassada.</a:t>
            </a:r>
          </a:p>
          <a:p>
            <a:pPr marL="0" indent="0" algn="just">
              <a:buNone/>
            </a:pPr>
            <a:endParaRPr lang="pt-BR" sz="2000" dirty="0" smtClean="0">
              <a:solidFill>
                <a:schemeClr val="tx1"/>
              </a:solidFill>
              <a:latin typeface="+mn-lt"/>
            </a:endParaRPr>
          </a:p>
          <a:p>
            <a:pPr marL="0" indent="0" algn="just">
              <a:buNone/>
            </a:pP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A DECISÃO: “</a:t>
            </a:r>
            <a:r>
              <a:rPr lang="pt-BR" sz="2000" i="1" dirty="0" smtClean="0">
                <a:solidFill>
                  <a:schemeClr val="tx1"/>
                </a:solidFill>
                <a:latin typeface="+mn-lt"/>
              </a:rPr>
              <a:t>Tendo </a:t>
            </a:r>
            <a:r>
              <a:rPr lang="pt-BR" sz="2000" i="1" dirty="0">
                <a:solidFill>
                  <a:schemeClr val="tx1"/>
                </a:solidFill>
                <a:latin typeface="+mn-lt"/>
              </a:rPr>
              <a:t>a servidora recebido os referidos valores amparada por uma decisão judicial precária, não há como se admitir a existência de boa-fé, pois a Administração em momento nenhum </a:t>
            </a:r>
            <a:r>
              <a:rPr lang="pt-BR" sz="2000" i="1" dirty="0" err="1">
                <a:solidFill>
                  <a:schemeClr val="tx1"/>
                </a:solidFill>
                <a:latin typeface="+mn-lt"/>
              </a:rPr>
              <a:t>gerou-lhe</a:t>
            </a:r>
            <a:r>
              <a:rPr lang="pt-BR" sz="2000" i="1" dirty="0">
                <a:solidFill>
                  <a:schemeClr val="tx1"/>
                </a:solidFill>
                <a:latin typeface="+mn-lt"/>
              </a:rPr>
              <a:t> uma falsa expectativa de </a:t>
            </a:r>
            <a:r>
              <a:rPr lang="pt-BR" sz="2000" i="1" dirty="0" err="1">
                <a:solidFill>
                  <a:schemeClr val="tx1"/>
                </a:solidFill>
                <a:latin typeface="+mn-lt"/>
              </a:rPr>
              <a:t>definitividade</a:t>
            </a:r>
            <a:r>
              <a:rPr lang="pt-BR" sz="2000" i="1" dirty="0">
                <a:solidFill>
                  <a:schemeClr val="tx1"/>
                </a:solidFill>
                <a:latin typeface="+mn-lt"/>
              </a:rPr>
              <a:t> quanto ao direito </a:t>
            </a:r>
            <a:r>
              <a:rPr lang="pt-BR" sz="2000" i="1" dirty="0" smtClean="0">
                <a:solidFill>
                  <a:schemeClr val="tx1"/>
                </a:solidFill>
                <a:latin typeface="+mn-lt"/>
              </a:rPr>
              <a:t>pleiteado</a:t>
            </a:r>
            <a:r>
              <a:rPr lang="pt-BR" sz="2000" dirty="0" smtClean="0">
                <a:solidFill>
                  <a:schemeClr val="tx1"/>
                </a:solidFill>
                <a:latin typeface="+mn-lt"/>
              </a:rPr>
              <a:t>”.</a:t>
            </a:r>
          </a:p>
          <a:p>
            <a:pPr marL="0" indent="0" algn="just">
              <a:buNone/>
            </a:pPr>
            <a:endParaRPr lang="pt-BR" sz="2000" dirty="0" smtClean="0">
              <a:solidFill>
                <a:schemeClr val="tx1"/>
              </a:solidFill>
              <a:latin typeface="+mn-lt"/>
            </a:endParaRPr>
          </a:p>
          <a:p>
            <a:pPr marL="0" indent="0" algn="just">
              <a:buNone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	</a:t>
            </a:r>
            <a:r>
              <a:rPr lang="pt-BR" sz="2000" dirty="0" smtClean="0"/>
              <a:t>Segundo o Relator, Ministro Arnaldo Esteves Lima, o cerne da controvérsia não reside na natureza jurídica dos valores pagos indevidamente ao servidor (verba alimentar ou não), mas se o servidor encontrava-se de boa-fé no momento que recebeu.</a:t>
            </a:r>
            <a:endParaRPr lang="pt-BR" sz="2000" dirty="0" smtClean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212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2400" b="1" dirty="0" err="1" smtClean="0"/>
              <a:t>EREsp</a:t>
            </a:r>
            <a:r>
              <a:rPr lang="pt-BR" sz="2400" b="1" dirty="0" smtClean="0"/>
              <a:t> 1335962 </a:t>
            </a:r>
            <a:br>
              <a:rPr lang="pt-BR" sz="2400" b="1" dirty="0" smtClean="0"/>
            </a:br>
            <a:r>
              <a:rPr lang="pt-BR" sz="2400" b="1" dirty="0" smtClean="0"/>
              <a:t>Restituição ao Erário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755576" y="1556792"/>
            <a:ext cx="7931224" cy="3240360"/>
          </a:xfrm>
          <a:prstGeom prst="rect">
            <a:avLst/>
          </a:prstGeom>
        </p:spPr>
        <p:txBody>
          <a:bodyPr/>
          <a:lstStyle/>
          <a:p>
            <a:pPr marL="0" indent="0" algn="just">
              <a:buNone/>
            </a:pPr>
            <a:r>
              <a:rPr lang="pt-BR" sz="2400" b="1" u="sng" dirty="0" smtClean="0"/>
              <a:t>RELEVÂNCIA</a:t>
            </a:r>
            <a:r>
              <a:rPr lang="pt-BR" sz="2400" u="sng" dirty="0" smtClean="0"/>
              <a:t>:</a:t>
            </a:r>
            <a:r>
              <a:rPr lang="pt-BR" sz="2400" dirty="0" smtClean="0"/>
              <a:t> Essa decisão vem em contramão de diversas outras que entendem que não deve haver o ressarcimento de verbas de natureza alimentar, como as decorrentes de benefícios previdenciário, recebidas a título de antecipação de tutela e posteriormente revogadas. (princípio da </a:t>
            </a:r>
            <a:r>
              <a:rPr lang="pt-BR" sz="2400" dirty="0" err="1" smtClean="0"/>
              <a:t>irrepetibilidade</a:t>
            </a:r>
            <a:r>
              <a:rPr lang="pt-BR" sz="2400" dirty="0" smtClean="0"/>
              <a:t> das prestações alimentícias e da boa-fé)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75828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400">
                <a:solidFill>
                  <a:srgbClr val="000000"/>
                </a:solidFill>
                <a:latin typeface="Calibri"/>
              </a:rPr>
              <a:t>Objetivo </a:t>
            </a:r>
            <a:endParaRPr/>
          </a:p>
        </p:txBody>
      </p:sp>
      <p:sp>
        <p:nvSpPr>
          <p:cNvPr id="48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pt-BR" sz="2200">
                <a:solidFill>
                  <a:srgbClr val="000000"/>
                </a:solidFill>
                <a:latin typeface="Calibri"/>
              </a:rPr>
              <a:t>	Análise do cenário jurídico brasileiro visando auxílio na tomada de decisões da Diretoria Executiva do Rioprevidência.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pt-BR" sz="2200">
                <a:solidFill>
                  <a:srgbClr val="000000"/>
                </a:solidFill>
                <a:latin typeface="Calibri"/>
              </a:rPr>
              <a:t>	Cenário Jurídico consiste em: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pt-BR" sz="2200">
                <a:solidFill>
                  <a:srgbClr val="000000"/>
                </a:solidFill>
                <a:latin typeface="Calibri"/>
              </a:rPr>
              <a:t>Legislação (DOE, DOU e DOM)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pt-BR" sz="2200">
                <a:solidFill>
                  <a:srgbClr val="000000"/>
                </a:solidFill>
                <a:latin typeface="Calibri"/>
              </a:rPr>
              <a:t>Jurisprudência (Informativos TCU, TCE e STF e STJ) 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pt-BR" sz="2200">
                <a:solidFill>
                  <a:srgbClr val="000000"/>
                </a:solidFill>
                <a:latin typeface="Calibri"/>
              </a:rPr>
              <a:t>Doutrina (Revistas Jurídicas)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3200" b="1" dirty="0" smtClean="0"/>
              <a:t>MENOR SOB GUARDA JUDICIAL</a:t>
            </a:r>
            <a:endParaRPr lang="pt-BR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755576" y="1556792"/>
            <a:ext cx="7931224" cy="4680520"/>
          </a:xfrm>
          <a:prstGeom prst="rect">
            <a:avLst/>
          </a:prstGeom>
        </p:spPr>
        <p:txBody>
          <a:bodyPr/>
          <a:lstStyle/>
          <a:p>
            <a:pPr algn="just"/>
            <a:r>
              <a:rPr lang="pt-BR" sz="2400" dirty="0" smtClean="0"/>
              <a:t>DIREITO </a:t>
            </a:r>
            <a:r>
              <a:rPr lang="pt-BR" sz="2400" dirty="0"/>
              <a:t>PREVIDENCIÁRIO. CONCESSÃO DE BENEFÍCIO PREVIDENCIÁRIO A CRIANÇA OU ADOLESCENTE SOB GUARDA JUDICIAL.</a:t>
            </a:r>
          </a:p>
          <a:p>
            <a:pPr algn="just"/>
            <a:r>
              <a:rPr lang="pt-BR" sz="2400" dirty="0"/>
              <a:t> </a:t>
            </a:r>
          </a:p>
          <a:p>
            <a:pPr algn="just"/>
            <a:r>
              <a:rPr lang="pt-BR" sz="2400" dirty="0"/>
              <a:t>No caso em que segurado de regime previdenciário seja detentor da guarda judicial de criança ou adolescente que dependa economicamente dele, ocorrendo o óbito do guardião, será assegurado o benefício da pensão por morte ao menor sob guarda, </a:t>
            </a:r>
            <a:r>
              <a:rPr lang="pt-BR" sz="2400" b="1" u="sng" dirty="0"/>
              <a:t>ainda que este não tenha sido incluído no rol de dependentes previsto na lei previdenciária aplicável</a:t>
            </a:r>
            <a:r>
              <a:rPr lang="pt-BR" sz="2400" dirty="0"/>
              <a:t>. RMS 36.034-MT, Rel. Min. Benedito Gonçalves, julgado em 26/2/2014.</a:t>
            </a:r>
          </a:p>
          <a:p>
            <a:pPr algn="just"/>
            <a:r>
              <a:rPr lang="pt-BR" sz="2400" dirty="0"/>
              <a:t> </a:t>
            </a:r>
          </a:p>
          <a:p>
            <a:pPr marL="0" indent="0" algn="just">
              <a:buNone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414774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3608" y="-315416"/>
            <a:ext cx="7642832" cy="1143000"/>
          </a:xfrm>
        </p:spPr>
        <p:txBody>
          <a:bodyPr/>
          <a:lstStyle/>
          <a:p>
            <a:pPr algn="ctr"/>
            <a:endParaRPr lang="pt-BR" sz="2800" b="1" dirty="0"/>
          </a:p>
        </p:txBody>
      </p:sp>
      <p:sp>
        <p:nvSpPr>
          <p:cNvPr id="14338" name="Rectangle 3"/>
          <p:cNvSpPr>
            <a:spLocks noGrp="1"/>
          </p:cNvSpPr>
          <p:nvPr>
            <p:ph type="body"/>
          </p:nvPr>
        </p:nvSpPr>
        <p:spPr>
          <a:xfrm>
            <a:off x="1043608" y="908720"/>
            <a:ext cx="7642832" cy="5073024"/>
          </a:xfrm>
        </p:spPr>
        <p:txBody>
          <a:bodyPr/>
          <a:lstStyle/>
          <a:p>
            <a:pPr algn="ctr" eaLnBrk="1" hangingPunct="1">
              <a:buNone/>
              <a:defRPr/>
            </a:pPr>
            <a:r>
              <a:rPr lang="pt-BR" sz="4400" b="1" dirty="0">
                <a:latin typeface="Arial" charset="0"/>
              </a:rPr>
              <a:t>AÇÕES JUDICIAIS RELEVANTES</a:t>
            </a:r>
            <a:endParaRPr lang="pt-BR" sz="4400" dirty="0" smtClean="0"/>
          </a:p>
        </p:txBody>
      </p:sp>
    </p:spTree>
    <p:extLst>
      <p:ext uri="{BB962C8B-B14F-4D97-AF65-F5344CB8AC3E}">
        <p14:creationId xmlns:p14="http://schemas.microsoft.com/office/powerpoint/2010/main" val="231061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/>
          </p:cNvSpPr>
          <p:nvPr>
            <p:ph type="body" idx="4294967295"/>
          </p:nvPr>
        </p:nvSpPr>
        <p:spPr>
          <a:xfrm>
            <a:off x="683568" y="332656"/>
            <a:ext cx="8064896" cy="6264696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  <a:buFont typeface="Arial" charset="0"/>
              <a:buNone/>
              <a:defRPr/>
            </a:pPr>
            <a:r>
              <a:rPr lang="pt-BR" sz="3500" dirty="0" smtClean="0">
                <a:solidFill>
                  <a:srgbClr val="0000FF"/>
                </a:solidFill>
                <a:latin typeface="Arial" charset="0"/>
              </a:rPr>
              <a:t>Unicidade da unidade gestora</a:t>
            </a:r>
          </a:p>
          <a:p>
            <a:pPr algn="ctr" eaLnBrk="1" hangingPunct="1">
              <a:lnSpc>
                <a:spcPct val="150000"/>
              </a:lnSpc>
              <a:buFont typeface="Arial" charset="0"/>
              <a:buNone/>
              <a:defRPr/>
            </a:pPr>
            <a:r>
              <a:rPr lang="pt-BR" sz="2400" b="1" dirty="0" smtClean="0">
                <a:solidFill>
                  <a:schemeClr val="tx1"/>
                </a:solidFill>
                <a:latin typeface="Arial" charset="0"/>
              </a:rPr>
              <a:t>ADI 3297</a:t>
            </a:r>
          </a:p>
          <a:p>
            <a:pPr algn="ctr" eaLnBrk="1" hangingPunct="1">
              <a:lnSpc>
                <a:spcPct val="150000"/>
              </a:lnSpc>
              <a:buFont typeface="Arial" charset="0"/>
              <a:buNone/>
              <a:defRPr/>
            </a:pPr>
            <a:endParaRPr lang="pt-BR" sz="2400" dirty="0" smtClean="0">
              <a:solidFill>
                <a:srgbClr val="0000FF"/>
              </a:solidFill>
              <a:latin typeface="Arial" charset="0"/>
            </a:endParaRP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r>
              <a:rPr lang="pt-BR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AUTOR</a:t>
            </a:r>
            <a:r>
              <a:rPr lang="pt-BR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AMB- ASSOCIAÇÃO DOS MAGISTRADOS BRASILEIROS</a:t>
            </a: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endParaRPr lang="pt-BR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r>
              <a:rPr lang="pt-BR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PEDIDO: Declaração de inconstitucionalidade do Art. 1° da EC 41/03, na parte que deu nova redação ao § 15 e 20 do Art. 40 da Constituição Federal.</a:t>
            </a: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endParaRPr lang="pt-BR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r>
              <a:rPr lang="pt-BR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FUNDAMENTO: Violação da </a:t>
            </a:r>
            <a:r>
              <a:rPr lang="pt-BR" sz="2400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autonomia e independência financeira e administrativa</a:t>
            </a:r>
            <a:r>
              <a:rPr lang="pt-BR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dos Poderes do Estado, com repercussão no princípio da Separação de Poderes. </a:t>
            </a: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r>
              <a:rPr lang="pt-BR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r>
              <a:rPr lang="pt-BR" sz="2400" u="sng" dirty="0"/>
              <a:t>Situação processual</a:t>
            </a:r>
            <a:r>
              <a:rPr lang="pt-BR" sz="2400" dirty="0"/>
              <a:t>: A liminar ainda não foi apreciada e os autos encontram-se conclusos com o Relator, Ministro </a:t>
            </a:r>
            <a:r>
              <a:rPr lang="pt-BR" sz="2400" dirty="0" err="1"/>
              <a:t>Teori</a:t>
            </a:r>
            <a:r>
              <a:rPr lang="pt-BR" sz="2400" dirty="0"/>
              <a:t> Zavascki. </a:t>
            </a: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endParaRPr lang="pt-BR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>
              <a:buNone/>
            </a:pPr>
            <a:endParaRPr lang="pt-BR" sz="28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lnSpc>
                <a:spcPct val="150000"/>
              </a:lnSpc>
              <a:buFont typeface="Arial" charset="0"/>
              <a:buNone/>
              <a:defRPr/>
            </a:pPr>
            <a:endParaRPr lang="pt-BR" sz="3500" dirty="0" smtClean="0">
              <a:latin typeface="Arial" charset="0"/>
            </a:endParaRPr>
          </a:p>
          <a:p>
            <a:pPr algn="just" eaLnBrk="1" hangingPunct="1">
              <a:lnSpc>
                <a:spcPct val="150000"/>
              </a:lnSpc>
              <a:buNone/>
              <a:defRPr/>
            </a:pPr>
            <a:endParaRPr lang="pt-BR" sz="1400" dirty="0" smtClean="0"/>
          </a:p>
          <a:p>
            <a:pPr algn="just" eaLnBrk="1" hangingPunct="1">
              <a:lnSpc>
                <a:spcPct val="150000"/>
              </a:lnSpc>
              <a:buNone/>
              <a:defRPr/>
            </a:pPr>
            <a:endParaRPr lang="pt-BR" sz="14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07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3200" b="1" dirty="0" smtClean="0"/>
              <a:t>ADI </a:t>
            </a:r>
            <a:r>
              <a:rPr lang="pt-BR" sz="3200" b="1" dirty="0"/>
              <a:t>3310 e ADI 3593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683568" y="1340768"/>
            <a:ext cx="8003232" cy="4785395"/>
          </a:xfrm>
          <a:prstGeom prst="rect">
            <a:avLst/>
          </a:prstGeom>
        </p:spPr>
        <p:txBody>
          <a:bodyPr/>
          <a:lstStyle/>
          <a:p>
            <a:pPr marL="0" indent="0" algn="just">
              <a:buNone/>
            </a:pPr>
            <a:r>
              <a:rPr lang="pt-BR" sz="2400" dirty="0" smtClean="0"/>
              <a:t>AUTOR: CONAMP- ASSOCIAÇÃO NACIONAL DOS MEMBROS DO MINISTÉRIO PÚBLICO</a:t>
            </a:r>
            <a:r>
              <a:rPr lang="pt-BR" sz="2400" dirty="0"/>
              <a:t>/ AMB- </a:t>
            </a:r>
            <a:r>
              <a:rPr lang="pt-BR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ASSOCIAÇÃO DOS MAGISTRADOS BRASILEIROS</a:t>
            </a:r>
          </a:p>
          <a:p>
            <a:pPr marL="0" indent="0" algn="just">
              <a:buNone/>
            </a:pPr>
            <a:endParaRPr lang="pt-BR" sz="2400" dirty="0"/>
          </a:p>
          <a:p>
            <a:pPr marL="0" indent="0" algn="just">
              <a:buNone/>
            </a:pPr>
            <a:r>
              <a:rPr lang="pt-BR" sz="2400" dirty="0" smtClean="0"/>
              <a:t>PEDIDO: Declaração de inconstitucionalidade de Artigos da Lei n° 7.517/03 do Estado da Paraíba, </a:t>
            </a:r>
            <a:r>
              <a:rPr lang="pt-BR" sz="2400" dirty="0"/>
              <a:t>que criou o Sistema de Previdência Social dos Servidores Públicos- </a:t>
            </a:r>
            <a:r>
              <a:rPr lang="pt-BR" sz="2400" dirty="0" smtClean="0"/>
              <a:t>PBPREV, para excluir de sua compreensão os Poderes Legislativos, Judiciário e o MP. </a:t>
            </a:r>
          </a:p>
          <a:p>
            <a:pPr marL="0" indent="0" algn="just">
              <a:buNone/>
            </a:pPr>
            <a:endParaRPr lang="pt-BR" sz="2400" dirty="0"/>
          </a:p>
          <a:p>
            <a:pPr marL="0" indent="0" algn="just">
              <a:buNone/>
            </a:pPr>
            <a:r>
              <a:rPr lang="pt-BR" sz="2400" cap="all" dirty="0" smtClean="0"/>
              <a:t>Fundamento</a:t>
            </a:r>
            <a:r>
              <a:rPr lang="pt-BR" sz="2400" dirty="0" smtClean="0"/>
              <a:t>: A lei </a:t>
            </a:r>
            <a:r>
              <a:rPr lang="pt-BR" sz="2400" dirty="0"/>
              <a:t>contraria a </a:t>
            </a:r>
            <a:r>
              <a:rPr lang="pt-BR" sz="2400" u="sng" dirty="0"/>
              <a:t>autonomia financeira e administrativa</a:t>
            </a:r>
            <a:r>
              <a:rPr lang="pt-BR" sz="2400" dirty="0"/>
              <a:t> dos Poderes e do Ministério Público, garantida pela Constituição Federal (artigos 2º; 99, caput; e 127, parágrafo 2º).</a:t>
            </a:r>
          </a:p>
          <a:p>
            <a:pPr marL="0" indent="0" algn="just">
              <a:buNone/>
            </a:pPr>
            <a:endParaRPr lang="pt-BR" sz="2400" dirty="0" smtClean="0"/>
          </a:p>
        </p:txBody>
      </p:sp>
    </p:spTree>
    <p:extLst>
      <p:ext uri="{BB962C8B-B14F-4D97-AF65-F5344CB8AC3E}">
        <p14:creationId xmlns:p14="http://schemas.microsoft.com/office/powerpoint/2010/main" val="36660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3200" b="1" dirty="0" smtClean="0">
                <a:solidFill>
                  <a:schemeClr val="tx1"/>
                </a:solidFill>
              </a:rPr>
              <a:t>ADI </a:t>
            </a:r>
            <a:r>
              <a:rPr lang="pt-BR" sz="3200" b="1" dirty="0">
                <a:solidFill>
                  <a:schemeClr val="tx1"/>
                </a:solidFill>
              </a:rPr>
              <a:t>3310 e ADI 3593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683568" y="1340768"/>
            <a:ext cx="8136904" cy="5328592"/>
          </a:xfrm>
          <a:prstGeom prst="rect">
            <a:avLst/>
          </a:prstGeom>
        </p:spPr>
        <p:txBody>
          <a:bodyPr/>
          <a:lstStyle/>
          <a:p>
            <a:pPr marL="0" indent="0" algn="just" fontAlgn="t">
              <a:buNone/>
            </a:pPr>
            <a:r>
              <a:rPr lang="pt-BR" sz="2000" dirty="0" smtClean="0"/>
              <a:t>	</a:t>
            </a:r>
            <a:r>
              <a:rPr lang="pt-BR" sz="2200" dirty="0" smtClean="0"/>
              <a:t>A </a:t>
            </a:r>
            <a:r>
              <a:rPr lang="pt-BR" sz="2200" dirty="0"/>
              <a:t>Lei impugnada dispõe sobre a criação da </a:t>
            </a:r>
            <a:r>
              <a:rPr lang="pt-BR" sz="2200" b="1" dirty="0"/>
              <a:t>Autarquia PBPREV </a:t>
            </a:r>
            <a:r>
              <a:rPr lang="pt-BR" sz="2200" dirty="0"/>
              <a:t>e a organização do sistema de aposentadoria dos servidores públicos do Estado. </a:t>
            </a:r>
            <a:r>
              <a:rPr lang="pt-BR" sz="2200" dirty="0" smtClean="0"/>
              <a:t> Ela estabelece </a:t>
            </a:r>
            <a:r>
              <a:rPr lang="pt-BR" sz="2200" dirty="0"/>
              <a:t>que os Poderes Legislativo e Judiciário, bem como o Ministério Público, devem recolher à </a:t>
            </a:r>
            <a:r>
              <a:rPr lang="pt-BR" sz="2200" dirty="0" err="1"/>
              <a:t>Pbprev</a:t>
            </a:r>
            <a:r>
              <a:rPr lang="pt-BR" sz="2200" dirty="0"/>
              <a:t> contribuições previdenciárias dos servidores em atividade. </a:t>
            </a:r>
            <a:endParaRPr lang="pt-BR" sz="2200" dirty="0" smtClean="0"/>
          </a:p>
          <a:p>
            <a:pPr marL="0" indent="0" algn="just" fontAlgn="t">
              <a:buNone/>
            </a:pPr>
            <a:r>
              <a:rPr lang="pt-BR" sz="2200" dirty="0" smtClean="0"/>
              <a:t>	A </a:t>
            </a:r>
            <a:r>
              <a:rPr lang="pt-BR" sz="2200" dirty="0" err="1"/>
              <a:t>Conamp</a:t>
            </a:r>
            <a:r>
              <a:rPr lang="pt-BR" sz="2200" dirty="0"/>
              <a:t> ressalta que o Poder Executivo "não pode restringir a autonomia do Ministério Público, retirando-lhe a administração e os recursos relativos à aposentadoria de seus membros e servidores". </a:t>
            </a:r>
            <a:r>
              <a:rPr lang="pt-BR" sz="2200" dirty="0" smtClean="0"/>
              <a:t> Já </a:t>
            </a:r>
            <a:r>
              <a:rPr lang="pt-BR" sz="2200" dirty="0"/>
              <a:t>a AMB argumenta que o legislador estadual não pode atribuir a órgão do Executivo o poder de impor ao Judiciário o repasse de parcela do seu orçamento</a:t>
            </a:r>
            <a:r>
              <a:rPr lang="pt-BR" sz="2200" dirty="0" smtClean="0"/>
              <a:t>.</a:t>
            </a:r>
          </a:p>
          <a:p>
            <a:pPr marL="0" indent="0" algn="just" fontAlgn="t">
              <a:buNone/>
            </a:pPr>
            <a:endParaRPr lang="pt-BR" sz="2200" u="sng" dirty="0" smtClean="0"/>
          </a:p>
          <a:p>
            <a:pPr marL="0" indent="0" algn="just" fontAlgn="t">
              <a:buNone/>
            </a:pPr>
            <a:r>
              <a:rPr lang="pt-BR" sz="2200" u="sng" dirty="0" smtClean="0"/>
              <a:t>Situação </a:t>
            </a:r>
            <a:r>
              <a:rPr lang="pt-BR" sz="2200" u="sng" dirty="0"/>
              <a:t>processual:</a:t>
            </a:r>
            <a:r>
              <a:rPr lang="pt-BR" sz="2200" dirty="0"/>
              <a:t> Em ambas as ações as liminares ainda não foram </a:t>
            </a:r>
            <a:r>
              <a:rPr lang="pt-BR" sz="2200" dirty="0" smtClean="0"/>
              <a:t>apreciadas </a:t>
            </a:r>
            <a:r>
              <a:rPr lang="pt-BR" sz="2200" dirty="0"/>
              <a:t>e os autos encontram-se conclusos ao Relator, Ministro Gilmar Mendes. </a:t>
            </a:r>
          </a:p>
          <a:p>
            <a:pPr marL="0" indent="0" algn="just" fontAlgn="t">
              <a:buNone/>
            </a:pPr>
            <a:endParaRPr lang="pt-BR" sz="2400" dirty="0"/>
          </a:p>
          <a:p>
            <a:pPr marL="0" indent="0" algn="just" fontAlgn="t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3571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922072"/>
          </a:xfrm>
        </p:spPr>
        <p:txBody>
          <a:bodyPr/>
          <a:lstStyle/>
          <a:p>
            <a:pPr algn="ctr"/>
            <a:r>
              <a:rPr lang="pt-BR" sz="3600" b="1" dirty="0" smtClean="0"/>
              <a:t>ADPF 263</a:t>
            </a:r>
            <a:endParaRPr lang="pt-BR" sz="36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683568" y="1052736"/>
            <a:ext cx="8064896" cy="5688632"/>
          </a:xfrm>
          <a:prstGeom prst="rect">
            <a:avLst/>
          </a:prstGeom>
        </p:spPr>
        <p:txBody>
          <a:bodyPr/>
          <a:lstStyle/>
          <a:p>
            <a:pPr marL="0" indent="0" algn="just">
              <a:buNone/>
            </a:pPr>
            <a:r>
              <a:rPr lang="pt-BR" sz="2300" dirty="0" smtClean="0"/>
              <a:t>AUTOR: Governador do Estado da Paraíba (PGE-PB)</a:t>
            </a:r>
          </a:p>
          <a:p>
            <a:pPr marL="0" indent="0" algn="just">
              <a:buNone/>
            </a:pPr>
            <a:endParaRPr lang="pt-BR" sz="2300" dirty="0" smtClean="0"/>
          </a:p>
          <a:p>
            <a:pPr marL="0" indent="0" algn="just">
              <a:buNone/>
            </a:pPr>
            <a:r>
              <a:rPr lang="pt-BR" sz="2300" dirty="0" smtClean="0"/>
              <a:t>PEDIDO: Declaração de constitucionalidade das normas dispostas na Lei n° 7.517/03 do Estado da Paraíba. </a:t>
            </a:r>
          </a:p>
          <a:p>
            <a:pPr marL="0" indent="0" algn="just">
              <a:buNone/>
            </a:pPr>
            <a:endParaRPr lang="pt-BR" sz="2300" dirty="0"/>
          </a:p>
          <a:p>
            <a:pPr marL="0" indent="0" algn="just">
              <a:buNone/>
            </a:pPr>
            <a:r>
              <a:rPr lang="pt-BR" sz="2300" dirty="0" smtClean="0"/>
              <a:t>FUNDAMENTO: Violação dos preceitos fundamentais da independência e Separação dos Poderes, Isonomia/Igualdade e vedação de existência de mais de um Regime Próprio de Previdência no âmbito do Estado da Paraíba.</a:t>
            </a:r>
          </a:p>
          <a:p>
            <a:pPr marL="0" indent="0" algn="just">
              <a:buNone/>
            </a:pPr>
            <a:r>
              <a:rPr lang="pt-BR" sz="2300" dirty="0" smtClean="0"/>
              <a:t>	O autor argumenta que as disposições da referida Lei são constitucionais pois obedecem aos preceitos fundamentais da CRFB da contributividade e solidariedade (art. 40, caput), bem como a existência de apenas um regime próprio de previdência pública para cada ente da federação (art. 40, §20).</a:t>
            </a:r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74703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922072"/>
          </a:xfrm>
        </p:spPr>
        <p:txBody>
          <a:bodyPr/>
          <a:lstStyle/>
          <a:p>
            <a:pPr algn="ctr"/>
            <a:r>
              <a:rPr lang="pt-BR" sz="3600" b="1" dirty="0" smtClean="0"/>
              <a:t>ADPF 263</a:t>
            </a:r>
            <a:endParaRPr lang="pt-BR" sz="36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611560" y="1268760"/>
            <a:ext cx="8075240" cy="4857403"/>
          </a:xfrm>
          <a:prstGeom prst="rect">
            <a:avLst/>
          </a:prstGeom>
        </p:spPr>
        <p:txBody>
          <a:bodyPr/>
          <a:lstStyle/>
          <a:p>
            <a:pPr marL="0" indent="0" algn="just">
              <a:buNone/>
            </a:pPr>
            <a:r>
              <a:rPr lang="pt-BR" sz="2400" dirty="0" smtClean="0"/>
              <a:t>	</a:t>
            </a:r>
          </a:p>
          <a:p>
            <a:pPr marL="0" indent="0" algn="just">
              <a:buNone/>
            </a:pPr>
            <a:r>
              <a:rPr lang="pt-BR" sz="2400" dirty="0"/>
              <a:t>	</a:t>
            </a:r>
            <a:r>
              <a:rPr lang="pt-BR" sz="2200" dirty="0" smtClean="0"/>
              <a:t>Alega que permitir um tratamento diferenciado a juízes e promotores, ou qualquer outra classe de servidores, feriria o princípio constitucional da isonomia, criando um regime próprio para membros do Ministério Público e outro para os magistrados.</a:t>
            </a:r>
          </a:p>
          <a:p>
            <a:pPr marL="0" indent="0" algn="just">
              <a:buNone/>
            </a:pPr>
            <a:r>
              <a:rPr lang="pt-BR" sz="2200" dirty="0" smtClean="0"/>
              <a:t>	</a:t>
            </a:r>
            <a:endParaRPr lang="pt-BR" sz="2200" u="sng" dirty="0" smtClean="0"/>
          </a:p>
          <a:p>
            <a:pPr marL="0" indent="0" algn="just">
              <a:buNone/>
            </a:pPr>
            <a:r>
              <a:rPr lang="pt-BR" sz="2200" u="sng" dirty="0" smtClean="0"/>
              <a:t>Situação </a:t>
            </a:r>
            <a:r>
              <a:rPr lang="pt-BR" sz="2200" u="sng" dirty="0"/>
              <a:t>processual:</a:t>
            </a:r>
            <a:r>
              <a:rPr lang="pt-BR" sz="2200" dirty="0"/>
              <a:t> A liminar ainda não foi apreciada. Desde de 06/05/2013 os autos encontram-se </a:t>
            </a:r>
            <a:r>
              <a:rPr lang="pt-BR" sz="2200" dirty="0" smtClean="0"/>
              <a:t>conclusos ao Relator, Ministro Gilmar Mendes. </a:t>
            </a:r>
            <a:endParaRPr lang="pt-BR" sz="2200" dirty="0"/>
          </a:p>
          <a:p>
            <a:pPr marL="0" indent="0" algn="just">
              <a:buNone/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98771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404664"/>
            <a:ext cx="8229600" cy="5721499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lnSpc>
                <a:spcPct val="150000"/>
              </a:lnSpc>
              <a:buNone/>
              <a:defRPr/>
            </a:pPr>
            <a:endParaRPr lang="pt-BR" sz="5400" dirty="0" smtClean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lnSpc>
                <a:spcPct val="150000"/>
              </a:lnSpc>
              <a:buNone/>
              <a:defRPr/>
            </a:pPr>
            <a:r>
              <a:rPr lang="pt-BR" sz="5400" dirty="0" smtClean="0">
                <a:latin typeface="Arial" pitchFamily="34" charset="0"/>
                <a:cs typeface="Arial" pitchFamily="34" charset="0"/>
              </a:rPr>
              <a:t>Paridade/Integralidade</a:t>
            </a:r>
            <a:endParaRPr lang="pt-BR" sz="5400" dirty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lnSpc>
                <a:spcPct val="150000"/>
              </a:lnSpc>
              <a:buNone/>
              <a:defRPr/>
            </a:pPr>
            <a:r>
              <a:rPr lang="pt-BR" sz="5400" dirty="0">
                <a:latin typeface="Arial" pitchFamily="34" charset="0"/>
                <a:cs typeface="Arial" pitchFamily="34" charset="0"/>
              </a:rPr>
              <a:t> nas pensões</a:t>
            </a:r>
            <a:endParaRPr lang="pt-BR" sz="5400" dirty="0">
              <a:latin typeface="Times New Roman" pitchFamily="18" charset="0"/>
              <a:cs typeface="Times New Roman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9567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/>
          </p:cNvSpPr>
          <p:nvPr>
            <p:ph type="body" idx="4294967295"/>
          </p:nvPr>
        </p:nvSpPr>
        <p:spPr>
          <a:xfrm>
            <a:off x="683568" y="1412776"/>
            <a:ext cx="7776864" cy="504056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pt-BR" sz="24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r>
              <a:rPr lang="pt-BR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AUTORES: Pensionistas</a:t>
            </a: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r>
              <a:rPr lang="pt-BR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RÉUS: Estado do Rio de Janeiro e o RIOPREVIDÊNCIA</a:t>
            </a: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endParaRPr lang="pt-BR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r>
              <a:rPr lang="pt-BR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DISCUSSÃO: Aplicação das regras de aposentadoria anteriores à </a:t>
            </a:r>
            <a:r>
              <a:rPr lang="pt-BR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Ec</a:t>
            </a:r>
            <a:r>
              <a:rPr lang="pt-BR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. 41/03 à pensão por morte posteriores à </a:t>
            </a:r>
            <a:r>
              <a:rPr lang="pt-BR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Ec</a:t>
            </a:r>
            <a:r>
              <a:rPr lang="pt-BR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. 41/03. Aplicação da paridade e integralidade.</a:t>
            </a: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endParaRPr lang="pt-BR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r>
              <a:rPr lang="pt-BR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SITUAÇÃO DO PROCESSO:  Após voto do Min. Ricardo </a:t>
            </a:r>
            <a:r>
              <a:rPr lang="pt-BR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Lewandowisk</a:t>
            </a:r>
            <a:r>
              <a:rPr lang="pt-BR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(Presidente), que negava provimento ao Recurso Extraordinário, o Min. Luis Roberto Barroso pediu vista dos autos. </a:t>
            </a: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endParaRPr lang="pt-BR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endParaRPr lang="pt-BR" sz="24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endParaRPr lang="pt-BR" sz="1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>
              <a:buNone/>
            </a:pPr>
            <a:endParaRPr lang="pt-BR" sz="1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928938" y="500063"/>
            <a:ext cx="301076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4400" dirty="0" smtClean="0">
                <a:latin typeface="Arial" pitchFamily="34" charset="0"/>
                <a:cs typeface="Arial" pitchFamily="34" charset="0"/>
              </a:rPr>
              <a:t>RE 603580</a:t>
            </a:r>
            <a:endParaRPr lang="pt-BR" sz="4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34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3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200" b="1" dirty="0" smtClean="0">
                <a:latin typeface="Arial" pitchFamily="34" charset="0"/>
                <a:cs typeface="Arial" pitchFamily="34" charset="0"/>
              </a:rPr>
            </a:br>
            <a:r>
              <a:rPr lang="pt-BR" sz="3200" b="1" dirty="0" smtClean="0">
                <a:latin typeface="Arial" pitchFamily="34" charset="0"/>
                <a:cs typeface="Arial" pitchFamily="34" charset="0"/>
              </a:rPr>
              <a:t>RE 603580</a:t>
            </a:r>
            <a:br>
              <a:rPr lang="pt-BR" sz="3200" b="1" dirty="0" smtClean="0">
                <a:latin typeface="Arial" pitchFamily="34" charset="0"/>
                <a:cs typeface="Arial" pitchFamily="34" charset="0"/>
              </a:rPr>
            </a:br>
            <a:endParaRPr lang="pt-BR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827584" y="1340768"/>
            <a:ext cx="7859216" cy="5256584"/>
          </a:xfrm>
          <a:prstGeom prst="rect">
            <a:avLst/>
          </a:prstGeo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None/>
              <a:defRPr/>
            </a:pPr>
            <a:r>
              <a:rPr lang="pt-BR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FUNDAMENTO DAS PENSIONISTAS:</a:t>
            </a:r>
            <a:endParaRPr lang="pt-BR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endParaRPr lang="pt-BR" sz="24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 eaLnBrk="1" hangingPunct="1">
              <a:lnSpc>
                <a:spcPct val="80000"/>
              </a:lnSpc>
              <a:buFontTx/>
              <a:buChar char="-"/>
              <a:defRPr/>
            </a:pPr>
            <a:r>
              <a:rPr lang="pt-BR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“Direito adquirido” sob a égide do regramento anterior.</a:t>
            </a: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endParaRPr lang="pt-BR" sz="24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 eaLnBrk="1" hangingPunct="1">
              <a:lnSpc>
                <a:spcPct val="80000"/>
              </a:lnSpc>
              <a:buFontTx/>
              <a:buChar char="-"/>
              <a:defRPr/>
            </a:pPr>
            <a:r>
              <a:rPr lang="pt-BR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A pensão seria “consequência lógica da aposentadoria” e, tendo  esta última paridade, por ter sido concedida anteriormente à vigência da EC n. 41/03, o pensionista também teria um suposto “direito adquirido” ao instituto.</a:t>
            </a:r>
          </a:p>
          <a:p>
            <a:pPr algn="just" eaLnBrk="1" hangingPunct="1">
              <a:lnSpc>
                <a:spcPct val="80000"/>
              </a:lnSpc>
              <a:buFontTx/>
              <a:buChar char="-"/>
              <a:defRPr/>
            </a:pPr>
            <a:endParaRPr lang="pt-BR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endParaRPr lang="pt-BR" sz="24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r>
              <a:rPr lang="pt-BR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FUNDAMENTO </a:t>
            </a:r>
            <a:r>
              <a:rPr lang="pt-BR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DO ESTADO DO RIO DE JANEIRO:</a:t>
            </a: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endParaRPr lang="pt-BR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 eaLnBrk="1" hangingPunct="1">
              <a:lnSpc>
                <a:spcPct val="80000"/>
              </a:lnSpc>
              <a:buFontTx/>
              <a:buChar char="-"/>
              <a:defRPr/>
            </a:pPr>
            <a:r>
              <a:rPr lang="pt-BR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Súmula nº 340 STJ – A lei aplicável à concessão de pensão previdenciária por morte é aquela vigente na data do óbito do segurado.</a:t>
            </a:r>
          </a:p>
          <a:p>
            <a:pPr algn="just" eaLnBrk="1" hangingPunct="1">
              <a:lnSpc>
                <a:spcPct val="80000"/>
              </a:lnSpc>
              <a:buFontTx/>
              <a:buChar char="-"/>
              <a:defRPr/>
            </a:pPr>
            <a:r>
              <a:rPr lang="pt-BR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Fim da paridade/integralidade – </a:t>
            </a:r>
            <a:r>
              <a:rPr lang="pt-BR" sz="24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Ec</a:t>
            </a:r>
            <a:r>
              <a:rPr lang="pt-BR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nº 41/2003</a:t>
            </a:r>
          </a:p>
        </p:txBody>
      </p:sp>
    </p:spTree>
    <p:extLst>
      <p:ext uri="{BB962C8B-B14F-4D97-AF65-F5344CB8AC3E}">
        <p14:creationId xmlns:p14="http://schemas.microsoft.com/office/powerpoint/2010/main" val="68410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Shape 1"/>
          <p:cNvSpPr txBox="1"/>
          <p:nvPr/>
        </p:nvSpPr>
        <p:spPr>
          <a:xfrm>
            <a:off x="899640" y="1340640"/>
            <a:ext cx="7500600" cy="47887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Font typeface="Arial"/>
              <a:buChar char="•"/>
            </a:pPr>
            <a:r>
              <a:rPr lang="pt-BR" sz="2200" dirty="0">
                <a:solidFill>
                  <a:srgbClr val="000000"/>
                </a:solidFill>
                <a:latin typeface="Calibri"/>
              </a:rPr>
              <a:t>Marcelo Santini Brando – Diretor Jurídico</a:t>
            </a:r>
            <a:endParaRPr dirty="0"/>
          </a:p>
          <a:p>
            <a:pPr>
              <a:lnSpc>
                <a:spcPct val="80000"/>
              </a:lnSpc>
              <a:buFont typeface="Arial"/>
              <a:buChar char="•"/>
            </a:pPr>
            <a:r>
              <a:rPr lang="pt-BR" sz="2200" dirty="0">
                <a:solidFill>
                  <a:srgbClr val="000000"/>
                </a:solidFill>
                <a:latin typeface="Calibri"/>
              </a:rPr>
              <a:t>Cristiane Carneiro – Gerente de Apoio Jurídico</a:t>
            </a:r>
            <a:endParaRPr dirty="0"/>
          </a:p>
          <a:p>
            <a:pPr>
              <a:lnSpc>
                <a:spcPct val="80000"/>
              </a:lnSpc>
              <a:buFont typeface="Arial"/>
              <a:buChar char="•"/>
            </a:pPr>
            <a:r>
              <a:rPr lang="pt-BR" sz="2200" dirty="0">
                <a:solidFill>
                  <a:srgbClr val="000000"/>
                </a:solidFill>
                <a:latin typeface="Calibri"/>
              </a:rPr>
              <a:t>Flávio Carreiro – Assessor Jurídico</a:t>
            </a:r>
            <a:endParaRPr dirty="0"/>
          </a:p>
          <a:p>
            <a:pPr>
              <a:lnSpc>
                <a:spcPct val="80000"/>
              </a:lnSpc>
              <a:buFont typeface="Arial"/>
              <a:buChar char="•"/>
            </a:pPr>
            <a:r>
              <a:rPr lang="pt-BR" sz="2200" dirty="0">
                <a:solidFill>
                  <a:srgbClr val="000000"/>
                </a:solidFill>
                <a:latin typeface="Calibri"/>
              </a:rPr>
              <a:t>Alexandre Moura – Coordenador Jurídico</a:t>
            </a:r>
            <a:endParaRPr dirty="0"/>
          </a:p>
          <a:p>
            <a:pPr>
              <a:lnSpc>
                <a:spcPct val="80000"/>
              </a:lnSpc>
              <a:buFont typeface="Arial"/>
              <a:buChar char="•"/>
            </a:pPr>
            <a:r>
              <a:rPr lang="pt-BR" sz="2200" dirty="0">
                <a:solidFill>
                  <a:srgbClr val="000000"/>
                </a:solidFill>
                <a:latin typeface="Calibri"/>
              </a:rPr>
              <a:t>Julia de Albuquerque  – Coordenadora  de Consultoria</a:t>
            </a:r>
            <a:endParaRPr dirty="0"/>
          </a:p>
          <a:p>
            <a:pPr>
              <a:lnSpc>
                <a:spcPct val="80000"/>
              </a:lnSpc>
              <a:buFont typeface="Arial"/>
              <a:buChar char="•"/>
            </a:pPr>
            <a:r>
              <a:rPr lang="pt-BR" sz="2200" dirty="0" smtClean="0">
                <a:solidFill>
                  <a:srgbClr val="000000"/>
                </a:solidFill>
                <a:latin typeface="Calibri"/>
              </a:rPr>
              <a:t>Tânia </a:t>
            </a:r>
            <a:r>
              <a:rPr lang="pt-BR" sz="2200" dirty="0">
                <a:solidFill>
                  <a:srgbClr val="000000"/>
                </a:solidFill>
                <a:latin typeface="Calibri"/>
              </a:rPr>
              <a:t>Santos – Especialista  em Previdência Social</a:t>
            </a:r>
            <a:endParaRPr dirty="0"/>
          </a:p>
          <a:p>
            <a:pPr>
              <a:lnSpc>
                <a:spcPct val="80000"/>
              </a:lnSpc>
              <a:buFont typeface="Arial"/>
              <a:buChar char="•"/>
            </a:pPr>
            <a:r>
              <a:rPr lang="pt-BR" sz="2200" dirty="0">
                <a:solidFill>
                  <a:srgbClr val="000000"/>
                </a:solidFill>
                <a:latin typeface="Calibri"/>
              </a:rPr>
              <a:t>Tatiana  Carvalho - Especialista  em Previdência Social</a:t>
            </a:r>
            <a:endParaRPr dirty="0"/>
          </a:p>
          <a:p>
            <a:pPr>
              <a:lnSpc>
                <a:spcPct val="80000"/>
              </a:lnSpc>
              <a:buFont typeface="Arial"/>
              <a:buChar char="•"/>
            </a:pPr>
            <a:r>
              <a:rPr lang="pt-BR" sz="2200" dirty="0">
                <a:solidFill>
                  <a:srgbClr val="000000"/>
                </a:solidFill>
                <a:latin typeface="Calibri"/>
              </a:rPr>
              <a:t>Felipe Martins Antunes – Assistente CCN</a:t>
            </a:r>
            <a:endParaRPr dirty="0"/>
          </a:p>
          <a:p>
            <a:pPr>
              <a:lnSpc>
                <a:spcPct val="80000"/>
              </a:lnSpc>
              <a:buFont typeface="Arial"/>
              <a:buChar char="•"/>
            </a:pPr>
            <a:r>
              <a:rPr lang="pt-BR" sz="2200" dirty="0">
                <a:solidFill>
                  <a:srgbClr val="000000"/>
                </a:solidFill>
                <a:latin typeface="Calibri"/>
              </a:rPr>
              <a:t>Natália Vieira Rodrigues Serradas – Assistente CJU</a:t>
            </a:r>
            <a:endParaRPr dirty="0"/>
          </a:p>
          <a:p>
            <a:pPr>
              <a:lnSpc>
                <a:spcPct val="80000"/>
              </a:lnSpc>
              <a:buFont typeface="Arial"/>
              <a:buChar char="•"/>
            </a:pPr>
            <a:r>
              <a:rPr lang="pt-BR" sz="2200" dirty="0">
                <a:solidFill>
                  <a:srgbClr val="000000"/>
                </a:solidFill>
                <a:latin typeface="Calibri"/>
              </a:rPr>
              <a:t>Marcelle  Silva </a:t>
            </a:r>
            <a:r>
              <a:rPr lang="pt-BR" sz="2200" dirty="0" err="1">
                <a:solidFill>
                  <a:srgbClr val="000000"/>
                </a:solidFill>
                <a:latin typeface="Calibri"/>
              </a:rPr>
              <a:t>Záccaro</a:t>
            </a:r>
            <a:r>
              <a:rPr lang="pt-BR" sz="2200" dirty="0">
                <a:solidFill>
                  <a:srgbClr val="000000"/>
                </a:solidFill>
                <a:latin typeface="Calibri"/>
              </a:rPr>
              <a:t>– Residente PGE</a:t>
            </a:r>
            <a:endParaRPr dirty="0"/>
          </a:p>
          <a:p>
            <a:pPr>
              <a:lnSpc>
                <a:spcPct val="80000"/>
              </a:lnSpc>
              <a:buFont typeface="Arial"/>
              <a:buChar char="•"/>
            </a:pPr>
            <a:r>
              <a:rPr lang="pt-BR" sz="2200" dirty="0" smtClean="0">
                <a:solidFill>
                  <a:srgbClr val="000000"/>
                </a:solidFill>
                <a:latin typeface="Calibri"/>
              </a:rPr>
              <a:t>André Tovar– </a:t>
            </a:r>
            <a:r>
              <a:rPr lang="pt-BR" sz="2200" dirty="0">
                <a:solidFill>
                  <a:srgbClr val="000000"/>
                </a:solidFill>
                <a:latin typeface="Calibri"/>
              </a:rPr>
              <a:t>Residente PGE</a:t>
            </a:r>
            <a:endParaRPr dirty="0"/>
          </a:p>
          <a:p>
            <a:pPr>
              <a:lnSpc>
                <a:spcPct val="80000"/>
              </a:lnSpc>
              <a:buFont typeface="Arial"/>
              <a:buChar char="•"/>
            </a:pPr>
            <a:r>
              <a:rPr lang="pt-BR" sz="2200" dirty="0" err="1">
                <a:solidFill>
                  <a:srgbClr val="000000"/>
                </a:solidFill>
                <a:latin typeface="Calibri"/>
              </a:rPr>
              <a:t>Nathália</a:t>
            </a:r>
            <a:r>
              <a:rPr lang="pt-BR" sz="2200" dirty="0">
                <a:solidFill>
                  <a:srgbClr val="000000"/>
                </a:solidFill>
                <a:latin typeface="Calibri"/>
              </a:rPr>
              <a:t> Ferreira Coutinho – Estagiária da PGE</a:t>
            </a:r>
            <a:endParaRPr dirty="0"/>
          </a:p>
          <a:p>
            <a:pPr>
              <a:lnSpc>
                <a:spcPct val="80000"/>
              </a:lnSpc>
              <a:buFont typeface="Arial"/>
              <a:buChar char="•"/>
            </a:pPr>
            <a:r>
              <a:rPr lang="pt-BR" sz="2200" dirty="0" smtClean="0">
                <a:solidFill>
                  <a:srgbClr val="000000"/>
                </a:solidFill>
                <a:latin typeface="Calibri"/>
              </a:rPr>
              <a:t>Débora </a:t>
            </a:r>
            <a:r>
              <a:rPr lang="pt-BR" sz="2200" dirty="0">
                <a:solidFill>
                  <a:srgbClr val="000000"/>
                </a:solidFill>
                <a:latin typeface="Calibri"/>
              </a:rPr>
              <a:t>– Estagiária da PGE</a:t>
            </a:r>
            <a:endParaRPr dirty="0"/>
          </a:p>
          <a:p>
            <a:pPr>
              <a:lnSpc>
                <a:spcPct val="80000"/>
              </a:lnSpc>
              <a:buFont typeface="Arial"/>
              <a:buChar char="•"/>
            </a:pPr>
            <a:r>
              <a:rPr lang="pt-BR" sz="2200" dirty="0" smtClean="0">
                <a:solidFill>
                  <a:srgbClr val="000000"/>
                </a:solidFill>
                <a:latin typeface="Calibri"/>
              </a:rPr>
              <a:t>Jonas </a:t>
            </a:r>
            <a:r>
              <a:rPr lang="pt-BR" sz="2200" dirty="0">
                <a:solidFill>
                  <a:srgbClr val="000000"/>
                </a:solidFill>
                <a:latin typeface="Calibri"/>
              </a:rPr>
              <a:t>– Estagiário PGE</a:t>
            </a:r>
            <a:endParaRPr dirty="0"/>
          </a:p>
        </p:txBody>
      </p:sp>
      <p:sp>
        <p:nvSpPr>
          <p:cNvPr id="50" name="CustomShape 2"/>
          <p:cNvSpPr/>
          <p:nvPr/>
        </p:nvSpPr>
        <p:spPr>
          <a:xfrm>
            <a:off x="2866320" y="500040"/>
            <a:ext cx="2209680" cy="456120"/>
          </a:xfrm>
          <a:prstGeom prst="rect">
            <a:avLst/>
          </a:prstGeom>
          <a:noFill/>
          <a:ln w="9360"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2400" b="1">
                <a:solidFill>
                  <a:srgbClr val="0000FF"/>
                </a:solidFill>
                <a:latin typeface="Arial Unicode MS"/>
              </a:rPr>
              <a:t>Componentes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/>
          </p:cNvSpPr>
          <p:nvPr>
            <p:ph type="body" idx="4294967295"/>
          </p:nvPr>
        </p:nvSpPr>
        <p:spPr>
          <a:xfrm>
            <a:off x="1763688" y="1628800"/>
            <a:ext cx="5943600" cy="3725863"/>
          </a:xfrm>
        </p:spPr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endParaRPr lang="pt-BR" sz="60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eaLnBrk="1" hangingPunct="1">
              <a:buFont typeface="Arial" charset="0"/>
              <a:buNone/>
              <a:defRPr/>
            </a:pPr>
            <a:r>
              <a:rPr lang="pt-BR" sz="6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Teto Salarial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pt-BR" sz="1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endParaRPr lang="pt-BR" sz="35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 eaLnBrk="1" hangingPunct="1">
              <a:buFont typeface="Arial" charset="0"/>
              <a:buNone/>
              <a:defRPr/>
            </a:pPr>
            <a:endParaRPr lang="pt-BR" sz="35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91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1043608" y="692696"/>
            <a:ext cx="7668344" cy="5904656"/>
          </a:xfrm>
          <a:prstGeom prst="rect">
            <a:avLst/>
          </a:prstGeom>
        </p:spPr>
        <p:txBody>
          <a:bodyPr/>
          <a:lstStyle/>
          <a:p>
            <a:pPr marL="0" lvl="0" indent="0" algn="ctr">
              <a:buNone/>
            </a:pPr>
            <a:r>
              <a:rPr lang="pt-BR" sz="4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 602584</a:t>
            </a: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sz="1800" dirty="0">
                <a:latin typeface="Arial" pitchFamily="34" charset="0"/>
                <a:cs typeface="Arial" pitchFamily="34" charset="0"/>
              </a:rPr>
              <a:t>	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Autor: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Káthia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Maria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Cantuária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Pereira da Silva impetrou MS apontando como autoridade coatora o Presidente do Tribunal de Justiça do Distrito Federal e Territórios, que determinou a supressão de parte de sues vencimentos ou de sua pensão.</a:t>
            </a:r>
          </a:p>
          <a:p>
            <a:pPr marL="0" indent="0">
              <a:buNone/>
            </a:pPr>
            <a:endParaRPr lang="pt-BR" sz="1800" dirty="0">
              <a:latin typeface="Arial" pitchFamily="34" charset="0"/>
              <a:cs typeface="Arial" pitchFamily="34" charset="0"/>
            </a:endParaRPr>
          </a:p>
          <a:p>
            <a:pPr marL="0" lvl="0" indent="0" algn="just">
              <a:buNone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	Pedido: </a:t>
            </a:r>
            <a:r>
              <a:rPr lang="pt-BR" sz="1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 concessão </a:t>
            </a:r>
            <a:r>
              <a:rPr lang="pt-BR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 segurança, a fim de que fosse determinado à autoridade apontada como coatora que se abstivesse de proceder a qualquer desconto nos seus vencimentos e na pensão, limitando-se a aplicar a cada parcela o teto determinado</a:t>
            </a:r>
            <a:r>
              <a:rPr lang="pt-BR" sz="1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lvl="0" indent="0" algn="just">
              <a:buNone/>
            </a:pPr>
            <a:endParaRPr lang="pt-BR" sz="1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>
              <a:buNone/>
            </a:pPr>
            <a:r>
              <a:rPr lang="pt-BR" sz="1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Fundamento:</a:t>
            </a:r>
            <a:r>
              <a:rPr lang="pt-BR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Sustentou que a remuneração pelo exercício de cargo público e a remuneração por pensão previdenciária são institutos distintos e </a:t>
            </a:r>
            <a:r>
              <a:rPr lang="pt-BR" sz="1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independentes. Asseverou </a:t>
            </a:r>
            <a:r>
              <a:rPr lang="pt-BR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que a EC 41/2003 separou proventos e pensões, sem, contudo, afirmar que para se chegar ao teto, devam ser unificados e, dessa unificação, ser deduzido o excedente ao valor </a:t>
            </a:r>
            <a:r>
              <a:rPr lang="pt-BR" sz="1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determinado.</a:t>
            </a:r>
            <a:endParaRPr lang="pt-BR" sz="1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pt-BR" sz="18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	</a:t>
            </a:r>
            <a:endParaRPr lang="pt-BR" sz="1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566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1043608" y="404664"/>
            <a:ext cx="7512278" cy="5904656"/>
          </a:xfrm>
          <a:prstGeom prst="rect">
            <a:avLst/>
          </a:prstGeom>
        </p:spPr>
        <p:txBody>
          <a:bodyPr/>
          <a:lstStyle/>
          <a:p>
            <a:pPr marL="0" indent="0" algn="just">
              <a:buNone/>
            </a:pPr>
            <a:r>
              <a:rPr lang="pt-BR" sz="1800" dirty="0">
                <a:latin typeface="Arial" pitchFamily="34" charset="0"/>
                <a:cs typeface="Arial" pitchFamily="34" charset="0"/>
              </a:rPr>
              <a:t>	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A União, inconformada, interpôs Recurso Extraordinário, alegando a existência de repercussão geral na questão constitucional trazida, asseverando que a matéria extrapola os limites subjetivos da causa, apontou violação aos arts.37, XI da CRFB/88, e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arts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. 8º e 9º da EC 41/2003. </a:t>
            </a:r>
          </a:p>
          <a:p>
            <a:pPr marL="0" indent="0" algn="just">
              <a:buNone/>
            </a:pPr>
            <a:endParaRPr lang="pt-BR" sz="1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pt-BR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pt-BR" sz="1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pt-BR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Associação dos Procuradores do Estado de São Paulo – APESP e o Sindicato dos Procuradores do Estado, das Autarquias, das Fundações e das Universidades Públicas do Estado de São Paulo – SINDIPROESP requereram a admissão no processo como terceiros interessados. </a:t>
            </a:r>
            <a:r>
              <a:rPr lang="pt-BR" sz="1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 pedido </a:t>
            </a:r>
            <a:r>
              <a:rPr lang="pt-BR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 admissão </a:t>
            </a:r>
            <a:r>
              <a:rPr lang="pt-BR" sz="1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foi </a:t>
            </a:r>
            <a:r>
              <a:rPr lang="pt-BR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indeferido, tendo em vista que o simples fato de ser parte em outros processos não gera o direito a assistência em demanda em curso, possuidora de balizas subjetivas próprias. O argumento da admissão da repercussão geral também não viabiliza, por si só, que terceiro integre a relação jurídica como assistente. </a:t>
            </a:r>
            <a:endParaRPr lang="pt-BR" sz="1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pt-BR" sz="1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>
              <a:buNone/>
            </a:pPr>
            <a:r>
              <a:rPr lang="pt-BR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Situação Processual:  O processo está no Gabinete, com parecer da Procuradoria Geral da República no sentido do provimento parcial do recurso.</a:t>
            </a:r>
          </a:p>
          <a:p>
            <a:pPr marL="0" indent="0">
              <a:buNone/>
            </a:pPr>
            <a:endParaRPr lang="pt-BR" sz="1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4471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289550" y="-171400"/>
            <a:ext cx="3529013" cy="936104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eaLnBrk="0" hangingPunct="0">
              <a:defRPr/>
            </a:pPr>
            <a:r>
              <a:rPr lang="pt-BR" sz="16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Policiais Civis</a:t>
            </a:r>
          </a:p>
          <a:p>
            <a:pPr algn="r" eaLnBrk="0" hangingPunct="0">
              <a:defRPr/>
            </a:pPr>
            <a:endParaRPr lang="pt-BR" sz="16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46223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eaLnBrk="0" hangingPunct="0">
              <a:defRPr/>
            </a:pPr>
            <a:endParaRPr lang="pt-BR" sz="14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52228" name="Rectangle 7"/>
          <p:cNvSpPr>
            <a:spLocks noChangeArrowheads="1"/>
          </p:cNvSpPr>
          <p:nvPr/>
        </p:nvSpPr>
        <p:spPr bwMode="auto">
          <a:xfrm>
            <a:off x="1071563" y="2401005"/>
            <a:ext cx="721518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1071562" y="786485"/>
            <a:ext cx="721518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b="1" u="sng" dirty="0" smtClean="0">
              <a:solidFill>
                <a:srgbClr val="3366FF"/>
              </a:solidFill>
              <a:cs typeface="Times New Roman" pitchFamily="18" charset="0"/>
            </a:endParaRPr>
          </a:p>
          <a:p>
            <a:pPr algn="ctr"/>
            <a:r>
              <a:rPr lang="pt-BR" b="1" u="sng" dirty="0" smtClean="0">
                <a:solidFill>
                  <a:srgbClr val="3366FF"/>
                </a:solidFill>
                <a:cs typeface="Times New Roman" pitchFamily="18" charset="0"/>
              </a:rPr>
              <a:t>Mandado </a:t>
            </a:r>
            <a:r>
              <a:rPr lang="pt-BR" b="1" u="sng" dirty="0">
                <a:solidFill>
                  <a:srgbClr val="3366FF"/>
                </a:solidFill>
                <a:cs typeface="Times New Roman" pitchFamily="18" charset="0"/>
              </a:rPr>
              <a:t>de Injunção n° 844</a:t>
            </a:r>
          </a:p>
          <a:p>
            <a:pPr algn="ctr"/>
            <a:r>
              <a:rPr lang="pt-BR" b="1" u="sng" dirty="0" smtClean="0">
                <a:solidFill>
                  <a:srgbClr val="3366FF"/>
                </a:solidFill>
                <a:cs typeface="Times New Roman" pitchFamily="18" charset="0"/>
              </a:rPr>
              <a:t>Aposentadoria </a:t>
            </a:r>
            <a:r>
              <a:rPr lang="pt-BR" b="1" u="sng" dirty="0">
                <a:solidFill>
                  <a:srgbClr val="3366FF"/>
                </a:solidFill>
                <a:cs typeface="Times New Roman" pitchFamily="18" charset="0"/>
              </a:rPr>
              <a:t>Especial para os servidores públicos que exerçam atividades de risco </a:t>
            </a:r>
            <a:r>
              <a:rPr lang="pt-BR" b="1" u="sng" dirty="0" smtClean="0">
                <a:solidFill>
                  <a:srgbClr val="3366FF"/>
                </a:solidFill>
                <a:cs typeface="Times New Roman" pitchFamily="18" charset="0"/>
              </a:rPr>
              <a:t>(</a:t>
            </a:r>
            <a:r>
              <a:rPr lang="pt-BR" b="1" u="sng" dirty="0">
                <a:solidFill>
                  <a:srgbClr val="3366FF"/>
                </a:solidFill>
                <a:cs typeface="Times New Roman" pitchFamily="18" charset="0"/>
              </a:rPr>
              <a:t>Art. 40, §4, II)</a:t>
            </a:r>
          </a:p>
          <a:p>
            <a:pPr algn="ctr" fontAlgn="t"/>
            <a:endParaRPr lang="pt-BR" b="1" u="sng" dirty="0">
              <a:solidFill>
                <a:srgbClr val="3366FF"/>
              </a:solidFill>
              <a:cs typeface="Times New Roman" pitchFamily="18" charset="0"/>
            </a:endParaRPr>
          </a:p>
          <a:p>
            <a:pPr algn="just"/>
            <a:r>
              <a:rPr lang="pt-BR" dirty="0" smtClean="0"/>
              <a:t>► </a:t>
            </a:r>
            <a:r>
              <a:rPr lang="pt-BR" dirty="0"/>
              <a:t>I</a:t>
            </a:r>
            <a:r>
              <a:rPr lang="pt-BR" dirty="0" smtClean="0"/>
              <a:t>mpetrado</a:t>
            </a:r>
            <a:r>
              <a:rPr lang="pt-BR" dirty="0"/>
              <a:t>, em 2009, pelo Sindicato dos Trabalhadores do Poder Judiciário e do Ministério Público da União no Distrito Federal (SINDJUS/DF</a:t>
            </a:r>
            <a:r>
              <a:rPr lang="pt-BR" dirty="0" smtClean="0"/>
              <a:t>)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► </a:t>
            </a:r>
            <a:r>
              <a:rPr lang="pt-BR" dirty="0"/>
              <a:t>Pretensão: Ante a ausência de Regulamentação do art. </a:t>
            </a:r>
            <a:r>
              <a:rPr lang="pt-BR" u="sng" dirty="0"/>
              <a:t>40, §4, II</a:t>
            </a:r>
            <a:r>
              <a:rPr lang="pt-BR" dirty="0"/>
              <a:t>, no que concerne à </a:t>
            </a:r>
            <a:r>
              <a:rPr lang="pt-BR" u="sng" dirty="0"/>
              <a:t>aposentadoria especial de servidores públicos que exercem atividade de risco </a:t>
            </a:r>
            <a:r>
              <a:rPr lang="pt-BR" dirty="0"/>
              <a:t>, no caso dos Oficiais de Justiça Avaliadores Federais, dos Inspetores e Agentes de Segurança Judiciária e dos Analistas e Técnicos do Judiciário e do Ministério Público da União que exercem atribuições de segurança (titulares de cargos efetivos), </a:t>
            </a:r>
            <a:r>
              <a:rPr lang="pt-BR" u="sng" dirty="0"/>
              <a:t>deveria ser aplicada por analogia a disciplina prevista na Lei Complementar n° 51/85, que dispõe sobre a aposentadoria do servidor público </a:t>
            </a:r>
            <a:r>
              <a:rPr lang="pt-BR" u="sng" dirty="0" smtClean="0"/>
              <a:t>policial </a:t>
            </a:r>
            <a:r>
              <a:rPr lang="pt-BR" dirty="0" smtClean="0"/>
              <a:t>(redução de 5 anos de contribuição para aposentadoria voluntária; aposentadoria compulsória aos 65 anos de idade).</a:t>
            </a:r>
            <a:endParaRPr lang="pt-BR" dirty="0"/>
          </a:p>
          <a:p>
            <a:pPr algn="just"/>
            <a:endParaRPr lang="pt-BR" dirty="0" smtClean="0"/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876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289550" y="-171400"/>
            <a:ext cx="3529013" cy="936104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eaLnBrk="0" hangingPunct="0">
              <a:defRPr/>
            </a:pPr>
            <a:r>
              <a:rPr lang="pt-BR" sz="16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Policiais Civis</a:t>
            </a:r>
          </a:p>
          <a:p>
            <a:pPr algn="r" eaLnBrk="0" hangingPunct="0">
              <a:defRPr/>
            </a:pPr>
            <a:endParaRPr lang="pt-BR" sz="16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46223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eaLnBrk="0" hangingPunct="0">
              <a:defRPr/>
            </a:pPr>
            <a:endParaRPr lang="pt-BR" sz="14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52228" name="Rectangle 7"/>
          <p:cNvSpPr>
            <a:spLocks noChangeArrowheads="1"/>
          </p:cNvSpPr>
          <p:nvPr/>
        </p:nvSpPr>
        <p:spPr bwMode="auto">
          <a:xfrm>
            <a:off x="1071563" y="2401005"/>
            <a:ext cx="721518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1071563" y="1374592"/>
            <a:ext cx="721518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pt-BR" b="1" u="sng" dirty="0" smtClean="0">
                <a:solidFill>
                  <a:srgbClr val="3366FF"/>
                </a:solidFill>
                <a:cs typeface="Times New Roman" pitchFamily="18" charset="0"/>
              </a:rPr>
              <a:t>Mandado de Injunção </a:t>
            </a:r>
            <a:r>
              <a:rPr lang="pt-BR" b="1" u="sng" dirty="0">
                <a:solidFill>
                  <a:srgbClr val="3366FF"/>
                </a:solidFill>
                <a:cs typeface="Times New Roman" pitchFamily="18" charset="0"/>
              </a:rPr>
              <a:t>n° </a:t>
            </a:r>
            <a:r>
              <a:rPr lang="pt-BR" b="1" u="sng" dirty="0" smtClean="0">
                <a:solidFill>
                  <a:srgbClr val="3366FF"/>
                </a:solidFill>
                <a:cs typeface="Times New Roman" pitchFamily="18" charset="0"/>
              </a:rPr>
              <a:t>844</a:t>
            </a:r>
          </a:p>
          <a:p>
            <a:pPr fontAlgn="t"/>
            <a:endParaRPr lang="pt-BR" b="1" u="sng" dirty="0">
              <a:solidFill>
                <a:srgbClr val="3366FF"/>
              </a:solidFill>
              <a:cs typeface="Times New Roman" pitchFamily="18" charset="0"/>
            </a:endParaRPr>
          </a:p>
          <a:p>
            <a:pPr algn="just"/>
            <a:r>
              <a:rPr lang="pt-BR" dirty="0" smtClean="0"/>
              <a:t>► Em 20/10/2014, os Ministros Roberto Barroso  e Gilmar Mendes votaram contra a concessão do direito requerido pelos Sindicatos. A Ministra </a:t>
            </a:r>
            <a:r>
              <a:rPr lang="pt-BR" dirty="0" err="1" smtClean="0"/>
              <a:t>Cármen</a:t>
            </a:r>
            <a:r>
              <a:rPr lang="pt-BR" dirty="0" smtClean="0"/>
              <a:t> Lúcia e o Ministro Ricardo </a:t>
            </a:r>
            <a:r>
              <a:rPr lang="pt-BR" dirty="0" err="1" smtClean="0"/>
              <a:t>Lewandowski</a:t>
            </a:r>
            <a:r>
              <a:rPr lang="pt-BR" dirty="0" smtClean="0"/>
              <a:t> já haviam votado parcialmente a favor da aposentadoria especial aos </a:t>
            </a:r>
            <a:r>
              <a:rPr lang="pt-BR" dirty="0" err="1" smtClean="0"/>
              <a:t>cargos.O</a:t>
            </a:r>
            <a:r>
              <a:rPr lang="pt-BR" dirty="0" smtClean="0"/>
              <a:t> Ministro </a:t>
            </a:r>
            <a:r>
              <a:rPr lang="pt-BR" dirty="0"/>
              <a:t>Luiz </a:t>
            </a:r>
            <a:r>
              <a:rPr lang="pt-BR" dirty="0" err="1"/>
              <a:t>Fux</a:t>
            </a:r>
            <a:r>
              <a:rPr lang="pt-BR" dirty="0"/>
              <a:t> pediu vistas para analisar os Mandados de Injunção, suspendendo assim o julgamento.</a:t>
            </a:r>
          </a:p>
          <a:p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6247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289550" y="-171400"/>
            <a:ext cx="3529013" cy="936104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eaLnBrk="0" hangingPunct="0">
              <a:defRPr/>
            </a:pPr>
            <a:r>
              <a:rPr lang="pt-BR" sz="16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Policiais Civis</a:t>
            </a:r>
          </a:p>
          <a:p>
            <a:pPr algn="r" eaLnBrk="0" hangingPunct="0">
              <a:defRPr/>
            </a:pPr>
            <a:endParaRPr lang="pt-BR" sz="16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r" eaLnBrk="0" hangingPunct="0">
              <a:defRPr/>
            </a:pPr>
            <a:endParaRPr lang="pt-BR" sz="16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46223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eaLnBrk="0" hangingPunct="0">
              <a:defRPr/>
            </a:pPr>
            <a:endParaRPr lang="pt-BR" sz="14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52228" name="Rectangle 7"/>
          <p:cNvSpPr>
            <a:spLocks noChangeArrowheads="1"/>
          </p:cNvSpPr>
          <p:nvPr/>
        </p:nvSpPr>
        <p:spPr bwMode="auto">
          <a:xfrm>
            <a:off x="1071563" y="2401005"/>
            <a:ext cx="721518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1071563" y="1374592"/>
            <a:ext cx="721518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u="sng" dirty="0" smtClean="0">
                <a:solidFill>
                  <a:srgbClr val="3366FF"/>
                </a:solidFill>
                <a:cs typeface="Times New Roman" pitchFamily="18" charset="0"/>
              </a:rPr>
              <a:t>ADI </a:t>
            </a:r>
            <a:r>
              <a:rPr lang="pt-BR" b="1" u="sng" dirty="0">
                <a:solidFill>
                  <a:srgbClr val="3366FF"/>
                </a:solidFill>
                <a:cs typeface="Times New Roman" pitchFamily="18" charset="0"/>
              </a:rPr>
              <a:t>5129</a:t>
            </a:r>
          </a:p>
          <a:p>
            <a:pPr fontAlgn="t"/>
            <a:endParaRPr lang="pt-BR" b="1" u="sng" dirty="0">
              <a:solidFill>
                <a:srgbClr val="3366FF"/>
              </a:solidFill>
              <a:cs typeface="Times New Roman" pitchFamily="18" charset="0"/>
            </a:endParaRPr>
          </a:p>
          <a:p>
            <a:pPr algn="just"/>
            <a:r>
              <a:rPr lang="pt-BR" dirty="0" smtClean="0"/>
              <a:t>► Impetrado pelo </a:t>
            </a:r>
            <a:r>
              <a:rPr lang="pt-BR" dirty="0"/>
              <a:t>Partido Social Democrata Cristão (PSDC), com relatoria do Ministro Gilmar Mendes </a:t>
            </a:r>
            <a:endParaRPr lang="pt-BR" dirty="0" smtClean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r>
              <a:rPr lang="pt-BR" dirty="0"/>
              <a:t>►</a:t>
            </a:r>
            <a:r>
              <a:rPr lang="pt-BR" dirty="0" smtClean="0"/>
              <a:t> Pretensão: A </a:t>
            </a:r>
            <a:r>
              <a:rPr lang="pt-BR" dirty="0"/>
              <a:t>ADI questiona o artigo 1o, I, da Lei Complementar 51/85, na redação dada pelo artigo 2o da LC 144/2014, que prevê a aposentadoria compulsória do servidor policial (civil, federal e rodoviário) aos 65 anos de </a:t>
            </a:r>
            <a:r>
              <a:rPr lang="pt-BR" dirty="0" smtClean="0"/>
              <a:t>idade qualquer </a:t>
            </a:r>
            <a:r>
              <a:rPr lang="pt-BR" dirty="0"/>
              <a:t>que seja a natureza dos serviços </a:t>
            </a:r>
            <a:r>
              <a:rPr lang="pt-BR" dirty="0" smtClean="0"/>
              <a:t>prestados. </a:t>
            </a:r>
            <a:r>
              <a:rPr lang="pt-BR" dirty="0"/>
              <a:t>Alega ofensa ao artigo 40, §1o, II, da Constituição Federal, que prevê a aposentadoria compulsória do servidor público somente aos 70 anos de idade, bem como aos artigos 3o, IV (promoção do bem de todos sem discriminação) e 5o, I e LIV (princípios da isonomia, razoabilidade e proporcionalidade), também da CF/88. </a:t>
            </a:r>
          </a:p>
          <a:p>
            <a:r>
              <a:rPr lang="pt-BR" dirty="0"/>
              <a:t> </a:t>
            </a: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4507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289550" y="-171400"/>
            <a:ext cx="3529013" cy="936104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eaLnBrk="0" hangingPunct="0">
              <a:defRPr/>
            </a:pPr>
            <a:r>
              <a:rPr lang="pt-BR" sz="16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Policiais Civis</a:t>
            </a:r>
          </a:p>
          <a:p>
            <a:pPr algn="r" eaLnBrk="0" hangingPunct="0">
              <a:defRPr/>
            </a:pPr>
            <a:endParaRPr lang="pt-BR" sz="16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46223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eaLnBrk="0" hangingPunct="0">
              <a:defRPr/>
            </a:pPr>
            <a:endParaRPr lang="pt-BR" sz="14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52228" name="Rectangle 7"/>
          <p:cNvSpPr>
            <a:spLocks noChangeArrowheads="1"/>
          </p:cNvSpPr>
          <p:nvPr/>
        </p:nvSpPr>
        <p:spPr bwMode="auto">
          <a:xfrm>
            <a:off x="1071563" y="2401005"/>
            <a:ext cx="721518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1071563" y="1374592"/>
            <a:ext cx="7215187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u="sng" dirty="0" smtClean="0">
                <a:solidFill>
                  <a:srgbClr val="3366FF"/>
                </a:solidFill>
                <a:cs typeface="Times New Roman" pitchFamily="18" charset="0"/>
              </a:rPr>
              <a:t> </a:t>
            </a:r>
            <a:r>
              <a:rPr lang="pt-BR" b="1" u="sng" dirty="0">
                <a:solidFill>
                  <a:srgbClr val="3366FF"/>
                </a:solidFill>
                <a:cs typeface="Times New Roman" pitchFamily="18" charset="0"/>
              </a:rPr>
              <a:t>ADI 5129</a:t>
            </a:r>
          </a:p>
          <a:p>
            <a:pPr fontAlgn="t"/>
            <a:endParaRPr lang="pt-BR" b="1" u="sng" dirty="0">
              <a:solidFill>
                <a:srgbClr val="3366FF"/>
              </a:solidFill>
              <a:cs typeface="Times New Roman" pitchFamily="18" charset="0"/>
            </a:endParaRPr>
          </a:p>
          <a:p>
            <a:pPr algn="just"/>
            <a:r>
              <a:rPr lang="pt-BR" dirty="0"/>
              <a:t>► O partido (PSDC) sustenta que a CF/88 prevê a possibilidade de adoção de requisitos diferenciados, para os servidores que exercem atividade de risco, apenas nos casos de aposentadoria voluntária. Aduz que o dispositivo impugnado extrapola o limite do razoável, inclusive considerando que a expectativa de vida aumentou consideravelmente nos últimos cem anos, não sendo cabível presumir que, aos 65 (sessenta e cinco) anos, o policial não está mais apto para o trabalho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► </a:t>
            </a:r>
            <a:r>
              <a:rPr lang="pt-BR" dirty="0" smtClean="0"/>
              <a:t>No </a:t>
            </a:r>
            <a:r>
              <a:rPr lang="pt-BR" dirty="0"/>
              <a:t>RE 567110, </a:t>
            </a:r>
            <a:r>
              <a:rPr lang="pt-BR" dirty="0" smtClean="0"/>
              <a:t>o </a:t>
            </a:r>
            <a:r>
              <a:rPr lang="pt-BR" dirty="0"/>
              <a:t>STF considerou recepcionado pela CF/88 o artigo 1o da LC 51/1985, na sua redação original, em relação à aposentadoria voluntária.</a:t>
            </a:r>
          </a:p>
          <a:p>
            <a:endParaRPr lang="pt-BR" dirty="0" smtClean="0"/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 </a:t>
            </a: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9400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289550" y="-171400"/>
            <a:ext cx="3529013" cy="936104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eaLnBrk="0" hangingPunct="0">
              <a:defRPr/>
            </a:pPr>
            <a:r>
              <a:rPr lang="pt-BR" sz="16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Policiais Civis</a:t>
            </a:r>
          </a:p>
          <a:p>
            <a:pPr algn="r" eaLnBrk="0" hangingPunct="0">
              <a:defRPr/>
            </a:pPr>
            <a:endParaRPr lang="pt-BR" sz="16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46223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eaLnBrk="0" hangingPunct="0">
              <a:defRPr/>
            </a:pPr>
            <a:endParaRPr lang="pt-BR" sz="14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52228" name="Rectangle 7"/>
          <p:cNvSpPr>
            <a:spLocks noChangeArrowheads="1"/>
          </p:cNvSpPr>
          <p:nvPr/>
        </p:nvSpPr>
        <p:spPr bwMode="auto">
          <a:xfrm>
            <a:off x="1071563" y="2401005"/>
            <a:ext cx="721518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  <a:p>
            <a:pPr fontAlgn="t"/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1071563" y="1374592"/>
            <a:ext cx="721518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u="sng" dirty="0" smtClean="0">
                <a:solidFill>
                  <a:srgbClr val="3366FF"/>
                </a:solidFill>
                <a:cs typeface="Times New Roman" pitchFamily="18" charset="0"/>
              </a:rPr>
              <a:t> </a:t>
            </a:r>
            <a:r>
              <a:rPr lang="pt-BR" b="1" u="sng" dirty="0">
                <a:solidFill>
                  <a:srgbClr val="3366FF"/>
                </a:solidFill>
                <a:cs typeface="Times New Roman" pitchFamily="18" charset="0"/>
              </a:rPr>
              <a:t>ADI 5129</a:t>
            </a:r>
          </a:p>
          <a:p>
            <a:pPr fontAlgn="t"/>
            <a:endParaRPr lang="pt-BR" b="1" u="sng" dirty="0">
              <a:solidFill>
                <a:srgbClr val="3366FF"/>
              </a:solidFill>
              <a:cs typeface="Times New Roman" pitchFamily="18" charset="0"/>
            </a:endParaRPr>
          </a:p>
          <a:p>
            <a:pPr algn="just"/>
            <a:r>
              <a:rPr lang="pt-BR" dirty="0"/>
              <a:t>► </a:t>
            </a:r>
            <a:r>
              <a:rPr lang="pt-BR" dirty="0" smtClean="0"/>
              <a:t>Parecer da PGR pela </a:t>
            </a:r>
            <a:r>
              <a:rPr lang="pt-BR" dirty="0"/>
              <a:t>procedência parcial do pedido, para se declarar inconstitucionalidade da expressão “qualquer que seja a natureza dos serviços prestados”, contida na parte final do art. 1º , I, da Lei Complementar 51/1985, na redação conferida pela Lei Complementar 144/2014. </a:t>
            </a:r>
          </a:p>
          <a:p>
            <a:endParaRPr lang="pt-BR" dirty="0" smtClean="0"/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 </a:t>
            </a: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0243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Shape 2"/>
          <p:cNvSpPr txBox="1"/>
          <p:nvPr/>
        </p:nvSpPr>
        <p:spPr>
          <a:xfrm>
            <a:off x="755576" y="764704"/>
            <a:ext cx="7560840" cy="4968552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00000"/>
              </a:lnSpc>
            </a:pPr>
            <a:endParaRPr lang="pt-BR" sz="3000" b="1" u="sng" dirty="0">
              <a:solidFill>
                <a:srgbClr val="0000FF"/>
              </a:solidFill>
            </a:endParaRPr>
          </a:p>
          <a:p>
            <a:pPr algn="ctr">
              <a:lnSpc>
                <a:spcPct val="100000"/>
              </a:lnSpc>
            </a:pPr>
            <a:endParaRPr lang="pt-BR" sz="3000" b="1" u="sng" dirty="0" smtClean="0">
              <a:solidFill>
                <a:srgbClr val="0000FF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pt-BR" sz="3000" b="1" dirty="0" smtClean="0"/>
              <a:t>Bônus </a:t>
            </a:r>
            <a:r>
              <a:rPr lang="pt-BR" sz="3000" b="1" dirty="0"/>
              <a:t>de 17% para Magistrados, Membros do Ministério Público e Tribunais de Contas</a:t>
            </a:r>
            <a:endParaRPr sz="3000" b="1" dirty="0"/>
          </a:p>
        </p:txBody>
      </p:sp>
    </p:spTree>
    <p:extLst>
      <p:ext uri="{BB962C8B-B14F-4D97-AF65-F5344CB8AC3E}">
        <p14:creationId xmlns:p14="http://schemas.microsoft.com/office/powerpoint/2010/main" val="322639923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Shape 1"/>
          <p:cNvSpPr txBox="1"/>
          <p:nvPr/>
        </p:nvSpPr>
        <p:spPr>
          <a:xfrm>
            <a:off x="971600" y="274680"/>
            <a:ext cx="7416824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000" b="1" u="sng" dirty="0" smtClean="0">
                <a:solidFill>
                  <a:srgbClr val="0000FF"/>
                </a:solidFill>
                <a:latin typeface="Arial"/>
              </a:rPr>
              <a:t>§3° do art. 8° da EC n° 20/1998</a:t>
            </a:r>
            <a:endParaRPr dirty="0">
              <a:solidFill>
                <a:srgbClr val="0000FF"/>
              </a:solidFill>
            </a:endParaRPr>
          </a:p>
        </p:txBody>
      </p:sp>
      <p:sp>
        <p:nvSpPr>
          <p:cNvPr id="53" name="TextShape 2"/>
          <p:cNvSpPr txBox="1"/>
          <p:nvPr/>
        </p:nvSpPr>
        <p:spPr>
          <a:xfrm>
            <a:off x="1115688" y="1340768"/>
            <a:ext cx="7416752" cy="4752000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</a:pPr>
            <a:endParaRPr lang="pt-BR" dirty="0" smtClean="0">
              <a:solidFill>
                <a:srgbClr val="000000"/>
              </a:solidFill>
            </a:endParaRPr>
          </a:p>
          <a:p>
            <a:pPr algn="just">
              <a:lnSpc>
                <a:spcPct val="100000"/>
              </a:lnSpc>
            </a:pPr>
            <a:endParaRPr lang="pt-BR" sz="2000" dirty="0" smtClean="0">
              <a:solidFill>
                <a:srgbClr val="000000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pt-BR" sz="2000" dirty="0" smtClean="0">
                <a:solidFill>
                  <a:srgbClr val="000000"/>
                </a:solidFill>
              </a:rPr>
              <a:t>§3° - (...) o magistrado ou o membro do Ministério Público ou de Tribunal de Contas, </a:t>
            </a:r>
            <a:r>
              <a:rPr lang="pt-BR" sz="2000" b="1" u="sng" dirty="0" smtClean="0">
                <a:solidFill>
                  <a:srgbClr val="000000"/>
                </a:solidFill>
              </a:rPr>
              <a:t>se homem</a:t>
            </a:r>
            <a:r>
              <a:rPr lang="pt-BR" sz="2000" dirty="0" smtClean="0">
                <a:solidFill>
                  <a:srgbClr val="000000"/>
                </a:solidFill>
              </a:rPr>
              <a:t>, </a:t>
            </a:r>
            <a:r>
              <a:rPr lang="pt-BR" sz="2000" b="1" u="sng" dirty="0" smtClean="0">
                <a:solidFill>
                  <a:srgbClr val="000000"/>
                </a:solidFill>
              </a:rPr>
              <a:t>terá o tempo de serviço exercido até a publicação desta Emenda</a:t>
            </a:r>
            <a:r>
              <a:rPr lang="pt-BR" sz="2000" b="1" dirty="0" smtClean="0">
                <a:solidFill>
                  <a:srgbClr val="000000"/>
                </a:solidFill>
              </a:rPr>
              <a:t> </a:t>
            </a:r>
            <a:r>
              <a:rPr lang="pt-BR" sz="2000" b="1" u="sng" dirty="0" smtClean="0">
                <a:solidFill>
                  <a:srgbClr val="000000"/>
                </a:solidFill>
              </a:rPr>
              <a:t>contado com o acréscimo de dezessete por cento</a:t>
            </a:r>
            <a:r>
              <a:rPr lang="pt-BR" sz="2000" dirty="0" smtClean="0">
                <a:solidFill>
                  <a:srgbClr val="000000"/>
                </a:solidFill>
              </a:rPr>
              <a:t>.</a:t>
            </a:r>
          </a:p>
          <a:p>
            <a:pPr algn="just">
              <a:lnSpc>
                <a:spcPct val="100000"/>
              </a:lnSpc>
            </a:pPr>
            <a:endParaRPr lang="pt-BR" sz="2000" dirty="0">
              <a:solidFill>
                <a:srgbClr val="000000"/>
              </a:solidFill>
            </a:endParaRPr>
          </a:p>
          <a:p>
            <a:pPr algn="just">
              <a:lnSpc>
                <a:spcPct val="100000"/>
              </a:lnSpc>
            </a:pPr>
            <a:endParaRPr lang="pt-BR" sz="2000" dirty="0" smtClean="0">
              <a:solidFill>
                <a:srgbClr val="000000"/>
              </a:solidFill>
            </a:endParaRPr>
          </a:p>
          <a:p>
            <a:pPr algn="just">
              <a:lnSpc>
                <a:spcPct val="100000"/>
              </a:lnSpc>
            </a:pPr>
            <a:endParaRPr dirty="0" smtClean="0"/>
          </a:p>
          <a:p>
            <a:pPr algn="just">
              <a:lnSpc>
                <a:spcPct val="100000"/>
              </a:lnSpc>
            </a:pPr>
            <a:endParaRPr dirty="0" smtClean="0"/>
          </a:p>
          <a:p>
            <a:pPr algn="just">
              <a:lnSpc>
                <a:spcPct val="100000"/>
              </a:lnSpc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055743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Shape 1"/>
          <p:cNvSpPr txBox="1"/>
          <p:nvPr/>
        </p:nvSpPr>
        <p:spPr>
          <a:xfrm>
            <a:off x="1571760" y="2143080"/>
            <a:ext cx="5943240" cy="3725640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3500" dirty="0">
                <a:solidFill>
                  <a:srgbClr val="000000"/>
                </a:solidFill>
                <a:latin typeface="Calibri"/>
              </a:rPr>
              <a:t>Legislação </a:t>
            </a:r>
            <a:r>
              <a:rPr lang="pt-BR" sz="3500" dirty="0" smtClean="0">
                <a:solidFill>
                  <a:srgbClr val="000000"/>
                </a:solidFill>
                <a:latin typeface="Calibri"/>
              </a:rPr>
              <a:t>Federal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240" cy="1143000"/>
          </a:xfrm>
        </p:spPr>
        <p:txBody>
          <a:bodyPr/>
          <a:lstStyle/>
          <a:p>
            <a:pPr algn="ctr"/>
            <a:r>
              <a:rPr lang="pt-BR" b="1" u="sng" dirty="0" smtClean="0">
                <a:solidFill>
                  <a:srgbClr val="0000FF"/>
                </a:solidFill>
                <a:latin typeface="Arial"/>
              </a:rPr>
              <a:t>Tese</a:t>
            </a:r>
            <a:r>
              <a:rPr lang="pt-BR" dirty="0" smtClean="0">
                <a:solidFill>
                  <a:srgbClr val="0000FF"/>
                </a:solidFill>
              </a:rPr>
              <a:t/>
            </a:r>
            <a:br>
              <a:rPr lang="pt-BR" dirty="0" smtClean="0">
                <a:solidFill>
                  <a:srgbClr val="0000FF"/>
                </a:solidFill>
              </a:rPr>
            </a:b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899592" y="1423360"/>
            <a:ext cx="7643192" cy="4525920"/>
          </a:xfrm>
        </p:spPr>
        <p:txBody>
          <a:bodyPr/>
          <a:lstStyle/>
          <a:p>
            <a:pPr algn="just"/>
            <a:r>
              <a:rPr lang="pt-BR" sz="2000" dirty="0" smtClean="0">
                <a:latin typeface="+mj-lt"/>
              </a:rPr>
              <a:t>Afirma-se que até o advento da EC 20/1998, os magistrados e membros do Ministério Público e dos Tribunais de Contas, independentemente do sexo, tinham o direito de se aposentar, com proventos integrais, após 30 (trinta) anos de serviço. </a:t>
            </a:r>
          </a:p>
          <a:p>
            <a:pPr algn="just"/>
            <a:endParaRPr lang="pt-BR" sz="2000" dirty="0">
              <a:latin typeface="+mj-lt"/>
            </a:endParaRPr>
          </a:p>
          <a:p>
            <a:pPr algn="just"/>
            <a:r>
              <a:rPr lang="pt-BR" sz="2000" dirty="0" smtClean="0">
                <a:latin typeface="+mj-lt"/>
              </a:rPr>
              <a:t>Com o advento da referida Emenda Constitucional, passou-se a exigir 35 anos de contribuição para homens e 30 anos de contribuição para mulheres. </a:t>
            </a:r>
            <a:r>
              <a:rPr lang="pt-BR" sz="2000" b="1" u="sng" dirty="0" smtClean="0">
                <a:latin typeface="+mj-lt"/>
              </a:rPr>
              <a:t>Por esta razão, foi estabelecida regra de transição que garantiu aos magistrados homens uma contagem ficta de 17% sobre o tempo de trabalho exercido antes da EC 20/1998, a fim de não acarretar uma redução de direitos maior da que ocorreria com as mulheres.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821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Shape 1"/>
          <p:cNvSpPr txBox="1"/>
          <p:nvPr/>
        </p:nvSpPr>
        <p:spPr>
          <a:xfrm>
            <a:off x="1187624" y="188640"/>
            <a:ext cx="7056784" cy="1426128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000" b="1" u="sng" dirty="0" smtClean="0">
                <a:solidFill>
                  <a:srgbClr val="0000FF"/>
                </a:solidFill>
              </a:rPr>
              <a:t>Conselho Nacional de Justiça &amp; Mandado de Segurança n° </a:t>
            </a:r>
            <a:r>
              <a:rPr lang="pt-BR" sz="2000" b="1" u="sng" dirty="0">
                <a:solidFill>
                  <a:srgbClr val="0000FF"/>
                </a:solidFill>
              </a:rPr>
              <a:t>31299</a:t>
            </a:r>
            <a:endParaRPr dirty="0">
              <a:solidFill>
                <a:srgbClr val="0000FF"/>
              </a:solidFill>
            </a:endParaRPr>
          </a:p>
        </p:txBody>
      </p:sp>
      <p:sp>
        <p:nvSpPr>
          <p:cNvPr id="55" name="TextShape 2"/>
          <p:cNvSpPr txBox="1"/>
          <p:nvPr/>
        </p:nvSpPr>
        <p:spPr>
          <a:xfrm>
            <a:off x="1187624" y="1484784"/>
            <a:ext cx="7272728" cy="4320624"/>
          </a:xfrm>
          <a:prstGeom prst="rect">
            <a:avLst/>
          </a:prstGeom>
        </p:spPr>
        <p:txBody>
          <a:bodyPr/>
          <a:lstStyle/>
          <a:p>
            <a:pPr algn="just"/>
            <a:r>
              <a:rPr lang="pt-BR" sz="2000" dirty="0" smtClean="0">
                <a:solidFill>
                  <a:srgbClr val="000000"/>
                </a:solidFill>
              </a:rPr>
              <a:t>1) Não reconhecimento do </a:t>
            </a:r>
            <a:r>
              <a:rPr lang="pt-BR" sz="2000" dirty="0">
                <a:solidFill>
                  <a:srgbClr val="000000"/>
                </a:solidFill>
              </a:rPr>
              <a:t>direito aos magistrados do sexo masculino, razão </a:t>
            </a:r>
            <a:r>
              <a:rPr lang="pt-BR" sz="2000" dirty="0" smtClean="0">
                <a:solidFill>
                  <a:srgbClr val="000000"/>
                </a:solidFill>
              </a:rPr>
              <a:t>pela qual </a:t>
            </a:r>
            <a:r>
              <a:rPr lang="pt-BR" sz="2000" dirty="0">
                <a:solidFill>
                  <a:srgbClr val="000000"/>
                </a:solidFill>
              </a:rPr>
              <a:t>foi instaurado Pedido de Providências no </a:t>
            </a:r>
            <a:r>
              <a:rPr lang="pt-BR" sz="2000" dirty="0" smtClean="0">
                <a:solidFill>
                  <a:srgbClr val="000000"/>
                </a:solidFill>
              </a:rPr>
              <a:t>CNJ, </a:t>
            </a:r>
            <a:r>
              <a:rPr lang="pt-BR" sz="2000" dirty="0">
                <a:solidFill>
                  <a:srgbClr val="000000"/>
                </a:solidFill>
              </a:rPr>
              <a:t>no qual foi assentado o direito de acréscimo do percentual de 17% a todos os magistrados do sexo masculino. </a:t>
            </a:r>
            <a:endParaRPr lang="pt-BR" sz="2000" dirty="0" smtClean="0">
              <a:solidFill>
                <a:srgbClr val="000000"/>
              </a:solidFill>
            </a:endParaRPr>
          </a:p>
          <a:p>
            <a:pPr algn="just"/>
            <a:r>
              <a:rPr lang="pt-BR" sz="1600" dirty="0" smtClean="0">
                <a:solidFill>
                  <a:srgbClr val="000000"/>
                </a:solidFill>
              </a:rPr>
              <a:t>*Presidente </a:t>
            </a:r>
            <a:r>
              <a:rPr lang="pt-BR" sz="1600" dirty="0">
                <a:solidFill>
                  <a:srgbClr val="000000"/>
                </a:solidFill>
              </a:rPr>
              <a:t>da República como o Tribunal de Contas da União já se manifestaram de forma contrária ao entendimento do CNJ e sinalizaram no sentido de que não </a:t>
            </a:r>
            <a:r>
              <a:rPr lang="pt-BR" sz="1600" dirty="0" smtClean="0">
                <a:solidFill>
                  <a:srgbClr val="000000"/>
                </a:solidFill>
              </a:rPr>
              <a:t>implantarão </a:t>
            </a:r>
            <a:r>
              <a:rPr lang="pt-BR" sz="1600" dirty="0">
                <a:solidFill>
                  <a:srgbClr val="000000"/>
                </a:solidFill>
              </a:rPr>
              <a:t>a decisão proferida pelo CNJ</a:t>
            </a:r>
            <a:endParaRPr lang="pt-BR" sz="1600" dirty="0" smtClean="0">
              <a:solidFill>
                <a:srgbClr val="000000"/>
              </a:solidFill>
            </a:endParaRPr>
          </a:p>
          <a:p>
            <a:pPr algn="just"/>
            <a:endParaRPr lang="pt-BR" sz="2000" dirty="0">
              <a:solidFill>
                <a:srgbClr val="000000"/>
              </a:solidFill>
            </a:endParaRPr>
          </a:p>
          <a:p>
            <a:pPr algn="just"/>
            <a:r>
              <a:rPr lang="pt-BR" sz="2000" dirty="0">
                <a:solidFill>
                  <a:srgbClr val="000000"/>
                </a:solidFill>
              </a:rPr>
              <a:t>2) O MS indicado foi impetrado pela(s) ANAMATRA, AMB e AJUFE em face do presidente da república e do TCU, com o objetivo de garantir o cumprimento de decisão do CNJ, em resposta ao pedido de providência PP no 0005125-61.2009.2.00.000.</a:t>
            </a:r>
            <a:endParaRPr lang="pt-BR" sz="2000" dirty="0"/>
          </a:p>
          <a:p>
            <a:pPr algn="just"/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330260415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000" b="1" u="sng" dirty="0" smtClean="0">
                <a:solidFill>
                  <a:srgbClr val="0000FF"/>
                </a:solidFill>
                <a:latin typeface="Arial"/>
              </a:rPr>
              <a:t>Consequências</a:t>
            </a:r>
            <a:endParaRPr dirty="0">
              <a:solidFill>
                <a:srgbClr val="0000FF"/>
              </a:solidFill>
            </a:endParaRPr>
          </a:p>
        </p:txBody>
      </p:sp>
      <p:sp>
        <p:nvSpPr>
          <p:cNvPr id="63" name="TextShape 2"/>
          <p:cNvSpPr txBox="1"/>
          <p:nvPr/>
        </p:nvSpPr>
        <p:spPr>
          <a:xfrm>
            <a:off x="1115688" y="1628640"/>
            <a:ext cx="7416752" cy="4248632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pt-BR" sz="2000" dirty="0" smtClean="0">
                <a:solidFill>
                  <a:srgbClr val="000000"/>
                </a:solidFill>
              </a:rPr>
              <a:t>1) Efeito </a:t>
            </a:r>
            <a:r>
              <a:rPr lang="pt-BR" sz="2000" dirty="0">
                <a:solidFill>
                  <a:srgbClr val="000000"/>
                </a:solidFill>
              </a:rPr>
              <a:t>multiplicador: A concessão alcançaria, além </a:t>
            </a:r>
            <a:r>
              <a:rPr lang="pt-BR" sz="2000" dirty="0" smtClean="0">
                <a:solidFill>
                  <a:srgbClr val="000000"/>
                </a:solidFill>
              </a:rPr>
              <a:t>de magistrados</a:t>
            </a:r>
            <a:r>
              <a:rPr lang="pt-BR" sz="2000" dirty="0">
                <a:solidFill>
                  <a:srgbClr val="000000"/>
                </a:solidFill>
              </a:rPr>
              <a:t>, membros do MP e de </a:t>
            </a:r>
            <a:r>
              <a:rPr lang="pt-BR" sz="2000" dirty="0" err="1" smtClean="0">
                <a:solidFill>
                  <a:srgbClr val="000000"/>
                </a:solidFill>
              </a:rPr>
              <a:t>TC’s</a:t>
            </a:r>
            <a:r>
              <a:rPr lang="pt-BR" sz="2000" dirty="0" smtClean="0">
                <a:solidFill>
                  <a:srgbClr val="000000"/>
                </a:solidFill>
              </a:rPr>
              <a:t>;</a:t>
            </a:r>
            <a:endParaRPr lang="pt-BR" sz="2000" dirty="0">
              <a:solidFill>
                <a:srgbClr val="000000"/>
              </a:solidFill>
            </a:endParaRPr>
          </a:p>
          <a:p>
            <a:pPr algn="just">
              <a:lnSpc>
                <a:spcPct val="100000"/>
              </a:lnSpc>
            </a:pPr>
            <a:endParaRPr lang="pt-BR" sz="2000" dirty="0">
              <a:solidFill>
                <a:srgbClr val="000000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pt-BR" sz="2000" dirty="0" smtClean="0">
                <a:solidFill>
                  <a:srgbClr val="000000"/>
                </a:solidFill>
              </a:rPr>
              <a:t>2) Antecipação </a:t>
            </a:r>
            <a:r>
              <a:rPr lang="pt-BR" sz="2000" dirty="0">
                <a:solidFill>
                  <a:srgbClr val="000000"/>
                </a:solidFill>
              </a:rPr>
              <a:t>de aposentadorias, revisão de benefícios </a:t>
            </a:r>
            <a:r>
              <a:rPr lang="pt-BR" sz="2000" dirty="0" smtClean="0">
                <a:solidFill>
                  <a:srgbClr val="000000"/>
                </a:solidFill>
              </a:rPr>
              <a:t>e aumento </a:t>
            </a:r>
            <a:r>
              <a:rPr lang="pt-BR" sz="2000" dirty="0">
                <a:solidFill>
                  <a:srgbClr val="000000"/>
                </a:solidFill>
              </a:rPr>
              <a:t>de valor de </a:t>
            </a:r>
            <a:r>
              <a:rPr lang="pt-BR" sz="2000" dirty="0" smtClean="0">
                <a:solidFill>
                  <a:srgbClr val="000000"/>
                </a:solidFill>
              </a:rPr>
              <a:t>proventos;</a:t>
            </a:r>
            <a:endParaRPr lang="pt-BR" sz="2000" dirty="0">
              <a:solidFill>
                <a:srgbClr val="000000"/>
              </a:solidFill>
            </a:endParaRPr>
          </a:p>
          <a:p>
            <a:pPr algn="just">
              <a:lnSpc>
                <a:spcPct val="100000"/>
              </a:lnSpc>
            </a:pPr>
            <a:endParaRPr lang="pt-BR" sz="2000" dirty="0">
              <a:solidFill>
                <a:srgbClr val="000000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pt-BR" sz="2000" dirty="0" smtClean="0">
                <a:solidFill>
                  <a:srgbClr val="000000"/>
                </a:solidFill>
              </a:rPr>
              <a:t>3) </a:t>
            </a:r>
            <a:r>
              <a:rPr lang="pt-BR" sz="2000" dirty="0">
                <a:solidFill>
                  <a:srgbClr val="000000"/>
                </a:solidFill>
              </a:rPr>
              <a:t>Concessão de abono de permanência com o bônus do tempo</a:t>
            </a:r>
          </a:p>
          <a:p>
            <a:pPr algn="just">
              <a:lnSpc>
                <a:spcPct val="100000"/>
              </a:lnSpc>
            </a:pPr>
            <a:endParaRPr lang="pt-BR" sz="2000" dirty="0">
              <a:solidFill>
                <a:srgbClr val="000000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pt-BR" sz="2000" dirty="0" smtClean="0">
                <a:solidFill>
                  <a:srgbClr val="000000"/>
                </a:solidFill>
              </a:rPr>
              <a:t>4) Repercussões </a:t>
            </a:r>
            <a:r>
              <a:rPr lang="pt-BR" sz="2000" dirty="0">
                <a:solidFill>
                  <a:srgbClr val="000000"/>
                </a:solidFill>
              </a:rPr>
              <a:t>administrativas, orçamentárias, financeiras </a:t>
            </a:r>
            <a:r>
              <a:rPr lang="pt-BR" sz="2000" dirty="0" smtClean="0">
                <a:solidFill>
                  <a:srgbClr val="000000"/>
                </a:solidFill>
              </a:rPr>
              <a:t>e atuariais </a:t>
            </a:r>
            <a:r>
              <a:rPr lang="pt-BR" sz="2000" dirty="0">
                <a:solidFill>
                  <a:srgbClr val="000000"/>
                </a:solidFill>
              </a:rPr>
              <a:t>no funcionamento dos </a:t>
            </a:r>
            <a:r>
              <a:rPr lang="pt-BR" sz="2000" dirty="0" err="1" smtClean="0">
                <a:solidFill>
                  <a:srgbClr val="000000"/>
                </a:solidFill>
              </a:rPr>
              <a:t>RPPS’s</a:t>
            </a:r>
            <a:r>
              <a:rPr lang="pt-BR" sz="2000" dirty="0" smtClean="0">
                <a:solidFill>
                  <a:srgbClr val="000000"/>
                </a:solidFill>
              </a:rPr>
              <a:t>.</a:t>
            </a: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23091960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000" b="1" u="sng" dirty="0" smtClean="0">
                <a:solidFill>
                  <a:srgbClr val="0000FF"/>
                </a:solidFill>
                <a:latin typeface="Arial"/>
              </a:rPr>
              <a:t>Situação Atual do Processo</a:t>
            </a:r>
            <a:endParaRPr dirty="0">
              <a:solidFill>
                <a:srgbClr val="0000FF"/>
              </a:solidFill>
            </a:endParaRPr>
          </a:p>
        </p:txBody>
      </p:sp>
      <p:sp>
        <p:nvSpPr>
          <p:cNvPr id="65" name="TextShape 2"/>
          <p:cNvSpPr txBox="1"/>
          <p:nvPr/>
        </p:nvSpPr>
        <p:spPr>
          <a:xfrm>
            <a:off x="1115680" y="1628656"/>
            <a:ext cx="7416760" cy="4464640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pt-BR" sz="2000" dirty="0" smtClean="0">
                <a:solidFill>
                  <a:srgbClr val="000000"/>
                </a:solidFill>
              </a:rPr>
              <a:t>1) O </a:t>
            </a:r>
            <a:r>
              <a:rPr lang="pt-BR" sz="2000" dirty="0">
                <a:solidFill>
                  <a:srgbClr val="000000"/>
                </a:solidFill>
              </a:rPr>
              <a:t>MPF exarou parecer no sentido de concessão </a:t>
            </a:r>
            <a:r>
              <a:rPr lang="pt-BR" sz="2000" dirty="0" smtClean="0">
                <a:solidFill>
                  <a:srgbClr val="000000"/>
                </a:solidFill>
              </a:rPr>
              <a:t>da ordem;</a:t>
            </a:r>
            <a:endParaRPr lang="pt-BR" sz="2000" dirty="0">
              <a:solidFill>
                <a:srgbClr val="000000"/>
              </a:solidFill>
            </a:endParaRPr>
          </a:p>
          <a:p>
            <a:pPr algn="just">
              <a:lnSpc>
                <a:spcPct val="100000"/>
              </a:lnSpc>
            </a:pPr>
            <a:endParaRPr lang="pt-BR" sz="2000" dirty="0">
              <a:solidFill>
                <a:srgbClr val="000000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pt-BR" sz="2000" dirty="0" smtClean="0">
                <a:solidFill>
                  <a:srgbClr val="000000"/>
                </a:solidFill>
              </a:rPr>
              <a:t>2) </a:t>
            </a:r>
            <a:r>
              <a:rPr lang="pt-BR" sz="2000" dirty="0">
                <a:solidFill>
                  <a:srgbClr val="000000"/>
                </a:solidFill>
              </a:rPr>
              <a:t>Negada a liminar, em junho de 2012 – Rel. </a:t>
            </a:r>
            <a:r>
              <a:rPr lang="pt-BR" sz="2000" dirty="0" smtClean="0">
                <a:solidFill>
                  <a:srgbClr val="000000"/>
                </a:solidFill>
              </a:rPr>
              <a:t>Min. Joaquim Barbosa;</a:t>
            </a:r>
            <a:endParaRPr lang="pt-BR" sz="2000" dirty="0">
              <a:solidFill>
                <a:srgbClr val="000000"/>
              </a:solidFill>
            </a:endParaRPr>
          </a:p>
          <a:p>
            <a:pPr algn="just">
              <a:lnSpc>
                <a:spcPct val="100000"/>
              </a:lnSpc>
            </a:pPr>
            <a:endParaRPr lang="pt-BR" sz="2000" dirty="0">
              <a:solidFill>
                <a:srgbClr val="000000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pt-BR" sz="2000" dirty="0" smtClean="0">
                <a:solidFill>
                  <a:srgbClr val="000000"/>
                </a:solidFill>
              </a:rPr>
              <a:t>3) Desde </a:t>
            </a:r>
            <a:r>
              <a:rPr lang="pt-BR" sz="2000" dirty="0">
                <a:solidFill>
                  <a:srgbClr val="000000"/>
                </a:solidFill>
              </a:rPr>
              <a:t>então, não houve qualquer avanço </a:t>
            </a:r>
            <a:r>
              <a:rPr lang="pt-BR" sz="2000" dirty="0" smtClean="0">
                <a:solidFill>
                  <a:srgbClr val="000000"/>
                </a:solidFill>
              </a:rPr>
              <a:t>na apreciação </a:t>
            </a:r>
            <a:r>
              <a:rPr lang="pt-BR" sz="2000" dirty="0">
                <a:solidFill>
                  <a:srgbClr val="000000"/>
                </a:solidFill>
              </a:rPr>
              <a:t>colegiada a respeito do assunto, senão </a:t>
            </a:r>
            <a:r>
              <a:rPr lang="pt-BR" sz="2000" dirty="0" smtClean="0">
                <a:solidFill>
                  <a:srgbClr val="000000"/>
                </a:solidFill>
              </a:rPr>
              <a:t>a substituição </a:t>
            </a:r>
            <a:r>
              <a:rPr lang="pt-BR" sz="2000" dirty="0">
                <a:solidFill>
                  <a:srgbClr val="000000"/>
                </a:solidFill>
              </a:rPr>
              <a:t>do Relator pelo Ministro </a:t>
            </a:r>
            <a:r>
              <a:rPr lang="pt-BR" sz="2000" dirty="0" smtClean="0">
                <a:solidFill>
                  <a:srgbClr val="000000"/>
                </a:solidFill>
              </a:rPr>
              <a:t>Roberto Barroso</a:t>
            </a:r>
            <a:r>
              <a:rPr lang="pt-BR" sz="2000" dirty="0">
                <a:solidFill>
                  <a:srgbClr val="000000"/>
                </a:solidFill>
              </a:rPr>
              <a:t>, com quem estão conclusos os autos </a:t>
            </a:r>
            <a:r>
              <a:rPr lang="pt-BR" sz="2000" dirty="0" smtClean="0">
                <a:solidFill>
                  <a:srgbClr val="000000"/>
                </a:solidFill>
              </a:rPr>
              <a:t>desde março de 2014.</a:t>
            </a: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194978906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Shape 1"/>
          <p:cNvSpPr txBox="1"/>
          <p:nvPr/>
        </p:nvSpPr>
        <p:spPr>
          <a:xfrm>
            <a:off x="457200" y="404664"/>
            <a:ext cx="8229240" cy="1012656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b="1" u="sng" dirty="0" smtClean="0">
                <a:solidFill>
                  <a:srgbClr val="0000FF"/>
                </a:solidFill>
              </a:rPr>
              <a:t>Diretoria Jurídica – Grupo de Estudos</a:t>
            </a:r>
            <a:endParaRPr b="1" u="sng" dirty="0">
              <a:solidFill>
                <a:srgbClr val="0000FF"/>
              </a:solidFill>
            </a:endParaRPr>
          </a:p>
        </p:txBody>
      </p:sp>
      <p:sp>
        <p:nvSpPr>
          <p:cNvPr id="65" name="TextShape 2"/>
          <p:cNvSpPr txBox="1"/>
          <p:nvPr/>
        </p:nvSpPr>
        <p:spPr>
          <a:xfrm>
            <a:off x="755576" y="764704"/>
            <a:ext cx="7560840" cy="4968552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00000"/>
              </a:lnSpc>
            </a:pPr>
            <a:endParaRPr lang="pt-BR" sz="3000" b="1" u="sng" dirty="0" smtClean="0">
              <a:solidFill>
                <a:srgbClr val="0000FF"/>
              </a:solidFill>
            </a:endParaRPr>
          </a:p>
          <a:p>
            <a:pPr algn="ctr">
              <a:lnSpc>
                <a:spcPct val="100000"/>
              </a:lnSpc>
            </a:pPr>
            <a:endParaRPr lang="pt-BR" sz="3000" b="1" u="sng" smtClean="0">
              <a:solidFill>
                <a:srgbClr val="0000FF"/>
              </a:solidFill>
            </a:endParaRPr>
          </a:p>
          <a:p>
            <a:pPr algn="ctr">
              <a:lnSpc>
                <a:spcPct val="100000"/>
              </a:lnSpc>
            </a:pPr>
            <a:endParaRPr lang="pt-BR" sz="3000" b="1" u="sng" dirty="0" smtClean="0">
              <a:solidFill>
                <a:srgbClr val="0000FF"/>
              </a:solidFill>
            </a:endParaRPr>
          </a:p>
          <a:p>
            <a:pPr algn="ctr"/>
            <a:endParaRPr lang="pt-BR" sz="2000" b="1" dirty="0" smtClean="0"/>
          </a:p>
          <a:p>
            <a:pPr algn="ctr"/>
            <a:endParaRPr lang="pt-BR" sz="2000" b="1" dirty="0" smtClean="0"/>
          </a:p>
          <a:p>
            <a:pPr algn="ctr"/>
            <a:endParaRPr lang="pt-BR" sz="2000" b="1" dirty="0" smtClean="0"/>
          </a:p>
          <a:p>
            <a:pPr algn="ctr"/>
            <a:r>
              <a:rPr lang="pt-BR" sz="2000" b="1" dirty="0" smtClean="0"/>
              <a:t>PORTARIA MPS Nº 530 de 24/11/2014</a:t>
            </a:r>
          </a:p>
          <a:p>
            <a:pPr algn="ctr"/>
            <a:endParaRPr lang="pt-BR" sz="2000" b="1" dirty="0" smtClean="0"/>
          </a:p>
          <a:p>
            <a:pPr algn="ctr"/>
            <a:r>
              <a:rPr lang="pt-BR" sz="2000" b="1" dirty="0" smtClean="0"/>
              <a:t> </a:t>
            </a:r>
            <a:r>
              <a:rPr lang="pt-BR" sz="2000" dirty="0" smtClean="0"/>
              <a:t>Disciplina o Processo Administrativo Previdenciário</a:t>
            </a:r>
          </a:p>
          <a:p>
            <a:pPr algn="ctr">
              <a:lnSpc>
                <a:spcPct val="100000"/>
              </a:lnSpc>
            </a:pPr>
            <a:endParaRPr lang="pt-BR" sz="3000" b="1" dirty="0" smtClean="0"/>
          </a:p>
          <a:p>
            <a:pPr algn="ctr">
              <a:lnSpc>
                <a:spcPct val="100000"/>
              </a:lnSpc>
            </a:pPr>
            <a:endParaRPr sz="3000" b="1" dirty="0"/>
          </a:p>
        </p:txBody>
      </p:sp>
    </p:spTree>
    <p:extLst>
      <p:ext uri="{BB962C8B-B14F-4D97-AF65-F5344CB8AC3E}">
        <p14:creationId xmlns:p14="http://schemas.microsoft.com/office/powerpoint/2010/main" val="114387560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Shape 1"/>
          <p:cNvSpPr txBox="1"/>
          <p:nvPr/>
        </p:nvSpPr>
        <p:spPr>
          <a:xfrm>
            <a:off x="971600" y="274680"/>
            <a:ext cx="7416824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000" b="1" u="sng" dirty="0" smtClean="0">
                <a:solidFill>
                  <a:srgbClr val="0000FF"/>
                </a:solidFill>
              </a:rPr>
              <a:t>Processo Administrativo Previdenciário</a:t>
            </a:r>
            <a:endParaRPr lang="pt-BR" sz="2000" dirty="0">
              <a:solidFill>
                <a:srgbClr val="0000FF"/>
              </a:solidFill>
            </a:endParaRPr>
          </a:p>
        </p:txBody>
      </p:sp>
      <p:sp>
        <p:nvSpPr>
          <p:cNvPr id="53" name="TextShape 2"/>
          <p:cNvSpPr txBox="1"/>
          <p:nvPr/>
        </p:nvSpPr>
        <p:spPr>
          <a:xfrm>
            <a:off x="1115688" y="1340768"/>
            <a:ext cx="7416752" cy="5112568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</a:pPr>
            <a:endParaRPr lang="pt-BR" dirty="0" smtClean="0">
              <a:solidFill>
                <a:srgbClr val="000000"/>
              </a:solidFill>
            </a:endParaRPr>
          </a:p>
          <a:p>
            <a:pPr algn="just"/>
            <a:r>
              <a:rPr lang="pt-BR" sz="2000" b="1" dirty="0" smtClean="0"/>
              <a:t>O que é? </a:t>
            </a:r>
          </a:p>
          <a:p>
            <a:pPr algn="just"/>
            <a:r>
              <a:rPr lang="pt-BR" sz="2000" dirty="0" smtClean="0"/>
              <a:t>PAP é o processo administrativo previdenciário meio pelo qual busca-se solucionar controvérsias previdenciárias entre o Ente Federativo e o Ministério da Previdência</a:t>
            </a:r>
          </a:p>
          <a:p>
            <a:pPr algn="just"/>
            <a:endParaRPr lang="pt-BR" sz="2000" b="1" dirty="0" smtClean="0"/>
          </a:p>
          <a:p>
            <a:pPr algn="just"/>
            <a:r>
              <a:rPr lang="pt-BR" sz="2000" b="1" dirty="0" smtClean="0"/>
              <a:t>Objetivo</a:t>
            </a:r>
          </a:p>
          <a:p>
            <a:pPr algn="just"/>
            <a:r>
              <a:rPr lang="pt-BR" sz="2000" dirty="0" smtClean="0"/>
              <a:t>Analisar irregularidades no Regime Próprio de Previdência Social.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2000" b="1" dirty="0" smtClean="0"/>
              <a:t>Inicio</a:t>
            </a:r>
          </a:p>
          <a:p>
            <a:pPr algn="just"/>
            <a:r>
              <a:rPr lang="pt-BR" sz="2000" dirty="0" smtClean="0"/>
              <a:t>Com a Notificação de Auditoria Fiscal – NAF que é o documento que instaura o PAP, emitido pelo Auditor-Fiscal da Receita Federal, na realização do procedimento de auditoria direta que verifica irregularidade pelo descumprimento da legislação de caráter normativo geral.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1200" dirty="0" smtClean="0"/>
              <a:t>Fonte: http://www.previdencia.gov.br/arquivos/office/4_120423-164629-401.pdf</a:t>
            </a:r>
          </a:p>
          <a:p>
            <a:endParaRPr lang="pt-BR" sz="2000" b="1" u="sng" dirty="0" smtClean="0"/>
          </a:p>
          <a:p>
            <a:endParaRPr lang="pt-BR" sz="2000" b="1" u="sng" dirty="0" smtClean="0"/>
          </a:p>
          <a:p>
            <a:endParaRPr lang="pt-BR" sz="2000" b="1" u="sng" dirty="0" smtClean="0"/>
          </a:p>
          <a:p>
            <a:endParaRPr lang="pt-BR" sz="2000" b="1" u="sng" dirty="0" smtClean="0"/>
          </a:p>
          <a:p>
            <a:endParaRPr lang="pt-BR" sz="2000" b="1" u="sng" dirty="0" smtClean="0"/>
          </a:p>
          <a:p>
            <a:endParaRPr lang="pt-BR" sz="2000" b="1" u="sng" dirty="0" smtClean="0"/>
          </a:p>
          <a:p>
            <a:pPr marL="457200" indent="-457200"/>
            <a:endParaRPr lang="pt-BR" sz="2000" dirty="0" smtClean="0"/>
          </a:p>
          <a:p>
            <a:pPr algn="just">
              <a:lnSpc>
                <a:spcPct val="100000"/>
              </a:lnSpc>
            </a:pPr>
            <a:endParaRPr lang="pt-BR" sz="2000" dirty="0" smtClean="0">
              <a:solidFill>
                <a:srgbClr val="000000"/>
              </a:solidFill>
            </a:endParaRPr>
          </a:p>
          <a:p>
            <a:pPr algn="just">
              <a:lnSpc>
                <a:spcPct val="100000"/>
              </a:lnSpc>
            </a:pPr>
            <a:endParaRPr lang="pt-BR" sz="2000" dirty="0">
              <a:solidFill>
                <a:srgbClr val="000000"/>
              </a:solidFill>
            </a:endParaRPr>
          </a:p>
          <a:p>
            <a:pPr algn="just">
              <a:lnSpc>
                <a:spcPct val="100000"/>
              </a:lnSpc>
            </a:pPr>
            <a:endParaRPr lang="pt-BR" sz="2000" dirty="0" smtClean="0">
              <a:solidFill>
                <a:srgbClr val="000000"/>
              </a:solidFill>
            </a:endParaRPr>
          </a:p>
          <a:p>
            <a:pPr algn="just">
              <a:lnSpc>
                <a:spcPct val="100000"/>
              </a:lnSpc>
            </a:pPr>
            <a:endParaRPr dirty="0" smtClean="0"/>
          </a:p>
          <a:p>
            <a:pPr algn="just">
              <a:lnSpc>
                <a:spcPct val="100000"/>
              </a:lnSpc>
            </a:pPr>
            <a:endParaRPr dirty="0" smtClean="0"/>
          </a:p>
          <a:p>
            <a:pPr algn="just">
              <a:lnSpc>
                <a:spcPct val="100000"/>
              </a:lnSpc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746427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Shape 1"/>
          <p:cNvSpPr txBox="1"/>
          <p:nvPr/>
        </p:nvSpPr>
        <p:spPr>
          <a:xfrm>
            <a:off x="1115616" y="1186424"/>
            <a:ext cx="7282792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000" b="1" u="sng" dirty="0" smtClean="0">
                <a:solidFill>
                  <a:srgbClr val="0000FF"/>
                </a:solidFill>
              </a:rPr>
              <a:t>Processo Administrativo Previdenciário</a:t>
            </a:r>
            <a:endParaRPr lang="pt-BR" sz="2000" dirty="0" smtClean="0">
              <a:solidFill>
                <a:srgbClr val="0000FF"/>
              </a:solidFill>
            </a:endParaRPr>
          </a:p>
          <a:p>
            <a:pPr algn="just">
              <a:lnSpc>
                <a:spcPct val="100000"/>
              </a:lnSpc>
            </a:pPr>
            <a:endParaRPr dirty="0">
              <a:solidFill>
                <a:srgbClr val="0000FF"/>
              </a:solidFill>
            </a:endParaRPr>
          </a:p>
        </p:txBody>
      </p:sp>
      <p:sp>
        <p:nvSpPr>
          <p:cNvPr id="65" name="TextShape 2"/>
          <p:cNvSpPr txBox="1"/>
          <p:nvPr/>
        </p:nvSpPr>
        <p:spPr>
          <a:xfrm>
            <a:off x="1048632" y="1196752"/>
            <a:ext cx="7416760" cy="144016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</a:pPr>
            <a:endParaRPr lang="pt-BR" sz="1500" dirty="0" smtClean="0">
              <a:solidFill>
                <a:srgbClr val="000000"/>
              </a:solidFill>
            </a:endParaRPr>
          </a:p>
          <a:p>
            <a:pPr algn="just">
              <a:lnSpc>
                <a:spcPct val="100000"/>
              </a:lnSpc>
            </a:pPr>
            <a:endParaRPr lang="pt-BR" sz="1500" b="1" dirty="0" smtClean="0">
              <a:solidFill>
                <a:srgbClr val="000000"/>
              </a:solidFill>
            </a:endParaRPr>
          </a:p>
          <a:p>
            <a:pPr algn="just">
              <a:lnSpc>
                <a:spcPct val="100000"/>
              </a:lnSpc>
            </a:pPr>
            <a:endParaRPr lang="pt-BR" sz="1500" b="1" dirty="0">
              <a:solidFill>
                <a:srgbClr val="000000"/>
              </a:solidFill>
            </a:endParaRPr>
          </a:p>
          <a:p>
            <a:pPr algn="just">
              <a:lnSpc>
                <a:spcPct val="100000"/>
              </a:lnSpc>
            </a:pPr>
            <a:endParaRPr lang="pt-BR" sz="2000" b="1" dirty="0" smtClean="0">
              <a:solidFill>
                <a:srgbClr val="000000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pt-BR" sz="2000" b="1" dirty="0" smtClean="0"/>
              <a:t>Consequência</a:t>
            </a:r>
          </a:p>
          <a:p>
            <a:pPr algn="just">
              <a:lnSpc>
                <a:spcPct val="100000"/>
              </a:lnSpc>
            </a:pPr>
            <a:r>
              <a:rPr lang="pt-BR" sz="2000" dirty="0" smtClean="0"/>
              <a:t>As irregularidades apontadas na NAF e consideradas procedentes serão registradas no CADPREV, resultando na </a:t>
            </a:r>
            <a:r>
              <a:rPr lang="pt-BR" sz="2000" u="sng" dirty="0" smtClean="0"/>
              <a:t>suspensão da emissão do Certificado de Regularidade Previdenciária </a:t>
            </a:r>
            <a:endParaRPr lang="pt-BR" sz="2000" b="1" u="sng" dirty="0" smtClean="0"/>
          </a:p>
          <a:p>
            <a:pPr algn="just">
              <a:lnSpc>
                <a:spcPct val="100000"/>
              </a:lnSpc>
            </a:pPr>
            <a:endParaRPr lang="pt-BR" sz="1500" b="1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48966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Shape 1"/>
          <p:cNvSpPr txBox="1"/>
          <p:nvPr/>
        </p:nvSpPr>
        <p:spPr>
          <a:xfrm>
            <a:off x="457200" y="404664"/>
            <a:ext cx="8229240" cy="1012656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endParaRPr b="1" u="sng" dirty="0">
              <a:solidFill>
                <a:srgbClr val="0000FF"/>
              </a:solidFill>
            </a:endParaRPr>
          </a:p>
        </p:txBody>
      </p:sp>
      <p:sp>
        <p:nvSpPr>
          <p:cNvPr id="65" name="TextShape 2"/>
          <p:cNvSpPr txBox="1"/>
          <p:nvPr/>
        </p:nvSpPr>
        <p:spPr>
          <a:xfrm>
            <a:off x="1043608" y="1556792"/>
            <a:ext cx="7704856" cy="4176464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00000"/>
              </a:lnSpc>
            </a:pPr>
            <a:endParaRPr lang="pt-BR" sz="2200" b="1" u="sng" dirty="0">
              <a:solidFill>
                <a:srgbClr val="0000FF"/>
              </a:solidFill>
            </a:endParaRPr>
          </a:p>
          <a:p>
            <a:pPr algn="ctr">
              <a:lnSpc>
                <a:spcPct val="100000"/>
              </a:lnSpc>
            </a:pPr>
            <a:endParaRPr lang="pt-BR" sz="2200" b="1" u="sng" dirty="0" smtClean="0">
              <a:solidFill>
                <a:srgbClr val="0000FF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pt-BR" sz="3200" b="1" dirty="0" smtClean="0"/>
              <a:t>EXTINÇÃO DE CARGOS</a:t>
            </a:r>
          </a:p>
          <a:p>
            <a:pPr algn="ctr">
              <a:lnSpc>
                <a:spcPct val="100000"/>
              </a:lnSpc>
            </a:pPr>
            <a:r>
              <a:rPr lang="pt-BR" sz="3200" b="1" dirty="0" smtClean="0"/>
              <a:t>E</a:t>
            </a:r>
          </a:p>
          <a:p>
            <a:pPr algn="ctr">
              <a:lnSpc>
                <a:spcPct val="100000"/>
              </a:lnSpc>
            </a:pPr>
            <a:r>
              <a:rPr lang="pt-BR" sz="3200" b="1" dirty="0" smtClean="0"/>
              <a:t>COLOCAÇÃO EM DISPONIBILIDADE</a:t>
            </a:r>
            <a:br>
              <a:rPr lang="pt-BR" sz="3200" b="1" dirty="0" smtClean="0"/>
            </a:br>
            <a:endParaRPr lang="pt-BR" sz="3200" b="1" dirty="0" smtClean="0"/>
          </a:p>
          <a:p>
            <a:pPr algn="ctr">
              <a:lnSpc>
                <a:spcPct val="100000"/>
              </a:lnSpc>
            </a:pPr>
            <a:endParaRPr lang="pt-BR" sz="2200" b="1" dirty="0"/>
          </a:p>
          <a:p>
            <a:pPr algn="ctr">
              <a:lnSpc>
                <a:spcPct val="100000"/>
              </a:lnSpc>
            </a:pPr>
            <a:endParaRPr lang="pt-BR" sz="2200" b="1" dirty="0" smtClean="0"/>
          </a:p>
          <a:p>
            <a:pPr algn="ctr">
              <a:lnSpc>
                <a:spcPct val="100000"/>
              </a:lnSpc>
            </a:pPr>
            <a:endParaRPr lang="pt-BR" sz="2200" b="1" dirty="0" smtClean="0"/>
          </a:p>
          <a:p>
            <a:pPr algn="ctr">
              <a:lnSpc>
                <a:spcPct val="100000"/>
              </a:lnSpc>
            </a:pPr>
            <a:r>
              <a:rPr lang="pt-BR" sz="2200" b="1" dirty="0" smtClean="0"/>
              <a:t>EXPERIÊNCIA NO ESTADO DO RIO DE JANEIRO</a:t>
            </a:r>
          </a:p>
          <a:p>
            <a:pPr algn="ctr">
              <a:lnSpc>
                <a:spcPct val="100000"/>
              </a:lnSpc>
            </a:pPr>
            <a:endParaRPr sz="2200" b="1" dirty="0"/>
          </a:p>
        </p:txBody>
      </p:sp>
    </p:spTree>
    <p:extLst>
      <p:ext uri="{BB962C8B-B14F-4D97-AF65-F5344CB8AC3E}">
        <p14:creationId xmlns:p14="http://schemas.microsoft.com/office/powerpoint/2010/main" val="14973097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000" b="1" u="sng" dirty="0" smtClean="0">
                <a:solidFill>
                  <a:srgbClr val="0000FF"/>
                </a:solidFill>
                <a:latin typeface="Arial"/>
              </a:rPr>
              <a:t>Caso</a:t>
            </a:r>
            <a:endParaRPr dirty="0">
              <a:solidFill>
                <a:srgbClr val="0000FF"/>
              </a:solidFill>
            </a:endParaRPr>
          </a:p>
        </p:txBody>
      </p:sp>
      <p:sp>
        <p:nvSpPr>
          <p:cNvPr id="59" name="TextShape 2"/>
          <p:cNvSpPr txBox="1"/>
          <p:nvPr/>
        </p:nvSpPr>
        <p:spPr>
          <a:xfrm>
            <a:off x="1043680" y="1628640"/>
            <a:ext cx="7488760" cy="4497120"/>
          </a:xfrm>
          <a:prstGeom prst="rect">
            <a:avLst/>
          </a:prstGeom>
        </p:spPr>
        <p:txBody>
          <a:bodyPr/>
          <a:lstStyle/>
          <a:p>
            <a:pPr marL="457200" indent="-457200" algn="just">
              <a:buAutoNum type="arabicPeriod"/>
            </a:pPr>
            <a:r>
              <a:rPr lang="pt-BR" sz="2000" dirty="0" smtClean="0"/>
              <a:t>PROJETO DE LEI Nº 2055/2013</a:t>
            </a:r>
          </a:p>
          <a:p>
            <a:pPr marL="457200" indent="-457200" algn="just"/>
            <a:endParaRPr lang="pt-BR" sz="2000" dirty="0" smtClean="0"/>
          </a:p>
          <a:p>
            <a:pPr marL="457200" indent="-457200" algn="just"/>
            <a:r>
              <a:rPr lang="pt-BR" sz="2000" dirty="0" smtClean="0"/>
              <a:t>Justificativa do Governador</a:t>
            </a:r>
          </a:p>
          <a:p>
            <a:pPr algn="just">
              <a:lnSpc>
                <a:spcPct val="100000"/>
              </a:lnSpc>
            </a:pPr>
            <a:endParaRPr lang="pt-BR" sz="2000" dirty="0" smtClean="0"/>
          </a:p>
          <a:p>
            <a:pPr algn="just"/>
            <a:r>
              <a:rPr lang="pt-BR" dirty="0" smtClean="0"/>
              <a:t>“(...) Acrescente-se que a extinção dos cargos ocupados dar-se-á de forma gradual, conforme se tornem vagos. Com isso, os servidores que</a:t>
            </a:r>
          </a:p>
          <a:p>
            <a:pPr algn="just"/>
            <a:r>
              <a:rPr lang="pt-BR" dirty="0" smtClean="0"/>
              <a:t>atualmente os ocupam permanecerão no exercício de suas atividades, evitando que os mesmos sejam postos em disponibilidade remunerada, o que geraria um desperdício de mão de obra. Ressalte-se, ainda, que as atribuições vinculadas aos cargos de que trata esse Projeto não configuram atividades típicas de estado, não havendo impedimento à sua delegação a agentes privados.”</a:t>
            </a:r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>
              <a:lnSpc>
                <a:spcPct val="100000"/>
              </a:lnSpc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8211314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769</TotalTime>
  <Words>2353</Words>
  <Application>Microsoft Office PowerPoint</Application>
  <PresentationFormat>Apresentação na tela (4:3)</PresentationFormat>
  <Paragraphs>307</Paragraphs>
  <Slides>43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43</vt:i4>
      </vt:variant>
    </vt:vector>
  </HeadingPairs>
  <TitlesOfParts>
    <vt:vector size="44" baseType="lpstr"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TCU - Certificação</vt:lpstr>
      <vt:lpstr>TCU - Certificação</vt:lpstr>
      <vt:lpstr>Apresentação do PowerPoint</vt:lpstr>
      <vt:lpstr>Apresentação do PowerPoint</vt:lpstr>
      <vt:lpstr>EREsp 1335962  Restituição ao Erário</vt:lpstr>
      <vt:lpstr>EREsp 1335962  Restituição ao Erário</vt:lpstr>
      <vt:lpstr>MENOR SOB GUARDA JUDICIAL</vt:lpstr>
      <vt:lpstr>Apresentação do PowerPoint</vt:lpstr>
      <vt:lpstr>Apresentação do PowerPoint</vt:lpstr>
      <vt:lpstr>ADI 3310 e ADI 3593</vt:lpstr>
      <vt:lpstr>ADI 3310 e ADI 3593</vt:lpstr>
      <vt:lpstr>ADPF 263</vt:lpstr>
      <vt:lpstr>ADPF 263</vt:lpstr>
      <vt:lpstr>Apresentação do PowerPoint</vt:lpstr>
      <vt:lpstr>Apresentação do PowerPoint</vt:lpstr>
      <vt:lpstr> RE 603580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Tese 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Marcelle Silva Zaccaro</dc:creator>
  <cp:lastModifiedBy>Julia de Albuquerque Reis e Silva</cp:lastModifiedBy>
  <cp:revision>56</cp:revision>
  <cp:lastPrinted>2014-10-08T16:37:15Z</cp:lastPrinted>
  <dcterms:modified xsi:type="dcterms:W3CDTF">2015-03-04T17:34:48Z</dcterms:modified>
</cp:coreProperties>
</file>