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347" r:id="rId2"/>
    <p:sldId id="348" r:id="rId3"/>
    <p:sldId id="349" r:id="rId4"/>
    <p:sldId id="384" r:id="rId5"/>
    <p:sldId id="385" r:id="rId6"/>
    <p:sldId id="386" r:id="rId7"/>
    <p:sldId id="387" r:id="rId8"/>
    <p:sldId id="388" r:id="rId9"/>
    <p:sldId id="389" r:id="rId10"/>
    <p:sldId id="390" r:id="rId11"/>
    <p:sldId id="391" r:id="rId12"/>
    <p:sldId id="392" r:id="rId13"/>
    <p:sldId id="393" r:id="rId14"/>
    <p:sldId id="394" r:id="rId15"/>
    <p:sldId id="395" r:id="rId16"/>
    <p:sldId id="396" r:id="rId17"/>
    <p:sldId id="397" r:id="rId18"/>
    <p:sldId id="398" r:id="rId19"/>
    <p:sldId id="399" r:id="rId20"/>
    <p:sldId id="400" r:id="rId21"/>
    <p:sldId id="371" r:id="rId22"/>
    <p:sldId id="372" r:id="rId23"/>
    <p:sldId id="373" r:id="rId24"/>
    <p:sldId id="374" r:id="rId25"/>
    <p:sldId id="375" r:id="rId26"/>
    <p:sldId id="376" r:id="rId27"/>
    <p:sldId id="350" r:id="rId28"/>
    <p:sldId id="351" r:id="rId29"/>
    <p:sldId id="352" r:id="rId30"/>
    <p:sldId id="377" r:id="rId31"/>
    <p:sldId id="378" r:id="rId32"/>
    <p:sldId id="379" r:id="rId33"/>
    <p:sldId id="380" r:id="rId34"/>
    <p:sldId id="381" r:id="rId35"/>
    <p:sldId id="382" r:id="rId36"/>
    <p:sldId id="383" r:id="rId37"/>
    <p:sldId id="359" r:id="rId38"/>
    <p:sldId id="360" r:id="rId39"/>
    <p:sldId id="361" r:id="rId40"/>
    <p:sldId id="362" r:id="rId41"/>
    <p:sldId id="365" r:id="rId42"/>
    <p:sldId id="366" r:id="rId43"/>
    <p:sldId id="367" r:id="rId44"/>
    <p:sldId id="368" r:id="rId45"/>
    <p:sldId id="401" r:id="rId46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264264"/>
    <a:srgbClr val="3366FF"/>
    <a:srgbClr val="33CC33"/>
    <a:srgbClr val="17517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19" autoAdjust="0"/>
    <p:restoredTop sz="94709" autoAdjust="0"/>
  </p:normalViewPr>
  <p:slideViewPr>
    <p:cSldViewPr>
      <p:cViewPr varScale="1">
        <p:scale>
          <a:sx n="73" d="100"/>
          <a:sy n="73" d="100"/>
        </p:scale>
        <p:origin x="-167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199C884-BF0A-45C4-AC3B-FD2F3ACBF6C5}" type="datetimeFigureOut">
              <a:rPr lang="pt-BR"/>
              <a:pPr>
                <a:defRPr/>
              </a:pPr>
              <a:t>24/08/2012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C55815A-685F-48A6-8347-042CCA83362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4176993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5667792-BC4B-47B4-B4D9-4FAF923611FC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21</a:t>
            </a:fld>
            <a:endParaRPr lang="pt-B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7403CB2-07FE-4281-88CD-9F9E3892B377}" type="slidenum">
              <a:rPr lang="pt-BR" smtClean="0"/>
              <a:pPr>
                <a:defRPr/>
              </a:pPr>
              <a:t>30</a:t>
            </a:fld>
            <a:endParaRPr lang="pt-B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7403CB2-07FE-4281-88CD-9F9E3892B377}" type="slidenum">
              <a:rPr lang="pt-BR" smtClean="0"/>
              <a:pPr>
                <a:defRPr/>
              </a:pPr>
              <a:t>31</a:t>
            </a:fld>
            <a:endParaRPr lang="pt-B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7403CB2-07FE-4281-88CD-9F9E3892B377}" type="slidenum">
              <a:rPr lang="pt-BR" smtClean="0"/>
              <a:pPr>
                <a:defRPr/>
              </a:pPr>
              <a:t>32</a:t>
            </a:fld>
            <a:endParaRPr lang="pt-B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7403CB2-07FE-4281-88CD-9F9E3892B377}" type="slidenum">
              <a:rPr lang="pt-BR" smtClean="0"/>
              <a:pPr>
                <a:defRPr/>
              </a:pPr>
              <a:t>33</a:t>
            </a:fld>
            <a:endParaRPr lang="pt-B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7403CB2-07FE-4281-88CD-9F9E3892B377}" type="slidenum">
              <a:rPr lang="pt-BR" smtClean="0"/>
              <a:pPr>
                <a:defRPr/>
              </a:pPr>
              <a:t>34</a:t>
            </a:fld>
            <a:endParaRPr lang="pt-B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7403CB2-07FE-4281-88CD-9F9E3892B377}" type="slidenum">
              <a:rPr lang="pt-BR" smtClean="0"/>
              <a:pPr>
                <a:defRPr/>
              </a:pPr>
              <a:t>35</a:t>
            </a:fld>
            <a:endParaRPr lang="pt-B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7403CB2-07FE-4281-88CD-9F9E3892B377}" type="slidenum">
              <a:rPr lang="pt-BR" smtClean="0"/>
              <a:pPr>
                <a:defRPr/>
              </a:pPr>
              <a:t>36</a:t>
            </a:fld>
            <a:endParaRPr lang="pt-B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2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C0FD8C7-F2BC-4098-BCDE-DB8C7BBEDE4F}" type="slidenum">
              <a:rPr lang="pt-BR" smtClean="0"/>
              <a:pPr>
                <a:defRPr/>
              </a:pPr>
              <a:t>37</a:t>
            </a:fld>
            <a:endParaRPr lang="pt-B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3890E17-8718-473A-B658-AD33AC148C3D}" type="slidenum">
              <a:rPr lang="pt-BR" smtClean="0"/>
              <a:pPr>
                <a:defRPr/>
              </a:pPr>
              <a:t>38</a:t>
            </a:fld>
            <a:endParaRPr lang="pt-B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8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0C4CCC0-1555-4120-8E6A-21E82AAB2A59}" type="slidenum">
              <a:rPr lang="pt-BR" smtClean="0"/>
              <a:pPr>
                <a:defRPr/>
              </a:pPr>
              <a:t>39</a:t>
            </a:fld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D2BA592-0A4F-4F16-B95F-7F0CA62FA45E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22</a:t>
            </a:fld>
            <a:endParaRPr lang="pt-B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6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DF06613-C591-4186-9A33-3CCC2FD391A1}" type="slidenum">
              <a:rPr lang="pt-BR" smtClean="0"/>
              <a:pPr>
                <a:defRPr/>
              </a:pPr>
              <a:t>40</a:t>
            </a:fld>
            <a:endParaRPr lang="pt-B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8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F5B84E4-0B30-4649-8A1B-F9801BE7EA95}" type="slidenum">
              <a:rPr lang="pt-BR" smtClean="0"/>
              <a:pPr>
                <a:defRPr/>
              </a:pPr>
              <a:t>41</a:t>
            </a:fld>
            <a:endParaRPr lang="pt-B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6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81D77F6-8668-44AB-BF6B-3735BD064F53}" type="slidenum">
              <a:rPr lang="pt-BR" smtClean="0"/>
              <a:pPr>
                <a:defRPr/>
              </a:pPr>
              <a:t>42</a:t>
            </a:fld>
            <a:endParaRPr lang="pt-B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4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2A98E50-2741-4D1B-8213-F9B0C3758B07}" type="slidenum">
              <a:rPr lang="pt-BR" smtClean="0"/>
              <a:pPr>
                <a:defRPr/>
              </a:pPr>
              <a:t>43</a:t>
            </a:fld>
            <a:endParaRPr lang="pt-B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2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5F86D04-5F78-4810-ADA0-C8C71E9AC8D3}" type="slidenum">
              <a:rPr lang="pt-BR" smtClean="0"/>
              <a:pPr>
                <a:defRPr/>
              </a:pPr>
              <a:t>44</a:t>
            </a:fld>
            <a:endParaRPr lang="pt-B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2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5F86D04-5F78-4810-ADA0-C8C71E9AC8D3}" type="slidenum">
              <a:rPr lang="pt-BR" smtClean="0"/>
              <a:pPr>
                <a:defRPr/>
              </a:pPr>
              <a:t>45</a:t>
            </a:fld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44590B0-AA56-42DC-A78D-9FB161F1F4DA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23</a:t>
            </a:fld>
            <a:endParaRPr lang="pt-B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AEFFC20-3449-4F5F-8AD3-D33EC26631B6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24</a:t>
            </a:fld>
            <a:endParaRPr lang="pt-B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AEFFC20-3449-4F5F-8AD3-D33EC26631B6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25</a:t>
            </a:fld>
            <a:endParaRPr lang="pt-B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AEFFC20-3449-4F5F-8AD3-D33EC26631B6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26</a:t>
            </a:fld>
            <a:endParaRPr lang="pt-B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3269442-FBA5-4E0B-857C-BC02287E097A}" type="slidenum">
              <a:rPr lang="pt-BR" smtClean="0"/>
              <a:pPr>
                <a:defRPr/>
              </a:pPr>
              <a:t>27</a:t>
            </a:fld>
            <a:endParaRPr lang="pt-B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B8BFD25-DEBC-4073-8546-6A9EF27740BC}" type="slidenum">
              <a:rPr lang="pt-BR" smtClean="0"/>
              <a:pPr>
                <a:defRPr/>
              </a:pPr>
              <a:t>28</a:t>
            </a:fld>
            <a:endParaRPr lang="pt-B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7403CB2-07FE-4281-88CD-9F9E3892B377}" type="slidenum">
              <a:rPr lang="pt-BR" smtClean="0"/>
              <a:pPr>
                <a:defRPr/>
              </a:pPr>
              <a:t>29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5755CB-CB2C-4202-B38F-7E2DA44D202A}" type="datetimeFigureOut">
              <a:rPr lang="pt-BR"/>
              <a:pPr>
                <a:defRPr/>
              </a:pPr>
              <a:t>24/08/2012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9535F-27D8-435F-8423-9CD2A345E346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FD14F-BB3A-47BC-BE2B-CF5ACA6AE794}" type="datetimeFigureOut">
              <a:rPr lang="pt-BR"/>
              <a:pPr>
                <a:defRPr/>
              </a:pPr>
              <a:t>24/08/2012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E6F19C-72C1-4039-8855-CC870C9189BE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3E221D-C9E7-4012-A895-6212A41F762A}" type="datetimeFigureOut">
              <a:rPr lang="pt-BR"/>
              <a:pPr>
                <a:defRPr/>
              </a:pPr>
              <a:t>24/08/2012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A65C6A-90AC-4C9E-A762-34986FEEFBDC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88913"/>
            <a:ext cx="792163" cy="646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8832850" y="188913"/>
            <a:ext cx="131763" cy="648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8C0AD8-0A1D-40CC-AC5D-7291E3695F5E}" type="datetimeFigureOut">
              <a:rPr lang="pt-BR"/>
              <a:pPr>
                <a:defRPr/>
              </a:pPr>
              <a:t>24/08/2012</a:t>
            </a:fld>
            <a:endParaRPr lang="pt-BR" dirty="0"/>
          </a:p>
        </p:txBody>
      </p:sp>
      <p:sp>
        <p:nvSpPr>
          <p:cNvPr id="7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F5982-D8C7-4E5D-AF28-BEB99F4827E8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A76AA-D3B3-4EA3-915E-05DDCC4822D1}" type="datetimeFigureOut">
              <a:rPr lang="pt-BR"/>
              <a:pPr>
                <a:defRPr/>
              </a:pPr>
              <a:t>24/08/2012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A74EFC-BA8F-42B8-905B-7A6C4D45C8E0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B2198-DF1A-40D2-A464-0B72F7A925B0}" type="datetimeFigureOut">
              <a:rPr lang="pt-BR"/>
              <a:pPr>
                <a:defRPr/>
              </a:pPr>
              <a:t>24/08/2012</a:t>
            </a:fld>
            <a:endParaRPr lang="pt-BR" dirty="0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67023-4371-426F-9B07-586532A8826F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4A3F6-9714-40AF-A5CF-B304EF0512CA}" type="datetimeFigureOut">
              <a:rPr lang="pt-BR"/>
              <a:pPr>
                <a:defRPr/>
              </a:pPr>
              <a:t>24/08/2012</a:t>
            </a:fld>
            <a:endParaRPr lang="pt-BR" dirty="0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0BDEBC-8E97-491A-86FC-A0BBB26D68B5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2A4E51-10F3-4AE3-BFED-BC62C03A5C88}" type="datetimeFigureOut">
              <a:rPr lang="pt-BR"/>
              <a:pPr>
                <a:defRPr/>
              </a:pPr>
              <a:t>24/08/2012</a:t>
            </a:fld>
            <a:endParaRPr lang="pt-BR" dirty="0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E1126C-D387-4FD6-8818-1A0E3693276E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B709F4-216B-42A7-92AA-5C5420944384}" type="datetimeFigureOut">
              <a:rPr lang="pt-BR"/>
              <a:pPr>
                <a:defRPr/>
              </a:pPr>
              <a:t>24/08/2012</a:t>
            </a:fld>
            <a:endParaRPr lang="pt-BR" dirty="0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DA2085-5022-41F7-8236-0B8E1B0AC475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B57243-843A-4833-B877-F5C947F1E08A}" type="datetimeFigureOut">
              <a:rPr lang="pt-BR"/>
              <a:pPr>
                <a:defRPr/>
              </a:pPr>
              <a:t>24/08/2012</a:t>
            </a:fld>
            <a:endParaRPr lang="pt-BR" dirty="0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05E0C4-95B6-4B24-A002-66B3F114DB1F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5A6F8F-7DF1-4AE9-9870-E7DD278588CE}" type="datetimeFigureOut">
              <a:rPr lang="pt-BR"/>
              <a:pPr>
                <a:defRPr/>
              </a:pPr>
              <a:t>24/08/2012</a:t>
            </a:fld>
            <a:endParaRPr lang="pt-BR" dirty="0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37ACD9-9AF5-43B5-BF51-F914E34A5DCB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AC73975-94F8-4B1C-B61A-495E81E3BDFF}" type="datetimeFigureOut">
              <a:rPr lang="pt-BR"/>
              <a:pPr>
                <a:defRPr/>
              </a:pPr>
              <a:t>24/08/2012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E76C497-03D0-40AA-95F0-9EF3849DD6E2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f.jus.br/portal/processo/verProcessoAndamento.asp?numero=28603&amp;classe=MS&amp;origem=AP&amp;recurso=0&amp;tipoJulgamento=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f.jus.br/portal/processo/verProcessoAndamento.asp?numero=4357&amp;classe=ADI&amp;origem=AP&amp;recurso=0&amp;tipoJulgamento=M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f.jus.br/portal/processo/verProcessoAndamento.asp?numero=28603&amp;classe=MS&amp;origem=AP&amp;recurso=0&amp;tipoJulgamento=M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f.jus.br/portal/processo/verProcessoAndamento.asp?numero=603583&amp;classe=RE&amp;origem=AP&amp;recurso=0&amp;tipoJulgamento=M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f.jus.br/portal/processo/verProcessoAndamento.asp?numero=603583&amp;classe=RE&amp;origem=AP&amp;recurso=0&amp;tipoJulgamento=M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f.jus.br/portal/processo/verProcessoAndamento.asp?numero=603583&amp;classe=RE&amp;origem=AP&amp;recurso=0&amp;tipoJulgamento=M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f.jus.br/portal/processo/verProcessoAndamento.asp?numero=603583&amp;classe=RE&amp;origem=AP&amp;recurso=0&amp;tipoJulgamento=M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f.jus.br/portal/processo/verProcessoAndamento.asp?numero=603583&amp;classe=RE&amp;origem=AP&amp;recurso=0&amp;tipoJulgamento=M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f.jus.br/portal/processo/verProcessoAndamento.asp?numero=603583&amp;classe=RE&amp;origem=AP&amp;recurso=0&amp;tipoJulgamento=M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f.jus.br/portal/processo/verProcessoAndamento.asp?numero=603583&amp;classe=RE&amp;origem=AP&amp;recurso=0&amp;tipoJulgamento=M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f.jus.br/portal/processo/verProcessoAndamento.asp?numero=603583&amp;classe=RE&amp;origem=AP&amp;recurso=0&amp;tipoJulgamento=M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/>
          </p:cNvSpPr>
          <p:nvPr>
            <p:ph type="title" idx="4294967295"/>
          </p:nvPr>
        </p:nvSpPr>
        <p:spPr>
          <a:xfrm>
            <a:off x="1187450" y="333375"/>
            <a:ext cx="7499350" cy="1084263"/>
          </a:xfrm>
        </p:spPr>
        <p:txBody>
          <a:bodyPr/>
          <a:lstStyle/>
          <a:p>
            <a:pPr algn="r" eaLnBrk="1" hangingPunct="1"/>
            <a:r>
              <a:rPr lang="pt-BR" sz="2000" b="1" dirty="0" smtClean="0">
                <a:solidFill>
                  <a:srgbClr val="003399"/>
                </a:solidFill>
                <a:latin typeface="Arial" charset="0"/>
              </a:rPr>
              <a:t>Agosto/ 2012</a:t>
            </a:r>
          </a:p>
        </p:txBody>
      </p:sp>
      <p:sp>
        <p:nvSpPr>
          <p:cNvPr id="14338" name="Rectangle 3"/>
          <p:cNvSpPr>
            <a:spLocks noGrp="1"/>
          </p:cNvSpPr>
          <p:nvPr>
            <p:ph type="body" idx="4294967295"/>
          </p:nvPr>
        </p:nvSpPr>
        <p:spPr>
          <a:xfrm>
            <a:off x="1571625" y="2143125"/>
            <a:ext cx="5943600" cy="3725863"/>
          </a:xfrm>
        </p:spPr>
        <p:txBody>
          <a:bodyPr/>
          <a:lstStyle/>
          <a:p>
            <a:pPr algn="ctr" eaLnBrk="1" hangingPunct="1">
              <a:buFont typeface="Arial" charset="0"/>
              <a:buNone/>
              <a:defRPr/>
            </a:pPr>
            <a:r>
              <a:rPr lang="pt-BR" sz="35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	Diretoria Jurídica</a:t>
            </a:r>
            <a:br>
              <a:rPr lang="pt-BR" sz="35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pt-BR" sz="35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pt-BR" sz="35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pt-BR" sz="35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Grupo de Estudos</a:t>
            </a:r>
            <a:endParaRPr lang="pt-BR" sz="3500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6968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/>
          </p:cNvSpPr>
          <p:nvPr>
            <p:ph type="title" idx="4294967295"/>
          </p:nvPr>
        </p:nvSpPr>
        <p:spPr>
          <a:xfrm>
            <a:off x="1187450" y="333375"/>
            <a:ext cx="7499350" cy="1084263"/>
          </a:xfrm>
        </p:spPr>
        <p:txBody>
          <a:bodyPr/>
          <a:lstStyle/>
          <a:p>
            <a:pPr eaLnBrk="1" hangingPunct="1"/>
            <a:r>
              <a:rPr lang="pt-BR" sz="2000" b="1" dirty="0" smtClean="0">
                <a:solidFill>
                  <a:schemeClr val="tx2"/>
                </a:solidFill>
                <a:latin typeface="Arial" charset="0"/>
              </a:rPr>
              <a:t>Legislação estadual</a:t>
            </a:r>
          </a:p>
        </p:txBody>
      </p:sp>
      <p:sp>
        <p:nvSpPr>
          <p:cNvPr id="17410" name="Rectangle 3"/>
          <p:cNvSpPr>
            <a:spLocks noGrp="1"/>
          </p:cNvSpPr>
          <p:nvPr>
            <p:ph type="body" idx="4294967295"/>
          </p:nvPr>
        </p:nvSpPr>
        <p:spPr>
          <a:xfrm>
            <a:off x="914400" y="1700213"/>
            <a:ext cx="7834313" cy="4454525"/>
          </a:xfrm>
        </p:spPr>
        <p:txBody>
          <a:bodyPr/>
          <a:lstStyle/>
          <a:p>
            <a:pPr algn="just" fontAlgn="t"/>
            <a:r>
              <a:rPr lang="pt-BR" sz="2000" b="1" dirty="0" smtClean="0">
                <a:solidFill>
                  <a:schemeClr val="tx2"/>
                </a:solidFill>
                <a:latin typeface="Arial" charset="0"/>
              </a:rPr>
              <a:t>DECRETO Nº 43.597 de 11/05/2012 – REGULAMENTA O PROCEDIMENTO DE ACESSO A INFORMAÇÕES PREVISTO NOS ARTS. 5º, XXXIII, E 216, § 2º, DA CONSTITUIÇÃO DA REPÚBLICA, E NA LEI FEDERAL Nº 12.527/2011.</a:t>
            </a:r>
          </a:p>
          <a:p>
            <a:pPr>
              <a:buFont typeface="Arial" charset="0"/>
              <a:buNone/>
            </a:pPr>
            <a:endParaRPr lang="pt-BR" sz="2400" dirty="0" smtClean="0"/>
          </a:p>
          <a:p>
            <a:pPr>
              <a:buNone/>
            </a:pPr>
            <a:r>
              <a:rPr lang="pt-BR" sz="2000" dirty="0" smtClean="0">
                <a:latin typeface="Arial" charset="0"/>
              </a:rPr>
              <a:t>	</a:t>
            </a:r>
          </a:p>
          <a:p>
            <a:pPr>
              <a:buNone/>
            </a:pPr>
            <a:endParaRPr lang="pt-BR" sz="2000" dirty="0" smtClean="0">
              <a:latin typeface="Arial" charset="0"/>
            </a:endParaRPr>
          </a:p>
          <a:p>
            <a:pPr algn="just">
              <a:buNone/>
            </a:pPr>
            <a:r>
              <a:rPr lang="pt-BR" sz="2000" dirty="0" smtClean="0">
                <a:latin typeface="Arial" charset="0"/>
              </a:rPr>
              <a:t>	</a:t>
            </a:r>
          </a:p>
          <a:p>
            <a:pPr algn="just">
              <a:buNone/>
            </a:pPr>
            <a:r>
              <a:rPr lang="pt-BR" sz="2000" dirty="0" smtClean="0">
                <a:latin typeface="Arial" charset="0"/>
                <a:cs typeface="Arial" pitchFamily="34" charset="0"/>
              </a:rPr>
              <a:t>	</a:t>
            </a:r>
          </a:p>
          <a:p>
            <a:pPr algn="just">
              <a:buNone/>
            </a:pPr>
            <a:r>
              <a:rPr lang="pt-BR" sz="2000" dirty="0" smtClean="0">
                <a:latin typeface="Arial" charset="0"/>
                <a:cs typeface="Arial" pitchFamily="34" charset="0"/>
              </a:rPr>
              <a:t>	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Aspecto Relevante: adequação da Autarquia aos novos procedimentos de acesso as informações.</a:t>
            </a:r>
          </a:p>
        </p:txBody>
      </p:sp>
    </p:spTree>
    <p:extLst>
      <p:ext uri="{BB962C8B-B14F-4D97-AF65-F5344CB8AC3E}">
        <p14:creationId xmlns:p14="http://schemas.microsoft.com/office/powerpoint/2010/main" xmlns="" val="588696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/>
          </p:cNvSpPr>
          <p:nvPr>
            <p:ph type="title" idx="4294967295"/>
          </p:nvPr>
        </p:nvSpPr>
        <p:spPr>
          <a:xfrm>
            <a:off x="1187450" y="333375"/>
            <a:ext cx="7499350" cy="1084263"/>
          </a:xfrm>
        </p:spPr>
        <p:txBody>
          <a:bodyPr/>
          <a:lstStyle/>
          <a:p>
            <a:pPr eaLnBrk="1" hangingPunct="1"/>
            <a:r>
              <a:rPr lang="pt-BR" sz="2000" b="1" dirty="0" smtClean="0">
                <a:solidFill>
                  <a:schemeClr val="tx2"/>
                </a:solidFill>
                <a:latin typeface="Arial" charset="0"/>
              </a:rPr>
              <a:t>Legislação estadual</a:t>
            </a:r>
          </a:p>
        </p:txBody>
      </p:sp>
      <p:sp>
        <p:nvSpPr>
          <p:cNvPr id="17410" name="Rectangle 3"/>
          <p:cNvSpPr>
            <a:spLocks noGrp="1"/>
          </p:cNvSpPr>
          <p:nvPr>
            <p:ph type="body" idx="4294967295"/>
          </p:nvPr>
        </p:nvSpPr>
        <p:spPr>
          <a:xfrm>
            <a:off x="914400" y="1700213"/>
            <a:ext cx="7834313" cy="4454525"/>
          </a:xfrm>
        </p:spPr>
        <p:txBody>
          <a:bodyPr/>
          <a:lstStyle/>
          <a:p>
            <a:pPr algn="just" fontAlgn="t"/>
            <a:r>
              <a:rPr lang="pt-BR" sz="2000" b="1" dirty="0" smtClean="0">
                <a:solidFill>
                  <a:schemeClr val="tx2"/>
                </a:solidFill>
                <a:latin typeface="Arial" charset="0"/>
              </a:rPr>
              <a:t>DECRETO Nº 43.598 de 16/05/2012 – DISPÕE SOBRE O CADASTRO DE USUÁRIOS DO PROCESSO ADMINISTRATIVO DIGITAL (PROCESSO DIGITAL).</a:t>
            </a:r>
          </a:p>
          <a:p>
            <a:pPr>
              <a:buFont typeface="Arial" charset="0"/>
              <a:buNone/>
            </a:pPr>
            <a:endParaRPr lang="pt-BR" sz="2400" dirty="0" smtClean="0"/>
          </a:p>
          <a:p>
            <a:pPr>
              <a:buNone/>
            </a:pPr>
            <a:r>
              <a:rPr lang="pt-BR" sz="2000" dirty="0" smtClean="0">
                <a:latin typeface="Arial" charset="0"/>
              </a:rPr>
              <a:t>	</a:t>
            </a:r>
          </a:p>
          <a:p>
            <a:pPr>
              <a:buNone/>
            </a:pPr>
            <a:endParaRPr lang="pt-BR" sz="2000" dirty="0" smtClean="0">
              <a:latin typeface="Arial" charset="0"/>
            </a:endParaRPr>
          </a:p>
          <a:p>
            <a:pPr algn="just">
              <a:buNone/>
            </a:pPr>
            <a:r>
              <a:rPr lang="pt-BR" sz="2000" dirty="0" smtClean="0">
                <a:latin typeface="Arial" charset="0"/>
              </a:rPr>
              <a:t>	</a:t>
            </a:r>
          </a:p>
          <a:p>
            <a:pPr algn="just">
              <a:buNone/>
            </a:pPr>
            <a:r>
              <a:rPr lang="pt-BR" sz="2000" dirty="0" smtClean="0">
                <a:latin typeface="Arial" charset="0"/>
                <a:cs typeface="Arial" pitchFamily="34" charset="0"/>
              </a:rPr>
              <a:t>	</a:t>
            </a:r>
          </a:p>
          <a:p>
            <a:pPr algn="just">
              <a:buNone/>
            </a:pPr>
            <a:r>
              <a:rPr lang="pt-BR" sz="2000" dirty="0" smtClean="0">
                <a:latin typeface="Arial" charset="0"/>
                <a:cs typeface="Arial" pitchFamily="34" charset="0"/>
              </a:rPr>
              <a:t>	</a:t>
            </a:r>
          </a:p>
          <a:p>
            <a:pPr algn="just">
              <a:buNone/>
            </a:pPr>
            <a:r>
              <a:rPr lang="pt-BR" sz="2000" dirty="0" smtClean="0">
                <a:latin typeface="Arial" charset="0"/>
                <a:cs typeface="Arial" pitchFamily="34" charset="0"/>
              </a:rPr>
              <a:t>	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Aspecto Relevante: possibilidade da Autarquia criar cadastro único para gerenciamento de processo administrativo digital.</a:t>
            </a:r>
          </a:p>
        </p:txBody>
      </p:sp>
    </p:spTree>
    <p:extLst>
      <p:ext uri="{BB962C8B-B14F-4D97-AF65-F5344CB8AC3E}">
        <p14:creationId xmlns:p14="http://schemas.microsoft.com/office/powerpoint/2010/main" xmlns="" val="654151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/>
          </p:cNvSpPr>
          <p:nvPr>
            <p:ph type="title" idx="4294967295"/>
          </p:nvPr>
        </p:nvSpPr>
        <p:spPr>
          <a:xfrm>
            <a:off x="1187450" y="333375"/>
            <a:ext cx="7499350" cy="1084263"/>
          </a:xfrm>
        </p:spPr>
        <p:txBody>
          <a:bodyPr/>
          <a:lstStyle/>
          <a:p>
            <a:pPr eaLnBrk="1" hangingPunct="1"/>
            <a:r>
              <a:rPr lang="pt-BR" sz="2000" b="1" dirty="0" smtClean="0">
                <a:solidFill>
                  <a:schemeClr val="tx2"/>
                </a:solidFill>
                <a:latin typeface="Arial" charset="0"/>
              </a:rPr>
              <a:t>Legislação estadual</a:t>
            </a:r>
          </a:p>
        </p:txBody>
      </p:sp>
      <p:sp>
        <p:nvSpPr>
          <p:cNvPr id="17410" name="Rectangle 3"/>
          <p:cNvSpPr>
            <a:spLocks noGrp="1"/>
          </p:cNvSpPr>
          <p:nvPr>
            <p:ph type="body" idx="4294967295"/>
          </p:nvPr>
        </p:nvSpPr>
        <p:spPr>
          <a:xfrm>
            <a:off x="914400" y="1700213"/>
            <a:ext cx="7834313" cy="4454525"/>
          </a:xfrm>
        </p:spPr>
        <p:txBody>
          <a:bodyPr/>
          <a:lstStyle/>
          <a:p>
            <a:pPr algn="just" fontAlgn="t"/>
            <a:r>
              <a:rPr lang="pt-BR" sz="2000" b="1" dirty="0" smtClean="0">
                <a:solidFill>
                  <a:schemeClr val="tx2"/>
                </a:solidFill>
                <a:latin typeface="Arial" charset="0"/>
              </a:rPr>
              <a:t>DECRETO Nº 43.629 de 05/06/2012 – DISPÕE SOBRE CRITÉRIOS DE SUSTENTABILIDADE AMBIENTAL NA AQUISIÇÃO DE BENS, CONTRATAÇÃO DE SERVIÇOS E OBRAS PELA ADMINISTRAÇÃO PÚBLICA ESTADUAL DIRETA E INDIRETA  DA OUTRAS PROVIDÊNCIAS.</a:t>
            </a:r>
          </a:p>
          <a:p>
            <a:pPr>
              <a:buFont typeface="Arial" charset="0"/>
              <a:buNone/>
            </a:pPr>
            <a:endParaRPr lang="pt-BR" sz="24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pt-BR" sz="2000" dirty="0" smtClean="0">
                <a:latin typeface="Arial" charset="0"/>
              </a:rPr>
              <a:t>	</a:t>
            </a:r>
          </a:p>
          <a:p>
            <a:pPr>
              <a:buNone/>
            </a:pPr>
            <a:endParaRPr lang="pt-BR" sz="2000" dirty="0" smtClean="0">
              <a:latin typeface="Arial" charset="0"/>
            </a:endParaRPr>
          </a:p>
          <a:p>
            <a:pPr algn="just">
              <a:buNone/>
            </a:pPr>
            <a:r>
              <a:rPr lang="pt-BR" sz="2000" dirty="0" smtClean="0">
                <a:latin typeface="Arial" charset="0"/>
              </a:rPr>
              <a:t>	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Aspecto Relevante: reflexo nas licitações para aquisição de bens, serviços e obras efetuadas no âmbito do </a:t>
            </a:r>
            <a:r>
              <a:rPr lang="pt-BR" sz="2000" dirty="0" err="1" smtClean="0">
                <a:latin typeface="Arial" pitchFamily="34" charset="0"/>
                <a:cs typeface="Arial" pitchFamily="34" charset="0"/>
              </a:rPr>
              <a:t>Rioprevidência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220540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/>
          </p:cNvSpPr>
          <p:nvPr>
            <p:ph type="title" idx="4294967295"/>
          </p:nvPr>
        </p:nvSpPr>
        <p:spPr>
          <a:xfrm>
            <a:off x="1187450" y="333375"/>
            <a:ext cx="7499350" cy="1084263"/>
          </a:xfrm>
        </p:spPr>
        <p:txBody>
          <a:bodyPr/>
          <a:lstStyle/>
          <a:p>
            <a:pPr eaLnBrk="1" hangingPunct="1"/>
            <a:r>
              <a:rPr lang="pt-BR" sz="2000" b="1" dirty="0" smtClean="0">
                <a:solidFill>
                  <a:schemeClr val="tx2"/>
                </a:solidFill>
                <a:latin typeface="Arial" charset="0"/>
              </a:rPr>
              <a:t>Legislação estadual</a:t>
            </a:r>
          </a:p>
        </p:txBody>
      </p:sp>
      <p:sp>
        <p:nvSpPr>
          <p:cNvPr id="18434" name="Rectangle 3"/>
          <p:cNvSpPr>
            <a:spLocks noGrp="1"/>
          </p:cNvSpPr>
          <p:nvPr>
            <p:ph type="body" idx="4294967295"/>
          </p:nvPr>
        </p:nvSpPr>
        <p:spPr>
          <a:xfrm>
            <a:off x="914400" y="1196752"/>
            <a:ext cx="7834313" cy="4957987"/>
          </a:xfrm>
        </p:spPr>
        <p:txBody>
          <a:bodyPr/>
          <a:lstStyle/>
          <a:p>
            <a:pPr algn="just" fontAlgn="t"/>
            <a:endParaRPr lang="pt-BR" sz="2000" b="1" dirty="0" smtClean="0">
              <a:solidFill>
                <a:schemeClr val="tx2"/>
              </a:solidFill>
              <a:latin typeface="Arial" charset="0"/>
            </a:endParaRPr>
          </a:p>
          <a:p>
            <a:pPr algn="just" fontAlgn="t"/>
            <a:r>
              <a:rPr lang="pt-BR" sz="2000" b="1" dirty="0">
                <a:solidFill>
                  <a:schemeClr val="tx2"/>
                </a:solidFill>
                <a:latin typeface="Arial" charset="0"/>
              </a:rPr>
              <a:t>DECRETO Nº 43.643 de 18/06/2012 – ALTERA OS DECRETOS Nº 42.301/10, 42.091/09, 41.135/08, 31864/02 e 3.149/80, REVOGA O DECRETO Nº 19.912/04 (REFERENTES A LICITAÇÕES</a:t>
            </a:r>
            <a:r>
              <a:rPr lang="pt-BR" sz="2000" b="1" dirty="0" smtClean="0">
                <a:solidFill>
                  <a:schemeClr val="tx2"/>
                </a:solidFill>
                <a:latin typeface="Arial" charset="0"/>
              </a:rPr>
              <a:t>).</a:t>
            </a:r>
          </a:p>
          <a:p>
            <a:pPr algn="just" fontAlgn="t"/>
            <a:endParaRPr lang="pt-BR" sz="2000" b="1" dirty="0">
              <a:solidFill>
                <a:schemeClr val="tx2"/>
              </a:solidFill>
              <a:latin typeface="Arial" charset="0"/>
            </a:endParaRPr>
          </a:p>
          <a:p>
            <a:pPr algn="just" fontAlgn="t"/>
            <a:r>
              <a:rPr lang="pt-BR" sz="2000" b="1" dirty="0" smtClean="0">
                <a:solidFill>
                  <a:schemeClr val="tx2"/>
                </a:solidFill>
                <a:latin typeface="Arial" charset="0"/>
              </a:rPr>
              <a:t>DECRETO Nº 43.644 de 18/06/2012 – INSTITUI O PROCESSO ELETRÔNICO DE DISPENSA NO ÂMBITO DO PODER EXECUTIVO DO ESTADO DO RIO DE JANEIRO E REGULAMENTA OS PROCEDIMENTOS PARA A SUA REALIZAÇÃO COM FUNDAMENTO NO INCISO II DO ART. 24 DA LEI Nº 8.666/1993 (LICITAÇÕES) E DA OUTRAS PROVIDÊNCIAS.</a:t>
            </a:r>
          </a:p>
          <a:p>
            <a:pPr algn="just" fontAlgn="t">
              <a:buNone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 algn="just" fontAlgn="t">
              <a:buNone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	Aspecto Relevante: reflexo nos casos de licitações por dispensa e adequação da Autarquia  ao meio eletrônico de licitações.</a:t>
            </a:r>
            <a:endParaRPr lang="pt-BR" sz="2000" b="1" dirty="0" smtClean="0">
              <a:solidFill>
                <a:srgbClr val="003399"/>
              </a:solidFill>
              <a:latin typeface="Arial" charset="0"/>
            </a:endParaRPr>
          </a:p>
          <a:p>
            <a:pPr>
              <a:buFont typeface="Arial" charset="0"/>
              <a:buNone/>
            </a:pPr>
            <a:endParaRPr lang="pt-BR" sz="2000" b="1" dirty="0" smtClean="0">
              <a:solidFill>
                <a:srgbClr val="0033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2373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/>
          </p:cNvSpPr>
          <p:nvPr>
            <p:ph type="title" idx="4294967295"/>
          </p:nvPr>
        </p:nvSpPr>
        <p:spPr>
          <a:xfrm>
            <a:off x="1187450" y="333375"/>
            <a:ext cx="7499350" cy="1084263"/>
          </a:xfrm>
        </p:spPr>
        <p:txBody>
          <a:bodyPr/>
          <a:lstStyle/>
          <a:p>
            <a:pPr eaLnBrk="1" hangingPunct="1"/>
            <a:r>
              <a:rPr lang="pt-BR" sz="2000" b="1" dirty="0" smtClean="0">
                <a:solidFill>
                  <a:schemeClr val="tx2"/>
                </a:solidFill>
                <a:latin typeface="Arial" charset="0"/>
              </a:rPr>
              <a:t>Legislação estadual</a:t>
            </a:r>
          </a:p>
        </p:txBody>
      </p:sp>
      <p:sp>
        <p:nvSpPr>
          <p:cNvPr id="21506" name="Rectangle 3"/>
          <p:cNvSpPr>
            <a:spLocks noGrp="1"/>
          </p:cNvSpPr>
          <p:nvPr>
            <p:ph type="body" idx="4294967295"/>
          </p:nvPr>
        </p:nvSpPr>
        <p:spPr>
          <a:xfrm>
            <a:off x="914400" y="1556792"/>
            <a:ext cx="7402513" cy="504056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defRPr/>
            </a:pPr>
            <a:r>
              <a:rPr lang="pt-BR" sz="2000" b="1" dirty="0" smtClean="0">
                <a:solidFill>
                  <a:schemeClr val="tx2"/>
                </a:solidFill>
                <a:latin typeface="Arial" charset="0"/>
              </a:rPr>
              <a:t>RESOLUÇÃO PGE 3.144/12 – DISPÕE SOBRE A DEVOLUÇÃO E A INUTILIZAÇÃO DE ENVELOPES DOS LICITANTES INABILITADOS, INCLUINDO E/OU ALTERANDO ITENS DAS MINUTAS-PADRÃO DE EDITAIS DE CONCORRÊNCIA, TOMADA DE PREÇOS, CARTA CONVITE E PREGÃO PRESENCIAL NO ÂMBITO DO ESTADO DO RIO DE JANEIRO. 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pt-BR" sz="2000" b="1" dirty="0" smtClean="0">
              <a:latin typeface="Arial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pt-BR" sz="2000" b="1" dirty="0" smtClean="0">
              <a:latin typeface="Arial" charset="0"/>
            </a:endParaRPr>
          </a:p>
          <a:p>
            <a:pPr algn="just" eaLnBrk="1" hangingPunct="1">
              <a:lnSpc>
                <a:spcPct val="80000"/>
              </a:lnSpc>
              <a:buNone/>
              <a:defRPr/>
            </a:pPr>
            <a:endParaRPr lang="pt-BR" sz="2000" dirty="0" smtClean="0">
              <a:latin typeface="Arial" charset="0"/>
            </a:endParaRPr>
          </a:p>
          <a:p>
            <a:pPr algn="just" eaLnBrk="1" hangingPunct="1">
              <a:lnSpc>
                <a:spcPct val="80000"/>
              </a:lnSpc>
              <a:buNone/>
              <a:defRPr/>
            </a:pPr>
            <a:r>
              <a:rPr lang="pt-BR" sz="2000" dirty="0" smtClean="0">
                <a:latin typeface="Arial" charset="0"/>
              </a:rPr>
              <a:t>	Aspecto relevante: adequação da Autarquia ao novo procedimento de devolução e inutilização de envelopes de licitantes não habilitados e as modificações nas minutas-padrão.</a:t>
            </a:r>
          </a:p>
          <a:p>
            <a:pPr algn="just" eaLnBrk="1" hangingPunct="1">
              <a:lnSpc>
                <a:spcPct val="80000"/>
              </a:lnSpc>
              <a:defRPr/>
            </a:pPr>
            <a:endParaRPr lang="pt-BR" sz="2000" dirty="0">
              <a:latin typeface="Arial" charset="0"/>
            </a:endParaRPr>
          </a:p>
          <a:p>
            <a:pPr marL="0" indent="0" algn="just"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pt-BR" sz="2000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4622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/>
          </p:cNvSpPr>
          <p:nvPr>
            <p:ph type="title" idx="4294967295"/>
          </p:nvPr>
        </p:nvSpPr>
        <p:spPr>
          <a:xfrm>
            <a:off x="1187450" y="333375"/>
            <a:ext cx="7499350" cy="1084263"/>
          </a:xfrm>
        </p:spPr>
        <p:txBody>
          <a:bodyPr/>
          <a:lstStyle/>
          <a:p>
            <a:pPr eaLnBrk="1" hangingPunct="1"/>
            <a:r>
              <a:rPr lang="pt-BR" sz="2000" b="1" dirty="0" smtClean="0">
                <a:solidFill>
                  <a:schemeClr val="tx2"/>
                </a:solidFill>
                <a:latin typeface="Arial" charset="0"/>
              </a:rPr>
              <a:t>Legislação estadual</a:t>
            </a:r>
          </a:p>
        </p:txBody>
      </p:sp>
      <p:sp>
        <p:nvSpPr>
          <p:cNvPr id="21506" name="Rectangle 3"/>
          <p:cNvSpPr>
            <a:spLocks noGrp="1"/>
          </p:cNvSpPr>
          <p:nvPr>
            <p:ph type="body" idx="4294967295"/>
          </p:nvPr>
        </p:nvSpPr>
        <p:spPr>
          <a:xfrm>
            <a:off x="914400" y="1700213"/>
            <a:ext cx="7402513" cy="381635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defRPr/>
            </a:pPr>
            <a:r>
              <a:rPr lang="pt-BR" sz="2000" b="1" dirty="0" smtClean="0">
                <a:solidFill>
                  <a:schemeClr val="tx2"/>
                </a:solidFill>
                <a:latin typeface="Arial" charset="0"/>
              </a:rPr>
              <a:t>RESOLUÇÃO PGE 3.148/12 – ALTERA A MINUTA-PADRÃO DE EDITAL DE PREGÃO ELETRÔNICO – SIGA (COMPRAS), NO ÂMBITO DO ESTADO DO RIO DE JANEIRO. 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pt-BR" sz="2000" b="1" dirty="0" smtClean="0">
              <a:latin typeface="Arial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pt-BR" sz="2000" b="1" dirty="0" smtClean="0">
              <a:latin typeface="Arial" charset="0"/>
            </a:endParaRPr>
          </a:p>
          <a:p>
            <a:pPr algn="just" eaLnBrk="1" hangingPunct="1">
              <a:lnSpc>
                <a:spcPct val="80000"/>
              </a:lnSpc>
              <a:buNone/>
              <a:defRPr/>
            </a:pPr>
            <a:endParaRPr lang="pt-BR" sz="2000" dirty="0" smtClean="0">
              <a:latin typeface="Arial" charset="0"/>
            </a:endParaRPr>
          </a:p>
          <a:p>
            <a:pPr algn="just" eaLnBrk="1" hangingPunct="1">
              <a:lnSpc>
                <a:spcPct val="80000"/>
              </a:lnSpc>
              <a:buNone/>
              <a:defRPr/>
            </a:pPr>
            <a:r>
              <a:rPr lang="pt-BR" sz="2000" dirty="0" smtClean="0">
                <a:latin typeface="Arial" charset="0"/>
              </a:rPr>
              <a:t>	</a:t>
            </a:r>
          </a:p>
          <a:p>
            <a:pPr algn="just" eaLnBrk="1" hangingPunct="1">
              <a:lnSpc>
                <a:spcPct val="80000"/>
              </a:lnSpc>
              <a:buNone/>
              <a:defRPr/>
            </a:pPr>
            <a:endParaRPr lang="pt-BR" sz="2000" dirty="0" smtClean="0">
              <a:latin typeface="Arial" charset="0"/>
            </a:endParaRPr>
          </a:p>
          <a:p>
            <a:pPr algn="just" eaLnBrk="1" hangingPunct="1">
              <a:lnSpc>
                <a:spcPct val="80000"/>
              </a:lnSpc>
              <a:buNone/>
              <a:defRPr/>
            </a:pPr>
            <a:endParaRPr lang="pt-BR" sz="2000" dirty="0" smtClean="0">
              <a:latin typeface="Arial" charset="0"/>
            </a:endParaRPr>
          </a:p>
          <a:p>
            <a:pPr algn="just" eaLnBrk="1" hangingPunct="1">
              <a:lnSpc>
                <a:spcPct val="80000"/>
              </a:lnSpc>
              <a:buNone/>
              <a:defRPr/>
            </a:pPr>
            <a:r>
              <a:rPr lang="pt-BR" sz="2000" dirty="0" smtClean="0">
                <a:latin typeface="Arial" charset="0"/>
              </a:rPr>
              <a:t>	Aspecto relevante: consolida os procedimentos gerais sobre licitações na modalidade pregão eletrônico (SIGA).</a:t>
            </a:r>
          </a:p>
          <a:p>
            <a:pPr algn="just" eaLnBrk="1" hangingPunct="1">
              <a:lnSpc>
                <a:spcPct val="80000"/>
              </a:lnSpc>
              <a:defRPr/>
            </a:pPr>
            <a:endParaRPr lang="pt-BR" sz="2000" dirty="0">
              <a:latin typeface="Arial" charset="0"/>
            </a:endParaRPr>
          </a:p>
          <a:p>
            <a:pPr marL="0" indent="0" algn="just"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pt-BR" sz="2000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6419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/>
          </p:cNvSpPr>
          <p:nvPr>
            <p:ph type="title" idx="4294967295"/>
          </p:nvPr>
        </p:nvSpPr>
        <p:spPr>
          <a:xfrm>
            <a:off x="1187450" y="333375"/>
            <a:ext cx="7499350" cy="1084263"/>
          </a:xfrm>
        </p:spPr>
        <p:txBody>
          <a:bodyPr/>
          <a:lstStyle/>
          <a:p>
            <a:pPr eaLnBrk="1" hangingPunct="1"/>
            <a:r>
              <a:rPr lang="pt-BR" sz="2000" b="1" dirty="0" smtClean="0">
                <a:solidFill>
                  <a:schemeClr val="tx2"/>
                </a:solidFill>
                <a:latin typeface="Arial" charset="0"/>
              </a:rPr>
              <a:t>Legislação estadual</a:t>
            </a:r>
          </a:p>
        </p:txBody>
      </p:sp>
      <p:sp>
        <p:nvSpPr>
          <p:cNvPr id="21506" name="Rectangle 3"/>
          <p:cNvSpPr>
            <a:spLocks noGrp="1"/>
          </p:cNvSpPr>
          <p:nvPr>
            <p:ph type="body" idx="4294967295"/>
          </p:nvPr>
        </p:nvSpPr>
        <p:spPr>
          <a:xfrm>
            <a:off x="914400" y="1700213"/>
            <a:ext cx="7402513" cy="381635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defRPr/>
            </a:pPr>
            <a:r>
              <a:rPr lang="pt-BR" sz="2000" b="1" dirty="0">
                <a:solidFill>
                  <a:schemeClr val="tx2"/>
                </a:solidFill>
                <a:latin typeface="Arial" charset="0"/>
              </a:rPr>
              <a:t>RESOLUÇÃO PGE 3.121/12 – APROVA MINUTA-PADRÃO DE TERMO DE ENTREGA E RECEBIMENTO DE IMÓVEL PRÓPRIO ESTADUAL. </a:t>
            </a:r>
          </a:p>
          <a:p>
            <a:pPr marL="0" indent="0" algn="just" eaLnBrk="1" hangingPunct="1">
              <a:lnSpc>
                <a:spcPct val="80000"/>
              </a:lnSpc>
              <a:buNone/>
              <a:defRPr/>
            </a:pPr>
            <a:endParaRPr lang="pt-BR" sz="2000" b="1" dirty="0">
              <a:solidFill>
                <a:schemeClr val="tx2"/>
              </a:solidFill>
              <a:latin typeface="Arial" charset="0"/>
            </a:endParaRPr>
          </a:p>
          <a:p>
            <a:pPr algn="just" eaLnBrk="1" hangingPunct="1">
              <a:lnSpc>
                <a:spcPct val="80000"/>
              </a:lnSpc>
              <a:defRPr/>
            </a:pPr>
            <a:endParaRPr lang="pt-BR" sz="2000" b="1" dirty="0" smtClean="0">
              <a:solidFill>
                <a:schemeClr val="tx2"/>
              </a:solidFill>
              <a:latin typeface="Arial" charset="0"/>
            </a:endParaRPr>
          </a:p>
          <a:p>
            <a:pPr algn="just" eaLnBrk="1" hangingPunct="1">
              <a:lnSpc>
                <a:spcPct val="80000"/>
              </a:lnSpc>
              <a:defRPr/>
            </a:pPr>
            <a:r>
              <a:rPr lang="pt-BR" sz="2000" b="1" dirty="0" smtClean="0">
                <a:solidFill>
                  <a:schemeClr val="tx2"/>
                </a:solidFill>
                <a:latin typeface="Arial" charset="0"/>
              </a:rPr>
              <a:t>RESOLUÇÃO PGE 3.172/12 – APROVA MINUTA-PADRÃO DE TERMO DE CESSÃO DE USO DE BEM IMÓVEL PRÓPRIO ESTADUAL.</a:t>
            </a:r>
            <a:r>
              <a:rPr lang="pt-BR" sz="2000" b="1" dirty="0" smtClean="0">
                <a:solidFill>
                  <a:srgbClr val="003399"/>
                </a:solidFill>
                <a:latin typeface="Arial" charset="0"/>
              </a:rPr>
              <a:t> </a:t>
            </a:r>
            <a:endParaRPr lang="pt-BR" sz="2000" b="1" dirty="0" smtClean="0">
              <a:latin typeface="Arial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pt-BR" sz="2000" b="1" dirty="0" smtClean="0">
              <a:latin typeface="Arial" charset="0"/>
            </a:endParaRPr>
          </a:p>
          <a:p>
            <a:pPr algn="just" eaLnBrk="1" hangingPunct="1">
              <a:lnSpc>
                <a:spcPct val="80000"/>
              </a:lnSpc>
              <a:buNone/>
              <a:defRPr/>
            </a:pPr>
            <a:endParaRPr lang="pt-BR" sz="2000" dirty="0" smtClean="0">
              <a:latin typeface="Arial" charset="0"/>
            </a:endParaRPr>
          </a:p>
          <a:p>
            <a:pPr algn="just" eaLnBrk="1" hangingPunct="1">
              <a:lnSpc>
                <a:spcPct val="80000"/>
              </a:lnSpc>
              <a:buNone/>
              <a:defRPr/>
            </a:pPr>
            <a:endParaRPr lang="pt-BR" sz="2000" dirty="0" smtClean="0">
              <a:latin typeface="Arial" charset="0"/>
            </a:endParaRPr>
          </a:p>
          <a:p>
            <a:pPr algn="just" eaLnBrk="1" hangingPunct="1">
              <a:lnSpc>
                <a:spcPct val="80000"/>
              </a:lnSpc>
              <a:buNone/>
              <a:defRPr/>
            </a:pPr>
            <a:r>
              <a:rPr lang="pt-BR" sz="2000" dirty="0" smtClean="0">
                <a:latin typeface="Arial" charset="0"/>
              </a:rPr>
              <a:t>	Aspecto relevante: consolida os procedimentos gerais sobre bem imóvel próprio estadual.</a:t>
            </a:r>
          </a:p>
          <a:p>
            <a:pPr algn="just" eaLnBrk="1" hangingPunct="1">
              <a:lnSpc>
                <a:spcPct val="80000"/>
              </a:lnSpc>
              <a:defRPr/>
            </a:pPr>
            <a:endParaRPr lang="pt-BR" sz="2000" dirty="0">
              <a:latin typeface="Arial" charset="0"/>
            </a:endParaRPr>
          </a:p>
          <a:p>
            <a:pPr marL="0" indent="0" algn="just"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pt-BR" sz="2000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5529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/>
          </p:cNvSpPr>
          <p:nvPr>
            <p:ph type="title" idx="4294967295"/>
          </p:nvPr>
        </p:nvSpPr>
        <p:spPr>
          <a:xfrm>
            <a:off x="1187450" y="333375"/>
            <a:ext cx="7499350" cy="1084263"/>
          </a:xfrm>
        </p:spPr>
        <p:txBody>
          <a:bodyPr/>
          <a:lstStyle/>
          <a:p>
            <a:pPr eaLnBrk="1" hangingPunct="1"/>
            <a:r>
              <a:rPr lang="pt-BR" sz="2000" b="1" dirty="0" smtClean="0">
                <a:solidFill>
                  <a:schemeClr val="tx2"/>
                </a:solidFill>
                <a:latin typeface="Arial" charset="0"/>
              </a:rPr>
              <a:t>Legislação estadual</a:t>
            </a:r>
          </a:p>
        </p:txBody>
      </p:sp>
      <p:sp>
        <p:nvSpPr>
          <p:cNvPr id="21506" name="Rectangle 3"/>
          <p:cNvSpPr>
            <a:spLocks noGrp="1"/>
          </p:cNvSpPr>
          <p:nvPr>
            <p:ph type="body" idx="4294967295"/>
          </p:nvPr>
        </p:nvSpPr>
        <p:spPr>
          <a:xfrm>
            <a:off x="914400" y="1700213"/>
            <a:ext cx="7402513" cy="381635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defRPr/>
            </a:pPr>
            <a:r>
              <a:rPr lang="pt-BR" sz="2000" b="1" dirty="0" smtClean="0">
                <a:solidFill>
                  <a:schemeClr val="tx2"/>
                </a:solidFill>
                <a:latin typeface="Arial" charset="0"/>
              </a:rPr>
              <a:t>RESOLUÇÃO SEPLAG 704/12 – ESTABELECE AS ESPECIFICAÇÕES PARA VEÍCULOS DE REPRESENTAÇÃO E DE SERVIÇO, PRÓPRIOS  OU LOCADOS, A SEREM OBSERVADOS PELOS ÓRGÃOS E ENTIDADES DA ADMINISTRAÇÃO PÚBLICA ESTADUAL. 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pt-BR" sz="2000" b="1" dirty="0" smtClean="0">
              <a:latin typeface="Arial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pt-BR" sz="2000" b="1" dirty="0" smtClean="0">
              <a:latin typeface="Arial" charset="0"/>
            </a:endParaRPr>
          </a:p>
          <a:p>
            <a:pPr algn="just" eaLnBrk="1" hangingPunct="1">
              <a:lnSpc>
                <a:spcPct val="80000"/>
              </a:lnSpc>
              <a:buNone/>
              <a:defRPr/>
            </a:pPr>
            <a:endParaRPr lang="pt-BR" sz="2000" dirty="0" smtClean="0">
              <a:latin typeface="Arial" charset="0"/>
            </a:endParaRPr>
          </a:p>
          <a:p>
            <a:pPr algn="just" eaLnBrk="1" hangingPunct="1">
              <a:lnSpc>
                <a:spcPct val="80000"/>
              </a:lnSpc>
              <a:buNone/>
              <a:defRPr/>
            </a:pPr>
            <a:endParaRPr lang="pt-BR" sz="2000" dirty="0" smtClean="0">
              <a:latin typeface="Arial" charset="0"/>
            </a:endParaRPr>
          </a:p>
          <a:p>
            <a:pPr algn="just" eaLnBrk="1" hangingPunct="1">
              <a:lnSpc>
                <a:spcPct val="80000"/>
              </a:lnSpc>
              <a:buNone/>
              <a:defRPr/>
            </a:pPr>
            <a:endParaRPr lang="pt-BR" sz="2000" dirty="0" smtClean="0">
              <a:latin typeface="Arial" charset="0"/>
            </a:endParaRPr>
          </a:p>
          <a:p>
            <a:pPr algn="just" eaLnBrk="1" hangingPunct="1">
              <a:lnSpc>
                <a:spcPct val="80000"/>
              </a:lnSpc>
              <a:buNone/>
              <a:defRPr/>
            </a:pPr>
            <a:r>
              <a:rPr lang="pt-BR" sz="2000" dirty="0" smtClean="0">
                <a:latin typeface="Arial" charset="0"/>
              </a:rPr>
              <a:t>	Aspecto relevante: adequação da Autarquia às novas especificações sobre veículos de representação e de serviço a serem comprados ou locados.</a:t>
            </a:r>
          </a:p>
          <a:p>
            <a:pPr algn="just" eaLnBrk="1" hangingPunct="1">
              <a:lnSpc>
                <a:spcPct val="80000"/>
              </a:lnSpc>
              <a:defRPr/>
            </a:pPr>
            <a:endParaRPr lang="pt-BR" sz="2000" dirty="0">
              <a:latin typeface="Arial" charset="0"/>
            </a:endParaRPr>
          </a:p>
          <a:p>
            <a:pPr marL="0" indent="0" algn="just"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pt-BR" sz="2000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41302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/>
          </p:cNvSpPr>
          <p:nvPr>
            <p:ph type="title" idx="4294967295"/>
          </p:nvPr>
        </p:nvSpPr>
        <p:spPr>
          <a:xfrm>
            <a:off x="1187450" y="333375"/>
            <a:ext cx="7499350" cy="1084263"/>
          </a:xfrm>
        </p:spPr>
        <p:txBody>
          <a:bodyPr/>
          <a:lstStyle/>
          <a:p>
            <a:pPr eaLnBrk="1" hangingPunct="1"/>
            <a:r>
              <a:rPr lang="pt-BR" sz="2000" b="1" dirty="0" smtClean="0">
                <a:solidFill>
                  <a:schemeClr val="tx2"/>
                </a:solidFill>
                <a:latin typeface="Arial" charset="0"/>
              </a:rPr>
              <a:t>Legislação federal</a:t>
            </a:r>
          </a:p>
        </p:txBody>
      </p:sp>
      <p:sp>
        <p:nvSpPr>
          <p:cNvPr id="21506" name="Rectangle 3"/>
          <p:cNvSpPr>
            <a:spLocks noGrp="1"/>
          </p:cNvSpPr>
          <p:nvPr>
            <p:ph type="body" idx="4294967295"/>
          </p:nvPr>
        </p:nvSpPr>
        <p:spPr>
          <a:xfrm>
            <a:off x="914400" y="1700213"/>
            <a:ext cx="7402513" cy="381635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defRPr/>
            </a:pPr>
            <a:r>
              <a:rPr lang="pt-BR" sz="2000" b="1" dirty="0" smtClean="0">
                <a:solidFill>
                  <a:schemeClr val="tx2"/>
                </a:solidFill>
                <a:latin typeface="Arial" charset="0"/>
              </a:rPr>
              <a:t>LEI n.º 12.618/2012 – INSTITUI O REGIME DE PREVIDÊNCIA COMPLEMENTAR PARA OS SERVIDORES PÚBLICOS FEDERAIS TITULARES DE CARGO EFETIVO, INCLUSIVE OS MEMBROS DE ÓRGÃOS QUE MENCIONA. 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pt-BR" sz="2000" b="1" dirty="0" smtClean="0">
              <a:latin typeface="Arial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pt-BR" sz="2000" b="1" dirty="0" smtClean="0">
              <a:latin typeface="Arial" charset="0"/>
            </a:endParaRPr>
          </a:p>
          <a:p>
            <a:pPr algn="just" eaLnBrk="1" hangingPunct="1">
              <a:lnSpc>
                <a:spcPct val="80000"/>
              </a:lnSpc>
              <a:buNone/>
              <a:defRPr/>
            </a:pPr>
            <a:endParaRPr lang="pt-BR" sz="2000" dirty="0" smtClean="0">
              <a:latin typeface="Arial" charset="0"/>
            </a:endParaRPr>
          </a:p>
          <a:p>
            <a:pPr algn="just" eaLnBrk="1" hangingPunct="1">
              <a:lnSpc>
                <a:spcPct val="80000"/>
              </a:lnSpc>
              <a:buNone/>
              <a:defRPr/>
            </a:pPr>
            <a:endParaRPr lang="pt-BR" sz="2000" dirty="0" smtClean="0">
              <a:latin typeface="Arial" charset="0"/>
            </a:endParaRPr>
          </a:p>
          <a:p>
            <a:pPr algn="just" eaLnBrk="1" hangingPunct="1">
              <a:lnSpc>
                <a:spcPct val="80000"/>
              </a:lnSpc>
              <a:buNone/>
              <a:defRPr/>
            </a:pPr>
            <a:r>
              <a:rPr lang="pt-BR" sz="2000" dirty="0" smtClean="0">
                <a:latin typeface="Arial" charset="0"/>
              </a:rPr>
              <a:t>	</a:t>
            </a:r>
          </a:p>
          <a:p>
            <a:pPr algn="just" eaLnBrk="1" hangingPunct="1">
              <a:lnSpc>
                <a:spcPct val="80000"/>
              </a:lnSpc>
              <a:buNone/>
              <a:defRPr/>
            </a:pPr>
            <a:r>
              <a:rPr lang="pt-BR" sz="2000" dirty="0" smtClean="0">
                <a:latin typeface="Arial" charset="0"/>
              </a:rPr>
              <a:t>	Aspecto relevante: referência para a elaboração do regime de previdência complementar do Estado do Rio de Janeiro.</a:t>
            </a:r>
          </a:p>
          <a:p>
            <a:pPr algn="just" eaLnBrk="1" hangingPunct="1">
              <a:lnSpc>
                <a:spcPct val="80000"/>
              </a:lnSpc>
              <a:defRPr/>
            </a:pPr>
            <a:endParaRPr lang="pt-BR" sz="2000" dirty="0">
              <a:latin typeface="Arial" charset="0"/>
            </a:endParaRPr>
          </a:p>
          <a:p>
            <a:pPr marL="0" indent="0" algn="just"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pt-BR" sz="2000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1147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/>
          </p:cNvSpPr>
          <p:nvPr>
            <p:ph type="title" idx="4294967295"/>
          </p:nvPr>
        </p:nvSpPr>
        <p:spPr>
          <a:xfrm>
            <a:off x="1187450" y="333375"/>
            <a:ext cx="7499350" cy="1084263"/>
          </a:xfrm>
        </p:spPr>
        <p:txBody>
          <a:bodyPr/>
          <a:lstStyle/>
          <a:p>
            <a:pPr eaLnBrk="1" hangingPunct="1"/>
            <a:r>
              <a:rPr lang="pt-BR" sz="2000" b="1" dirty="0" smtClean="0">
                <a:solidFill>
                  <a:schemeClr val="tx2"/>
                </a:solidFill>
                <a:latin typeface="Arial" charset="0"/>
              </a:rPr>
              <a:t>Legislação federal</a:t>
            </a:r>
          </a:p>
        </p:txBody>
      </p:sp>
      <p:sp>
        <p:nvSpPr>
          <p:cNvPr id="21506" name="Rectangle 3"/>
          <p:cNvSpPr>
            <a:spLocks noGrp="1"/>
          </p:cNvSpPr>
          <p:nvPr>
            <p:ph type="body" idx="4294967295"/>
          </p:nvPr>
        </p:nvSpPr>
        <p:spPr>
          <a:xfrm>
            <a:off x="914400" y="1700213"/>
            <a:ext cx="7402513" cy="381635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defRPr/>
            </a:pPr>
            <a:r>
              <a:rPr lang="pt-BR" sz="2000" b="1" dirty="0" smtClean="0">
                <a:solidFill>
                  <a:schemeClr val="tx2"/>
                </a:solidFill>
                <a:latin typeface="Arial" charset="0"/>
              </a:rPr>
              <a:t>RESOLUÇÃO MPS Nº 202/2012 – IMPLANTAÇÃO DE AUXÍLIO-DOENÇA PREVIDENCIÁRIO COM BASE EM ATESTADO MÉDICO ELETRÔNICO PARA FINS DE BENEFÍCIO JUNTO AO INSS. 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pt-BR" sz="2000" b="1" dirty="0" smtClean="0">
              <a:latin typeface="Arial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pt-BR" sz="2000" b="1" dirty="0" smtClean="0">
              <a:latin typeface="Arial" charset="0"/>
            </a:endParaRPr>
          </a:p>
          <a:p>
            <a:pPr algn="just" eaLnBrk="1" hangingPunct="1">
              <a:lnSpc>
                <a:spcPct val="80000"/>
              </a:lnSpc>
              <a:buNone/>
              <a:defRPr/>
            </a:pPr>
            <a:endParaRPr lang="pt-BR" sz="2000" dirty="0" smtClean="0">
              <a:latin typeface="Arial" charset="0"/>
            </a:endParaRPr>
          </a:p>
          <a:p>
            <a:pPr algn="just" eaLnBrk="1" hangingPunct="1">
              <a:lnSpc>
                <a:spcPct val="80000"/>
              </a:lnSpc>
              <a:buNone/>
              <a:defRPr/>
            </a:pPr>
            <a:endParaRPr lang="pt-BR" sz="2000" dirty="0" smtClean="0">
              <a:latin typeface="Arial" charset="0"/>
            </a:endParaRPr>
          </a:p>
          <a:p>
            <a:pPr algn="just" eaLnBrk="1" hangingPunct="1">
              <a:lnSpc>
                <a:spcPct val="80000"/>
              </a:lnSpc>
              <a:buNone/>
              <a:defRPr/>
            </a:pPr>
            <a:r>
              <a:rPr lang="pt-BR" sz="2000" dirty="0" smtClean="0">
                <a:latin typeface="Arial" charset="0"/>
              </a:rPr>
              <a:t>	</a:t>
            </a:r>
          </a:p>
          <a:p>
            <a:pPr algn="just" eaLnBrk="1" hangingPunct="1">
              <a:lnSpc>
                <a:spcPct val="80000"/>
              </a:lnSpc>
              <a:buNone/>
              <a:defRPr/>
            </a:pPr>
            <a:r>
              <a:rPr lang="pt-BR" sz="2000" dirty="0" smtClean="0">
                <a:latin typeface="Arial" charset="0"/>
              </a:rPr>
              <a:t>	</a:t>
            </a:r>
          </a:p>
          <a:p>
            <a:pPr algn="just" eaLnBrk="1" hangingPunct="1">
              <a:lnSpc>
                <a:spcPct val="80000"/>
              </a:lnSpc>
              <a:buNone/>
              <a:defRPr/>
            </a:pPr>
            <a:r>
              <a:rPr lang="pt-BR" sz="2000" dirty="0" smtClean="0">
                <a:latin typeface="Arial" charset="0"/>
              </a:rPr>
              <a:t>	Aspecto relevante: referência para a Autarquia para futura adequação à nova modalidade de atestado médico.</a:t>
            </a:r>
          </a:p>
          <a:p>
            <a:pPr algn="just" eaLnBrk="1" hangingPunct="1">
              <a:lnSpc>
                <a:spcPct val="80000"/>
              </a:lnSpc>
              <a:defRPr/>
            </a:pPr>
            <a:endParaRPr lang="pt-BR" sz="2000" dirty="0">
              <a:latin typeface="Arial" charset="0"/>
            </a:endParaRPr>
          </a:p>
          <a:p>
            <a:pPr marL="0" indent="0" algn="just"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pt-BR" sz="2000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14602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r>
              <a:rPr lang="pt-BR" smtClean="0"/>
              <a:t>Objetivo </a:t>
            </a:r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pt-BR" sz="2200" dirty="0" smtClean="0"/>
              <a:t>	Análise do cenário jurídico brasileiro visando auxílio na tomada de decisões da Diretoria Executiva do </a:t>
            </a:r>
            <a:r>
              <a:rPr lang="pt-BR" sz="2200" dirty="0" err="1" smtClean="0"/>
              <a:t>Rioprevidência</a:t>
            </a:r>
            <a:r>
              <a:rPr lang="pt-BR" sz="2200" dirty="0" smtClean="0"/>
              <a:t>.</a:t>
            </a:r>
          </a:p>
          <a:p>
            <a:endParaRPr lang="pt-BR" sz="2200" dirty="0" smtClean="0"/>
          </a:p>
          <a:p>
            <a:pPr>
              <a:buFont typeface="Arial" charset="0"/>
              <a:buNone/>
            </a:pPr>
            <a:r>
              <a:rPr lang="pt-BR" sz="2200" dirty="0" smtClean="0"/>
              <a:t>	Cenário Jurídico consiste em:</a:t>
            </a:r>
          </a:p>
          <a:p>
            <a:pPr lvl="1"/>
            <a:r>
              <a:rPr lang="pt-BR" sz="2200" dirty="0" smtClean="0"/>
              <a:t>Legislação (DOE, DOU e DOM)</a:t>
            </a:r>
          </a:p>
          <a:p>
            <a:pPr lvl="1"/>
            <a:r>
              <a:rPr lang="pt-BR" sz="2200" dirty="0" smtClean="0"/>
              <a:t>Jurisprudência (Informativos TCU, TCE, STF e STJ) </a:t>
            </a:r>
          </a:p>
          <a:p>
            <a:pPr lvl="1"/>
            <a:r>
              <a:rPr lang="pt-BR" sz="2200" dirty="0" smtClean="0"/>
              <a:t>Doutrina (Revistas Jurídicas)</a:t>
            </a:r>
          </a:p>
        </p:txBody>
      </p:sp>
    </p:spTree>
    <p:extLst>
      <p:ext uri="{BB962C8B-B14F-4D97-AF65-F5344CB8AC3E}">
        <p14:creationId xmlns:p14="http://schemas.microsoft.com/office/powerpoint/2010/main" xmlns="" val="502438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/>
          </p:cNvSpPr>
          <p:nvPr>
            <p:ph type="title" idx="4294967295"/>
          </p:nvPr>
        </p:nvSpPr>
        <p:spPr>
          <a:xfrm>
            <a:off x="1187450" y="333375"/>
            <a:ext cx="7499350" cy="1084263"/>
          </a:xfrm>
        </p:spPr>
        <p:txBody>
          <a:bodyPr/>
          <a:lstStyle/>
          <a:p>
            <a:pPr eaLnBrk="1" hangingPunct="1"/>
            <a:r>
              <a:rPr lang="pt-BR" sz="2000" b="1" dirty="0" smtClean="0">
                <a:solidFill>
                  <a:schemeClr val="tx2"/>
                </a:solidFill>
                <a:latin typeface="Arial" charset="0"/>
              </a:rPr>
              <a:t>Legislação federal</a:t>
            </a:r>
          </a:p>
        </p:txBody>
      </p:sp>
      <p:sp>
        <p:nvSpPr>
          <p:cNvPr id="21506" name="Rectangle 3"/>
          <p:cNvSpPr>
            <a:spLocks noGrp="1"/>
          </p:cNvSpPr>
          <p:nvPr>
            <p:ph type="body" idx="4294967295"/>
          </p:nvPr>
        </p:nvSpPr>
        <p:spPr>
          <a:xfrm>
            <a:off x="914400" y="1700213"/>
            <a:ext cx="7402513" cy="381635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defRPr/>
            </a:pPr>
            <a:r>
              <a:rPr lang="pt-BR" sz="2000" b="1" dirty="0" smtClean="0">
                <a:solidFill>
                  <a:schemeClr val="tx2"/>
                </a:solidFill>
                <a:latin typeface="Arial" charset="0"/>
              </a:rPr>
              <a:t>PORTARIA MPS Nº 170/2012 – ALTERA A PORTARIA MPS Nº 519/2011, QUE DISPÕE SOBRE AS APLICAÇÕES DOS RECURSOS FINANCEIROS DOS REGIMES PRÓPRIOS DE PREVIDÊNCIA SOCIAL INSTITUÍDOS PELA UNIÃO, ESTADOS, DISTRITO FEDERAL E MUNICÍPIOS. 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pt-BR" sz="2000" b="1" dirty="0" smtClean="0">
              <a:solidFill>
                <a:schemeClr val="tx2"/>
              </a:solidFill>
              <a:latin typeface="Arial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pt-BR" sz="2000" b="1" dirty="0" smtClean="0">
              <a:latin typeface="Arial" charset="0"/>
            </a:endParaRPr>
          </a:p>
          <a:p>
            <a:pPr algn="just" eaLnBrk="1" hangingPunct="1">
              <a:lnSpc>
                <a:spcPct val="80000"/>
              </a:lnSpc>
              <a:buNone/>
              <a:defRPr/>
            </a:pPr>
            <a:endParaRPr lang="pt-BR" sz="2000" dirty="0" smtClean="0">
              <a:latin typeface="Arial" charset="0"/>
            </a:endParaRPr>
          </a:p>
          <a:p>
            <a:pPr algn="just" eaLnBrk="1" hangingPunct="1">
              <a:lnSpc>
                <a:spcPct val="80000"/>
              </a:lnSpc>
              <a:buNone/>
              <a:defRPr/>
            </a:pPr>
            <a:endParaRPr lang="pt-BR" sz="2000" dirty="0" smtClean="0">
              <a:latin typeface="Arial" charset="0"/>
            </a:endParaRPr>
          </a:p>
          <a:p>
            <a:pPr algn="just" eaLnBrk="1" hangingPunct="1">
              <a:lnSpc>
                <a:spcPct val="80000"/>
              </a:lnSpc>
              <a:buNone/>
              <a:defRPr/>
            </a:pPr>
            <a:r>
              <a:rPr lang="pt-BR" sz="2000" dirty="0" smtClean="0">
                <a:latin typeface="Arial" charset="0"/>
              </a:rPr>
              <a:t>	Aspecto relevante: adequação da Autarquia as novas orientações de aplicações dos recursos financeiros do regime próprio.</a:t>
            </a:r>
          </a:p>
          <a:p>
            <a:pPr algn="just" eaLnBrk="1" hangingPunct="1">
              <a:lnSpc>
                <a:spcPct val="80000"/>
              </a:lnSpc>
              <a:defRPr/>
            </a:pPr>
            <a:endParaRPr lang="pt-BR" sz="2000" dirty="0">
              <a:latin typeface="Arial" charset="0"/>
            </a:endParaRPr>
          </a:p>
          <a:p>
            <a:pPr marL="0" indent="0" algn="just"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pt-BR" sz="2000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6965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5289550" y="393700"/>
            <a:ext cx="3529013" cy="5048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Aft>
                <a:spcPts val="0"/>
              </a:spcAft>
              <a:defRPr/>
            </a:pPr>
            <a:endParaRPr lang="pt-BR" sz="1600" b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843213" y="476250"/>
            <a:ext cx="5905500" cy="46038"/>
          </a:xfrm>
          <a:prstGeom prst="rect">
            <a:avLst/>
          </a:prstGeom>
          <a:solidFill>
            <a:srgbClr val="264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2339752" y="46223"/>
            <a:ext cx="6478488" cy="432047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 eaLnBrk="0" hangingPunct="0">
              <a:defRPr/>
            </a:pPr>
            <a:r>
              <a:rPr lang="pt-BR" sz="1400" b="1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Jurisprudência</a:t>
            </a:r>
            <a:endParaRPr lang="pt-BR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r" eaLnBrk="0" hangingPunct="0">
              <a:defRPr/>
            </a:pPr>
            <a:r>
              <a:rPr lang="pt-BR" sz="1400" b="1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Supremo Tribunal Federal</a:t>
            </a:r>
          </a:p>
        </p:txBody>
      </p:sp>
      <p:sp>
        <p:nvSpPr>
          <p:cNvPr id="41988" name="Rectangle 7"/>
          <p:cNvSpPr>
            <a:spLocks noChangeArrowheads="1"/>
          </p:cNvSpPr>
          <p:nvPr/>
        </p:nvSpPr>
        <p:spPr bwMode="auto">
          <a:xfrm>
            <a:off x="1071563" y="1710076"/>
            <a:ext cx="7215187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fontAlgn="t"/>
            <a:r>
              <a:rPr lang="pt-BR" u="sng" dirty="0" smtClean="0">
                <a:solidFill>
                  <a:prstClr val="black"/>
                </a:solidFill>
                <a:cs typeface="Times New Roman" pitchFamily="18" charset="0"/>
                <a:hlinkClick r:id="rId3" tooltip="blocked::http://www.stf.jus.br/portal/processo/verProcessoAndamento.asp?numero=28603&amp;classe=MS&amp;origem=AP&amp;recurso=0&amp;tipoJulgamento=M"/>
              </a:rPr>
              <a:t>MS n.º  27-760 -DF</a:t>
            </a:r>
            <a:r>
              <a:rPr lang="en-US" u="sng" dirty="0" smtClean="0">
                <a:solidFill>
                  <a:prstClr val="black"/>
                </a:solidFill>
                <a:cs typeface="Times New Roman" pitchFamily="18" charset="0"/>
                <a:hlinkClick r:id="rId3" tooltip="blocked::http://www.stf.jus.br/portal/processo/verProcessoAndamento.asp?numero=28603&amp;classe=MS&amp;origem=AP&amp;recurso=0&amp;tipoJulgamento=M"/>
              </a:rPr>
              <a:t> </a:t>
            </a:r>
            <a:r>
              <a:rPr lang="en-US" u="sng" dirty="0">
                <a:solidFill>
                  <a:prstClr val="black"/>
                </a:solidFill>
                <a:cs typeface="Times New Roman" pitchFamily="18" charset="0"/>
                <a:hlinkClick r:id="rId3" tooltip="blocked::http://www.stf.jus.br/portal/processo/verProcessoAndamento.asp?numero=28603&amp;classe=MS&amp;origem=AP&amp;recurso=0&amp;tipoJulgamento=M"/>
              </a:rPr>
              <a:t>rel. Min. </a:t>
            </a:r>
            <a:r>
              <a:rPr lang="en-US" u="sng" dirty="0" smtClean="0">
                <a:solidFill>
                  <a:prstClr val="black"/>
                </a:solidFill>
                <a:cs typeface="Times New Roman" pitchFamily="18" charset="0"/>
                <a:hlinkClick r:id="rId3" tooltip="blocked::http://www.stf.jus.br/portal/processo/verProcessoAndamento.asp?numero=28603&amp;classe=MS&amp;origem=AP&amp;recurso=0&amp;tipoJulgamento=M"/>
              </a:rPr>
              <a:t>Ayres </a:t>
            </a:r>
            <a:r>
              <a:rPr lang="en-US" u="sng" dirty="0" err="1" smtClean="0">
                <a:solidFill>
                  <a:prstClr val="black"/>
                </a:solidFill>
                <a:cs typeface="Times New Roman" pitchFamily="18" charset="0"/>
                <a:hlinkClick r:id="rId3" tooltip="blocked::http://www.stf.jus.br/portal/processo/verProcessoAndamento.asp?numero=28603&amp;classe=MS&amp;origem=AP&amp;recurso=0&amp;tipoJulgamento=M"/>
              </a:rPr>
              <a:t>Britto</a:t>
            </a:r>
            <a:endParaRPr lang="pt-BR" u="sng" dirty="0">
              <a:solidFill>
                <a:prstClr val="black"/>
              </a:solidFill>
              <a:cs typeface="Times New Roman" pitchFamily="18" charset="0"/>
              <a:hlinkClick r:id=""/>
            </a:endParaRPr>
          </a:p>
          <a:p>
            <a:pPr fontAlgn="t"/>
            <a:endParaRPr lang="pt-BR" u="sng" dirty="0">
              <a:solidFill>
                <a:prstClr val="black"/>
              </a:solidFill>
              <a:cs typeface="Times New Roman" pitchFamily="18" charset="0"/>
              <a:hlinkClick r:id=""/>
            </a:endParaRPr>
          </a:p>
          <a:p>
            <a:pPr fontAlgn="t"/>
            <a:endParaRPr lang="pt-BR" dirty="0">
              <a:solidFill>
                <a:prstClr val="black"/>
              </a:solidFill>
            </a:endParaRPr>
          </a:p>
          <a:p>
            <a:pPr algn="just" fontAlgn="t"/>
            <a:r>
              <a:rPr lang="pt-BR" dirty="0" smtClean="0">
                <a:solidFill>
                  <a:prstClr val="black"/>
                </a:solidFill>
              </a:rPr>
              <a:t>Incidência da Súmula Vinculante n.º 3 do STF para a hipótese de acórdão do TCU que determinou cobrança de valores recebidos a título de adicional de dedicação exclusiva sem intimação da servidora </a:t>
            </a:r>
            <a:r>
              <a:rPr lang="pt-BR" smtClean="0">
                <a:solidFill>
                  <a:prstClr val="black"/>
                </a:solidFill>
              </a:rPr>
              <a:t>interessada</a:t>
            </a:r>
            <a:r>
              <a:rPr lang="pt-BR" smtClean="0">
                <a:solidFill>
                  <a:prstClr val="black"/>
                </a:solidFill>
              </a:rPr>
              <a:t>.</a:t>
            </a:r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754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5289550" y="393700"/>
            <a:ext cx="3529013" cy="5048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Aft>
                <a:spcPts val="0"/>
              </a:spcAft>
              <a:defRPr/>
            </a:pPr>
            <a:endParaRPr lang="pt-BR" sz="1600" b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843213" y="476250"/>
            <a:ext cx="5905500" cy="46038"/>
          </a:xfrm>
          <a:prstGeom prst="rect">
            <a:avLst/>
          </a:prstGeom>
          <a:solidFill>
            <a:srgbClr val="264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2339752" y="46223"/>
            <a:ext cx="6478488" cy="432047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 eaLnBrk="0" hangingPunct="0">
              <a:defRPr/>
            </a:pPr>
            <a:r>
              <a:rPr lang="pt-BR" sz="1400" b="1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Jurisprudência</a:t>
            </a:r>
            <a:endParaRPr lang="pt-BR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r" eaLnBrk="0" hangingPunct="0">
              <a:defRPr/>
            </a:pPr>
            <a:r>
              <a:rPr lang="pt-BR" sz="1400" b="1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Supremo Tribunal Federal</a:t>
            </a:r>
          </a:p>
        </p:txBody>
      </p:sp>
      <p:sp>
        <p:nvSpPr>
          <p:cNvPr id="44036" name="Rectangle 7"/>
          <p:cNvSpPr>
            <a:spLocks noChangeArrowheads="1"/>
          </p:cNvSpPr>
          <p:nvPr/>
        </p:nvSpPr>
        <p:spPr bwMode="auto">
          <a:xfrm>
            <a:off x="1071563" y="1292970"/>
            <a:ext cx="7215187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fontAlgn="t"/>
            <a:r>
              <a:rPr lang="pt-BR" u="sng" dirty="0" smtClean="0">
                <a:solidFill>
                  <a:prstClr val="black"/>
                </a:solidFill>
                <a:cs typeface="Times New Roman" pitchFamily="18" charset="0"/>
                <a:hlinkClick r:id=""/>
              </a:rPr>
              <a:t>Agrav</a:t>
            </a:r>
            <a:r>
              <a:rPr lang="pt-BR" u="sng" dirty="0">
                <a:solidFill>
                  <a:prstClr val="black"/>
                </a:solidFill>
                <a:cs typeface="Times New Roman" pitchFamily="18" charset="0"/>
                <a:hlinkClick r:id=""/>
              </a:rPr>
              <a:t>o</a:t>
            </a:r>
            <a:r>
              <a:rPr lang="pt-BR" u="sng" dirty="0" smtClean="0">
                <a:solidFill>
                  <a:prstClr val="black"/>
                </a:solidFill>
                <a:cs typeface="Times New Roman" pitchFamily="18" charset="0"/>
                <a:hlinkClick r:id=""/>
              </a:rPr>
              <a:t> Regimental n.º  845.833/PR, </a:t>
            </a:r>
            <a:r>
              <a:rPr lang="pt-BR" u="sng" dirty="0">
                <a:solidFill>
                  <a:prstClr val="black"/>
                </a:solidFill>
                <a:cs typeface="Times New Roman" pitchFamily="18" charset="0"/>
                <a:hlinkClick r:id=""/>
              </a:rPr>
              <a:t>rel. Min. </a:t>
            </a:r>
            <a:r>
              <a:rPr lang="pt-BR" u="sng" dirty="0" smtClean="0">
                <a:solidFill>
                  <a:prstClr val="black"/>
                </a:solidFill>
                <a:cs typeface="Times New Roman" pitchFamily="18" charset="0"/>
                <a:hlinkClick r:id=""/>
              </a:rPr>
              <a:t>Ayres Britto</a:t>
            </a:r>
            <a:endParaRPr lang="pt-BR" u="sng" dirty="0">
              <a:solidFill>
                <a:prstClr val="black"/>
              </a:solidFill>
              <a:cs typeface="Times New Roman" pitchFamily="18" charset="0"/>
              <a:hlinkClick r:id=""/>
            </a:endParaRPr>
          </a:p>
          <a:p>
            <a:pPr fontAlgn="t"/>
            <a:endParaRPr lang="pt-BR" u="sng" dirty="0">
              <a:solidFill>
                <a:prstClr val="black"/>
              </a:solidFill>
              <a:cs typeface="Times New Roman" pitchFamily="18" charset="0"/>
              <a:hlinkClick r:id=""/>
            </a:endParaRPr>
          </a:p>
          <a:p>
            <a:pPr algn="just" fontAlgn="t"/>
            <a:endParaRPr lang="pt-BR" dirty="0">
              <a:solidFill>
                <a:prstClr val="black"/>
              </a:solidFill>
            </a:endParaRPr>
          </a:p>
          <a:p>
            <a:pPr algn="just" fontAlgn="t"/>
            <a:r>
              <a:rPr lang="pt-BR" dirty="0" smtClean="0">
                <a:solidFill>
                  <a:prstClr val="black"/>
                </a:solidFill>
              </a:rPr>
              <a:t>A ausência de regulamentação do processo de avaliação de desempenho confere à gratificação um caráter de generalidade, devendo a vantagem ser estendida aos servidores aposentados pela regra da paridade .</a:t>
            </a:r>
            <a:endParaRPr lang="pt-BR" dirty="0">
              <a:solidFill>
                <a:prstClr val="black"/>
              </a:solidFill>
            </a:endParaRPr>
          </a:p>
          <a:p>
            <a:pPr fontAlgn="t"/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6203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5289550" y="393700"/>
            <a:ext cx="3529013" cy="5048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Aft>
                <a:spcPts val="0"/>
              </a:spcAft>
              <a:defRPr/>
            </a:pPr>
            <a:endParaRPr lang="pt-BR" sz="1600" b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843213" y="476250"/>
            <a:ext cx="5905500" cy="46038"/>
          </a:xfrm>
          <a:prstGeom prst="rect">
            <a:avLst/>
          </a:prstGeom>
          <a:solidFill>
            <a:srgbClr val="264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2339752" y="46223"/>
            <a:ext cx="6478488" cy="432047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 eaLnBrk="0" hangingPunct="0">
              <a:defRPr/>
            </a:pPr>
            <a:r>
              <a:rPr lang="pt-BR" sz="1400" b="1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Jurisprudência</a:t>
            </a:r>
            <a:endParaRPr lang="pt-BR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r" eaLnBrk="0" hangingPunct="0">
              <a:defRPr/>
            </a:pPr>
            <a:r>
              <a:rPr lang="pt-BR" sz="1400" b="1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Supremo Tribunal Federal</a:t>
            </a:r>
          </a:p>
        </p:txBody>
      </p:sp>
      <p:sp>
        <p:nvSpPr>
          <p:cNvPr id="46084" name="Rectangle 7"/>
          <p:cNvSpPr>
            <a:spLocks noChangeArrowheads="1"/>
          </p:cNvSpPr>
          <p:nvPr/>
        </p:nvSpPr>
        <p:spPr bwMode="auto">
          <a:xfrm>
            <a:off x="1071563" y="1308101"/>
            <a:ext cx="7215187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fontAlgn="t"/>
            <a:r>
              <a:rPr lang="pt-BR" u="sng" dirty="0">
                <a:solidFill>
                  <a:prstClr val="black"/>
                </a:solidFill>
                <a:cs typeface="Times New Roman" pitchFamily="18" charset="0"/>
                <a:hlinkClick r:id=""/>
              </a:rPr>
              <a:t>MS </a:t>
            </a:r>
            <a:r>
              <a:rPr lang="pt-BR" u="sng" dirty="0" smtClean="0">
                <a:solidFill>
                  <a:prstClr val="black"/>
                </a:solidFill>
                <a:cs typeface="Times New Roman" pitchFamily="18" charset="0"/>
                <a:hlinkClick r:id=""/>
              </a:rPr>
              <a:t>22.315/MA, </a:t>
            </a:r>
            <a:r>
              <a:rPr lang="pt-BR" u="sng" dirty="0">
                <a:solidFill>
                  <a:prstClr val="black"/>
                </a:solidFill>
                <a:cs typeface="Times New Roman" pitchFamily="18" charset="0"/>
                <a:hlinkClick r:id=""/>
              </a:rPr>
              <a:t>rel. </a:t>
            </a:r>
            <a:r>
              <a:rPr lang="pt-BR" u="sng" dirty="0" smtClean="0">
                <a:solidFill>
                  <a:prstClr val="black"/>
                </a:solidFill>
                <a:cs typeface="Times New Roman" pitchFamily="18" charset="0"/>
                <a:hlinkClick r:id=""/>
              </a:rPr>
              <a:t>Min. Gilmar Mendes, 17.4.2012</a:t>
            </a:r>
            <a:endParaRPr lang="pt-BR" u="sng" dirty="0">
              <a:solidFill>
                <a:prstClr val="black"/>
              </a:solidFill>
              <a:cs typeface="Times New Roman" pitchFamily="18" charset="0"/>
              <a:hlinkClick r:id=""/>
            </a:endParaRPr>
          </a:p>
          <a:p>
            <a:pPr fontAlgn="t"/>
            <a:endParaRPr lang="pt-BR" u="sng" dirty="0">
              <a:solidFill>
                <a:prstClr val="black"/>
              </a:solidFill>
              <a:cs typeface="Times New Roman" pitchFamily="18" charset="0"/>
              <a:hlinkClick r:id=""/>
            </a:endParaRPr>
          </a:p>
          <a:p>
            <a:pPr fontAlgn="t"/>
            <a:r>
              <a:rPr lang="pt-BR" sz="2000" dirty="0" smtClean="0">
                <a:solidFill>
                  <a:prstClr val="black"/>
                </a:solidFill>
              </a:rPr>
              <a:t>Registro de Aposentadoria e justificação judicial</a:t>
            </a:r>
          </a:p>
          <a:p>
            <a:pPr fontAlgn="t"/>
            <a:endParaRPr lang="pt-BR" sz="2000" dirty="0">
              <a:solidFill>
                <a:prstClr val="black"/>
              </a:solidFill>
            </a:endParaRPr>
          </a:p>
          <a:p>
            <a:pPr fontAlgn="t"/>
            <a:r>
              <a:rPr lang="pt-BR" sz="2000" dirty="0" smtClean="0">
                <a:solidFill>
                  <a:prstClr val="black"/>
                </a:solidFill>
              </a:rPr>
              <a:t>Servidora federal aposentada há mais de 20 anos com base em justificação judicial . TCU autorizado a proceder ao registro.</a:t>
            </a:r>
            <a:endParaRPr lang="pt-BR" sz="2000" dirty="0">
              <a:solidFill>
                <a:prstClr val="black"/>
              </a:solidFill>
            </a:endParaRPr>
          </a:p>
          <a:p>
            <a:pPr fontAlgn="t"/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0818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5289550" y="393700"/>
            <a:ext cx="3529013" cy="5048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Aft>
                <a:spcPts val="0"/>
              </a:spcAft>
              <a:defRPr/>
            </a:pPr>
            <a:endParaRPr lang="pt-BR" sz="1600" b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843213" y="476250"/>
            <a:ext cx="5905500" cy="46038"/>
          </a:xfrm>
          <a:prstGeom prst="rect">
            <a:avLst/>
          </a:prstGeom>
          <a:solidFill>
            <a:srgbClr val="264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2339752" y="46223"/>
            <a:ext cx="6478488" cy="432047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 eaLnBrk="0" hangingPunct="0">
              <a:defRPr/>
            </a:pPr>
            <a:r>
              <a:rPr lang="pt-BR" sz="1400" b="1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Jurisprudência</a:t>
            </a:r>
            <a:endParaRPr lang="pt-BR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r" eaLnBrk="0" hangingPunct="0">
              <a:defRPr/>
            </a:pPr>
            <a:r>
              <a:rPr lang="pt-BR" sz="1400" b="1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Supremo Tribunal Federal</a:t>
            </a:r>
          </a:p>
        </p:txBody>
      </p:sp>
      <p:sp>
        <p:nvSpPr>
          <p:cNvPr id="48132" name="Rectangle 7"/>
          <p:cNvSpPr>
            <a:spLocks noChangeArrowheads="1"/>
          </p:cNvSpPr>
          <p:nvPr/>
        </p:nvSpPr>
        <p:spPr bwMode="auto">
          <a:xfrm>
            <a:off x="1071563" y="945966"/>
            <a:ext cx="7215187" cy="4108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fontAlgn="t"/>
            <a:r>
              <a:rPr lang="pt-BR" u="sng" dirty="0" smtClean="0">
                <a:solidFill>
                  <a:prstClr val="black"/>
                </a:solidFill>
                <a:cs typeface="Times New Roman" pitchFamily="18" charset="0"/>
                <a:hlinkClick r:id=""/>
              </a:rPr>
              <a:t>MS 30.177/DF</a:t>
            </a:r>
            <a:r>
              <a:rPr lang="pt-BR" u="sng" dirty="0">
                <a:solidFill>
                  <a:prstClr val="black"/>
                </a:solidFill>
                <a:cs typeface="Times New Roman" pitchFamily="18" charset="0"/>
                <a:hlinkClick r:id=""/>
              </a:rPr>
              <a:t>, rel. Min. </a:t>
            </a:r>
            <a:r>
              <a:rPr lang="pt-BR" u="sng" dirty="0" smtClean="0">
                <a:solidFill>
                  <a:prstClr val="black"/>
                </a:solidFill>
                <a:cs typeface="Times New Roman" pitchFamily="18" charset="0"/>
                <a:hlinkClick r:id=""/>
              </a:rPr>
              <a:t>Marco Aurélio, 24.4.2012</a:t>
            </a:r>
            <a:endParaRPr lang="pt-BR" u="sng" dirty="0">
              <a:solidFill>
                <a:prstClr val="black"/>
              </a:solidFill>
              <a:cs typeface="Times New Roman" pitchFamily="18" charset="0"/>
              <a:hlinkClick r:id=""/>
            </a:endParaRPr>
          </a:p>
          <a:p>
            <a:pPr fontAlgn="t"/>
            <a:endParaRPr lang="pt-BR" u="sng" dirty="0">
              <a:solidFill>
                <a:prstClr val="black"/>
              </a:solidFill>
              <a:cs typeface="Times New Roman" pitchFamily="18" charset="0"/>
              <a:hlinkClick r:id=""/>
            </a:endParaRPr>
          </a:p>
          <a:p>
            <a:pPr fontAlgn="t">
              <a:lnSpc>
                <a:spcPct val="150000"/>
              </a:lnSpc>
            </a:pPr>
            <a:endParaRPr lang="pt-BR" dirty="0" smtClean="0">
              <a:solidFill>
                <a:prstClr val="black"/>
              </a:solidFill>
            </a:endParaRPr>
          </a:p>
          <a:p>
            <a:pPr fontAlgn="t">
              <a:lnSpc>
                <a:spcPct val="150000"/>
              </a:lnSpc>
            </a:pPr>
            <a:r>
              <a:rPr lang="pt-BR" u="sng" dirty="0" smtClean="0">
                <a:solidFill>
                  <a:prstClr val="black"/>
                </a:solidFill>
              </a:rPr>
              <a:t>Concurso Público: edital e princípio da legalidade</a:t>
            </a:r>
            <a:endParaRPr lang="pt-BR" u="sng" dirty="0">
              <a:solidFill>
                <a:prstClr val="black"/>
              </a:solidFill>
            </a:endParaRPr>
          </a:p>
          <a:p>
            <a:pPr fontAlgn="t">
              <a:lnSpc>
                <a:spcPct val="150000"/>
              </a:lnSpc>
            </a:pPr>
            <a:r>
              <a:rPr lang="pt-BR" dirty="0" smtClean="0">
                <a:solidFill>
                  <a:prstClr val="black"/>
                </a:solidFill>
              </a:rPr>
              <a:t>Existente </a:t>
            </a:r>
            <a:r>
              <a:rPr lang="pt-BR" dirty="0">
                <a:solidFill>
                  <a:prstClr val="black"/>
                </a:solidFill>
              </a:rPr>
              <a:t>o nexo de causalidade em face das atribuições do </a:t>
            </a:r>
            <a:r>
              <a:rPr lang="pt-BR" dirty="0" smtClean="0">
                <a:solidFill>
                  <a:prstClr val="black"/>
                </a:solidFill>
              </a:rPr>
              <a:t>cargo, as etapas do certame prescindem de disposição expressa em lei, sendo bastante sua estipulação no edital . </a:t>
            </a:r>
            <a:endParaRPr lang="pt-BR" dirty="0">
              <a:solidFill>
                <a:prstClr val="black"/>
              </a:solidFill>
            </a:endParaRPr>
          </a:p>
          <a:p>
            <a:pPr fontAlgn="t"/>
            <a:endParaRPr lang="pt-BR" dirty="0">
              <a:solidFill>
                <a:prstClr val="black"/>
              </a:solidFill>
            </a:endParaRPr>
          </a:p>
          <a:p>
            <a:pPr fontAlgn="t"/>
            <a:endParaRPr lang="pt-BR" dirty="0">
              <a:solidFill>
                <a:prstClr val="black"/>
              </a:solidFill>
            </a:endParaRPr>
          </a:p>
          <a:p>
            <a:pPr fontAlgn="t"/>
            <a:endParaRPr lang="pt-BR" dirty="0">
              <a:solidFill>
                <a:prstClr val="black"/>
              </a:solidFill>
            </a:endParaRPr>
          </a:p>
          <a:p>
            <a:pPr fontAlgn="t"/>
            <a:endParaRPr lang="pt-BR" dirty="0">
              <a:solidFill>
                <a:prstClr val="black"/>
              </a:solidFill>
            </a:endParaRPr>
          </a:p>
          <a:p>
            <a:pPr fontAlgn="t"/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555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5289550" y="393700"/>
            <a:ext cx="3529013" cy="5048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Aft>
                <a:spcPts val="0"/>
              </a:spcAft>
              <a:defRPr/>
            </a:pPr>
            <a:endParaRPr lang="pt-BR" sz="1600" b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843213" y="476250"/>
            <a:ext cx="5905500" cy="46038"/>
          </a:xfrm>
          <a:prstGeom prst="rect">
            <a:avLst/>
          </a:prstGeom>
          <a:solidFill>
            <a:srgbClr val="264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2339752" y="46223"/>
            <a:ext cx="6478488" cy="432047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 eaLnBrk="0" hangingPunct="0">
              <a:defRPr/>
            </a:pPr>
            <a:r>
              <a:rPr lang="pt-BR" sz="1400" b="1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Jurisprudência</a:t>
            </a:r>
            <a:endParaRPr lang="pt-BR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r" eaLnBrk="0" hangingPunct="0">
              <a:defRPr/>
            </a:pPr>
            <a:r>
              <a:rPr lang="pt-BR" sz="1400" b="1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Supremo Tribunal Federal</a:t>
            </a:r>
          </a:p>
        </p:txBody>
      </p:sp>
      <p:sp>
        <p:nvSpPr>
          <p:cNvPr id="48132" name="Rectangle 7"/>
          <p:cNvSpPr>
            <a:spLocks noChangeArrowheads="1"/>
          </p:cNvSpPr>
          <p:nvPr/>
        </p:nvSpPr>
        <p:spPr bwMode="auto">
          <a:xfrm>
            <a:off x="1071563" y="1153715"/>
            <a:ext cx="7215187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fontAlgn="t"/>
            <a:r>
              <a:rPr lang="pt-BR" u="sng" dirty="0" smtClean="0">
                <a:solidFill>
                  <a:prstClr val="black"/>
                </a:solidFill>
                <a:cs typeface="Times New Roman" pitchFamily="18" charset="0"/>
                <a:hlinkClick r:id=""/>
              </a:rPr>
              <a:t>Ag. Reg. No AI n.º 309.399/SP, </a:t>
            </a:r>
            <a:r>
              <a:rPr lang="pt-BR" u="sng" dirty="0">
                <a:solidFill>
                  <a:prstClr val="black"/>
                </a:solidFill>
                <a:cs typeface="Times New Roman" pitchFamily="18" charset="0"/>
                <a:hlinkClick r:id=""/>
              </a:rPr>
              <a:t>rel. Min. </a:t>
            </a:r>
            <a:r>
              <a:rPr lang="pt-BR" u="sng" dirty="0" smtClean="0">
                <a:solidFill>
                  <a:prstClr val="black"/>
                </a:solidFill>
                <a:cs typeface="Times New Roman" pitchFamily="18" charset="0"/>
                <a:hlinkClick r:id=""/>
              </a:rPr>
              <a:t>Dias </a:t>
            </a:r>
            <a:r>
              <a:rPr lang="pt-BR" u="sng" dirty="0" err="1" smtClean="0">
                <a:solidFill>
                  <a:prstClr val="black"/>
                </a:solidFill>
                <a:cs typeface="Times New Roman" pitchFamily="18" charset="0"/>
                <a:hlinkClick r:id=""/>
              </a:rPr>
              <a:t>Toffoli</a:t>
            </a:r>
            <a:r>
              <a:rPr lang="pt-BR" u="sng" dirty="0" smtClean="0">
                <a:solidFill>
                  <a:prstClr val="black"/>
                </a:solidFill>
                <a:cs typeface="Times New Roman" pitchFamily="18" charset="0"/>
                <a:hlinkClick r:id=""/>
              </a:rPr>
              <a:t>, 24.4.2012</a:t>
            </a:r>
            <a:endParaRPr lang="pt-BR" u="sng" dirty="0">
              <a:solidFill>
                <a:prstClr val="black"/>
              </a:solidFill>
              <a:cs typeface="Times New Roman" pitchFamily="18" charset="0"/>
              <a:hlinkClick r:id=""/>
            </a:endParaRPr>
          </a:p>
          <a:p>
            <a:pPr fontAlgn="t"/>
            <a:endParaRPr lang="pt-BR" u="sng" dirty="0">
              <a:solidFill>
                <a:prstClr val="black"/>
              </a:solidFill>
              <a:cs typeface="Times New Roman" pitchFamily="18" charset="0"/>
              <a:hlinkClick r:id=""/>
            </a:endParaRPr>
          </a:p>
          <a:p>
            <a:pPr fontAlgn="t">
              <a:lnSpc>
                <a:spcPct val="150000"/>
              </a:lnSpc>
            </a:pPr>
            <a:endParaRPr lang="pt-BR" dirty="0" smtClean="0">
              <a:solidFill>
                <a:prstClr val="black"/>
              </a:solidFill>
            </a:endParaRPr>
          </a:p>
          <a:p>
            <a:pPr algn="just" fontAlgn="t">
              <a:lnSpc>
                <a:spcPct val="150000"/>
              </a:lnSpc>
            </a:pPr>
            <a:r>
              <a:rPr lang="pt-BR" dirty="0" smtClean="0">
                <a:solidFill>
                  <a:prstClr val="black"/>
                </a:solidFill>
              </a:rPr>
              <a:t>Lei Municipal . Violação do disposto no art.37, II CRFB mediante a criação de cargos em comissão referentes a funções para cujo desempenho não é necessária a confiança  pessoal. </a:t>
            </a:r>
            <a:endParaRPr lang="pt-BR" dirty="0">
              <a:solidFill>
                <a:prstClr val="black"/>
              </a:solidFill>
            </a:endParaRPr>
          </a:p>
          <a:p>
            <a:pPr fontAlgn="t"/>
            <a:endParaRPr lang="pt-BR" dirty="0">
              <a:solidFill>
                <a:prstClr val="black"/>
              </a:solidFill>
            </a:endParaRPr>
          </a:p>
          <a:p>
            <a:pPr fontAlgn="t"/>
            <a:endParaRPr lang="pt-BR" dirty="0">
              <a:solidFill>
                <a:prstClr val="black"/>
              </a:solidFill>
            </a:endParaRPr>
          </a:p>
          <a:p>
            <a:pPr fontAlgn="t"/>
            <a:endParaRPr lang="pt-BR" dirty="0">
              <a:solidFill>
                <a:prstClr val="black"/>
              </a:solidFill>
            </a:endParaRPr>
          </a:p>
          <a:p>
            <a:pPr fontAlgn="t"/>
            <a:endParaRPr lang="pt-BR" dirty="0">
              <a:solidFill>
                <a:prstClr val="black"/>
              </a:solidFill>
            </a:endParaRPr>
          </a:p>
          <a:p>
            <a:pPr fontAlgn="t"/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271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5289550" y="393700"/>
            <a:ext cx="3529013" cy="5048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Aft>
                <a:spcPts val="0"/>
              </a:spcAft>
              <a:defRPr/>
            </a:pPr>
            <a:endParaRPr lang="pt-BR" sz="1600" b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843213" y="476250"/>
            <a:ext cx="5905500" cy="46038"/>
          </a:xfrm>
          <a:prstGeom prst="rect">
            <a:avLst/>
          </a:prstGeom>
          <a:solidFill>
            <a:srgbClr val="264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2339752" y="46223"/>
            <a:ext cx="6478488" cy="432047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 eaLnBrk="0" hangingPunct="0">
              <a:defRPr/>
            </a:pPr>
            <a:r>
              <a:rPr lang="pt-BR" sz="1400" b="1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Jurisprudência</a:t>
            </a:r>
            <a:endParaRPr lang="pt-BR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r" eaLnBrk="0" hangingPunct="0">
              <a:defRPr/>
            </a:pPr>
            <a:r>
              <a:rPr lang="pt-BR" sz="1400" b="1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Supremo Tribunal Federal</a:t>
            </a:r>
          </a:p>
        </p:txBody>
      </p:sp>
      <p:sp>
        <p:nvSpPr>
          <p:cNvPr id="48132" name="Rectangle 7"/>
          <p:cNvSpPr>
            <a:spLocks noChangeArrowheads="1"/>
          </p:cNvSpPr>
          <p:nvPr/>
        </p:nvSpPr>
        <p:spPr bwMode="auto">
          <a:xfrm>
            <a:off x="1071563" y="1153715"/>
            <a:ext cx="7215187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fontAlgn="t"/>
            <a:r>
              <a:rPr lang="pt-BR" u="sng" dirty="0" smtClean="0">
                <a:solidFill>
                  <a:prstClr val="black"/>
                </a:solidFill>
                <a:cs typeface="Times New Roman" pitchFamily="18" charset="0"/>
                <a:hlinkClick r:id=""/>
              </a:rPr>
              <a:t>Med. </a:t>
            </a:r>
            <a:r>
              <a:rPr lang="pt-BR" u="sng" dirty="0" err="1" smtClean="0">
                <a:solidFill>
                  <a:prstClr val="black"/>
                </a:solidFill>
                <a:cs typeface="Times New Roman" pitchFamily="18" charset="0"/>
                <a:hlinkClick r:id=""/>
              </a:rPr>
              <a:t>Caut</a:t>
            </a:r>
            <a:r>
              <a:rPr lang="pt-BR" u="sng" dirty="0" smtClean="0">
                <a:solidFill>
                  <a:prstClr val="black"/>
                </a:solidFill>
                <a:cs typeface="Times New Roman" pitchFamily="18" charset="0"/>
                <a:hlinkClick r:id=""/>
              </a:rPr>
              <a:t>. Em ADI n.º 4.698/MA, </a:t>
            </a:r>
            <a:r>
              <a:rPr lang="pt-BR" u="sng" dirty="0">
                <a:solidFill>
                  <a:prstClr val="black"/>
                </a:solidFill>
                <a:cs typeface="Times New Roman" pitchFamily="18" charset="0"/>
                <a:hlinkClick r:id=""/>
              </a:rPr>
              <a:t>rel. Min. </a:t>
            </a:r>
            <a:r>
              <a:rPr lang="pt-BR" u="sng" dirty="0" smtClean="0">
                <a:solidFill>
                  <a:prstClr val="black"/>
                </a:solidFill>
                <a:cs typeface="Times New Roman" pitchFamily="18" charset="0"/>
                <a:hlinkClick r:id=""/>
              </a:rPr>
              <a:t>Joaquim Barbosa</a:t>
            </a:r>
            <a:endParaRPr lang="pt-BR" u="sng" dirty="0">
              <a:solidFill>
                <a:prstClr val="black"/>
              </a:solidFill>
              <a:cs typeface="Times New Roman" pitchFamily="18" charset="0"/>
              <a:hlinkClick r:id=""/>
            </a:endParaRPr>
          </a:p>
          <a:p>
            <a:pPr fontAlgn="t"/>
            <a:endParaRPr lang="pt-BR" u="sng" dirty="0">
              <a:solidFill>
                <a:prstClr val="black"/>
              </a:solidFill>
              <a:cs typeface="Times New Roman" pitchFamily="18" charset="0"/>
              <a:hlinkClick r:id=""/>
            </a:endParaRPr>
          </a:p>
          <a:p>
            <a:pPr fontAlgn="t">
              <a:lnSpc>
                <a:spcPct val="150000"/>
              </a:lnSpc>
            </a:pPr>
            <a:endParaRPr lang="pt-BR" dirty="0" smtClean="0">
              <a:solidFill>
                <a:prstClr val="black"/>
              </a:solidFill>
            </a:endParaRPr>
          </a:p>
          <a:p>
            <a:pPr algn="just" fontAlgn="t">
              <a:lnSpc>
                <a:spcPct val="150000"/>
              </a:lnSpc>
            </a:pPr>
            <a:r>
              <a:rPr lang="pt-BR" dirty="0" smtClean="0">
                <a:solidFill>
                  <a:prstClr val="black"/>
                </a:solidFill>
              </a:rPr>
              <a:t>Suspenso, com efeitos </a:t>
            </a:r>
            <a:r>
              <a:rPr lang="pt-BR" i="1" dirty="0" err="1" smtClean="0">
                <a:solidFill>
                  <a:prstClr val="black"/>
                </a:solidFill>
              </a:rPr>
              <a:t>ex</a:t>
            </a:r>
            <a:r>
              <a:rPr lang="pt-BR" i="1" dirty="0" smtClean="0">
                <a:solidFill>
                  <a:prstClr val="black"/>
                </a:solidFill>
              </a:rPr>
              <a:t> </a:t>
            </a:r>
            <a:r>
              <a:rPr lang="pt-BR" i="1" dirty="0" err="1" smtClean="0">
                <a:solidFill>
                  <a:prstClr val="black"/>
                </a:solidFill>
              </a:rPr>
              <a:t>tunc</a:t>
            </a:r>
            <a:r>
              <a:rPr lang="pt-BR" i="1" dirty="0" smtClean="0">
                <a:solidFill>
                  <a:prstClr val="black"/>
                </a:solidFill>
              </a:rPr>
              <a:t>, </a:t>
            </a:r>
            <a:r>
              <a:rPr lang="pt-BR" dirty="0" smtClean="0">
                <a:solidFill>
                  <a:prstClr val="black"/>
                </a:solidFill>
              </a:rPr>
              <a:t>o dispositivo introduzido por Emenda </a:t>
            </a:r>
            <a:r>
              <a:rPr lang="pt-BR" dirty="0">
                <a:solidFill>
                  <a:prstClr val="black"/>
                </a:solidFill>
              </a:rPr>
              <a:t>à Constituição do Estado do </a:t>
            </a:r>
            <a:r>
              <a:rPr lang="pt-BR" dirty="0" smtClean="0">
                <a:solidFill>
                  <a:prstClr val="black"/>
                </a:solidFill>
              </a:rPr>
              <a:t>Maranhão, que fixou a idade de 75 anos para aposentadoria compulsória.</a:t>
            </a:r>
            <a:endParaRPr lang="pt-BR" dirty="0">
              <a:solidFill>
                <a:prstClr val="black"/>
              </a:solidFill>
            </a:endParaRPr>
          </a:p>
          <a:p>
            <a:pPr fontAlgn="t"/>
            <a:endParaRPr lang="pt-BR" dirty="0">
              <a:solidFill>
                <a:prstClr val="black"/>
              </a:solidFill>
            </a:endParaRPr>
          </a:p>
          <a:p>
            <a:pPr fontAlgn="t"/>
            <a:endParaRPr lang="pt-BR" dirty="0">
              <a:solidFill>
                <a:prstClr val="black"/>
              </a:solidFill>
            </a:endParaRPr>
          </a:p>
          <a:p>
            <a:pPr fontAlgn="t"/>
            <a:endParaRPr lang="pt-BR" dirty="0">
              <a:solidFill>
                <a:prstClr val="black"/>
              </a:solidFill>
            </a:endParaRPr>
          </a:p>
          <a:p>
            <a:pPr fontAlgn="t"/>
            <a:endParaRPr lang="pt-BR" dirty="0">
              <a:solidFill>
                <a:prstClr val="black"/>
              </a:solidFill>
            </a:endParaRPr>
          </a:p>
          <a:p>
            <a:pPr fontAlgn="t"/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9882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5289550" y="393700"/>
            <a:ext cx="3529013" cy="5048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Aft>
                <a:spcPts val="0"/>
              </a:spcAft>
              <a:defRPr/>
            </a:pPr>
            <a:endParaRPr lang="pt-BR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843213" y="476250"/>
            <a:ext cx="5905500" cy="46038"/>
          </a:xfrm>
          <a:prstGeom prst="rect">
            <a:avLst/>
          </a:prstGeom>
          <a:solidFill>
            <a:srgbClr val="264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2339752" y="46223"/>
            <a:ext cx="6478488" cy="432047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 eaLnBrk="0" hangingPunct="0">
              <a:defRPr/>
            </a:pPr>
            <a:r>
              <a:rPr lang="pt-BR" sz="1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Jurisprudência</a:t>
            </a:r>
            <a:endParaRPr lang="pt-BR" sz="1400" dirty="0">
              <a:latin typeface="Arial" pitchFamily="34" charset="0"/>
              <a:cs typeface="Arial" pitchFamily="34" charset="0"/>
            </a:endParaRPr>
          </a:p>
          <a:p>
            <a:pPr algn="r" eaLnBrk="0" hangingPunct="0">
              <a:defRPr/>
            </a:pPr>
            <a:r>
              <a:rPr lang="pt-BR" sz="1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Supremo Tribunal Federal</a:t>
            </a:r>
          </a:p>
        </p:txBody>
      </p:sp>
      <p:sp>
        <p:nvSpPr>
          <p:cNvPr id="31748" name="Rectangle 7"/>
          <p:cNvSpPr>
            <a:spLocks noChangeArrowheads="1"/>
          </p:cNvSpPr>
          <p:nvPr/>
        </p:nvSpPr>
        <p:spPr bwMode="auto">
          <a:xfrm>
            <a:off x="1116013" y="1793885"/>
            <a:ext cx="7215187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u="sng" dirty="0" smtClean="0">
                <a:hlinkClick r:id="rId3" tooltip="blocked::http://www.stf.jus.br/portal/processo/verProcessoAndamento.asp?numero=4357&amp;classe=ADI&amp;origem=AP&amp;recurso=0&amp;tipoJulgamento=M"/>
              </a:rPr>
              <a:t>MS 28399 </a:t>
            </a:r>
            <a:r>
              <a:rPr lang="en-US" u="sng" dirty="0" err="1" smtClean="0">
                <a:hlinkClick r:id="rId3" tooltip="blocked::http://www.stf.jus.br/portal/processo/verProcessoAndamento.asp?numero=4357&amp;classe=ADI&amp;origem=AP&amp;recurso=0&amp;tipoJulgamento=M"/>
              </a:rPr>
              <a:t>AgR</a:t>
            </a:r>
            <a:r>
              <a:rPr lang="en-US" u="sng" dirty="0" smtClean="0">
                <a:hlinkClick r:id="rId3" tooltip="blocked::http://www.stf.jus.br/portal/processo/verProcessoAndamento.asp?numero=4357&amp;classe=ADI&amp;origem=AP&amp;recurso=0&amp;tipoJulgamento=M"/>
              </a:rPr>
              <a:t>/DF, </a:t>
            </a:r>
            <a:r>
              <a:rPr lang="en-US" u="sng" dirty="0">
                <a:hlinkClick r:id="rId3" tooltip="blocked::http://www.stf.jus.br/portal/processo/verProcessoAndamento.asp?numero=4357&amp;classe=ADI&amp;origem=AP&amp;recurso=0&amp;tipoJulgamento=M"/>
              </a:rPr>
              <a:t>rel. Min. </a:t>
            </a:r>
            <a:r>
              <a:rPr lang="en-US" u="sng" dirty="0" smtClean="0">
                <a:hlinkClick r:id="rId3" tooltip="blocked::http://www.stf.jus.br/portal/processo/verProcessoAndamento.asp?numero=4357&amp;classe=ADI&amp;origem=AP&amp;recurso=0&amp;tipoJulgamento=M"/>
              </a:rPr>
              <a:t>Ricardo Lewandowski, 22.05.2012</a:t>
            </a:r>
            <a:endParaRPr lang="pt-BR" dirty="0"/>
          </a:p>
          <a:p>
            <a:pPr eaLnBrk="0" hangingPunct="0"/>
            <a:endParaRPr lang="pt-BR" dirty="0"/>
          </a:p>
          <a:p>
            <a:r>
              <a:rPr lang="pt-BR" b="1" dirty="0" smtClean="0"/>
              <a:t>Aposentadoria e certidão de tempo de serviço como aluno-aprendiz</a:t>
            </a:r>
            <a:endParaRPr lang="pt-BR" b="1" dirty="0"/>
          </a:p>
          <a:p>
            <a:endParaRPr lang="pt-BR" b="1" dirty="0"/>
          </a:p>
          <a:p>
            <a:pPr algn="just"/>
            <a:r>
              <a:rPr lang="pt-BR" sz="2000" dirty="0" smtClean="0"/>
              <a:t>Validade de certidão de tempo de serviço expedida por escola técnica, na qual consta anotada a quantidade de dias trabalhados como aluno-aprendiz.</a:t>
            </a:r>
            <a:endParaRPr lang="pt-BR" sz="2000" dirty="0"/>
          </a:p>
          <a:p>
            <a:pPr algn="just">
              <a:lnSpc>
                <a:spcPct val="150000"/>
              </a:lnSpc>
            </a:pPr>
            <a:endParaRPr lang="pt-BR" sz="2000" dirty="0"/>
          </a:p>
          <a:p>
            <a:pPr>
              <a:lnSpc>
                <a:spcPct val="150000"/>
              </a:lnSpc>
            </a:pPr>
            <a:r>
              <a:rPr lang="pt-BR" dirty="0"/>
              <a:t/>
            </a:r>
            <a:br>
              <a:rPr lang="pt-BR" dirty="0"/>
            </a:br>
            <a:endParaRPr lang="pt-BR" dirty="0"/>
          </a:p>
          <a:p>
            <a:pPr eaLnBrk="0" hangingPunct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4269005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5289550" y="393700"/>
            <a:ext cx="3529013" cy="5048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Aft>
                <a:spcPts val="0"/>
              </a:spcAft>
              <a:defRPr/>
            </a:pPr>
            <a:endParaRPr lang="pt-BR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843213" y="476250"/>
            <a:ext cx="5905500" cy="46038"/>
          </a:xfrm>
          <a:prstGeom prst="rect">
            <a:avLst/>
          </a:prstGeom>
          <a:solidFill>
            <a:srgbClr val="264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2339752" y="46223"/>
            <a:ext cx="6478488" cy="432047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 eaLnBrk="0" hangingPunct="0">
              <a:defRPr/>
            </a:pPr>
            <a:r>
              <a:rPr lang="pt-BR" sz="1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Jurisprudência</a:t>
            </a:r>
            <a:endParaRPr lang="pt-BR" sz="1400" dirty="0">
              <a:latin typeface="Arial" pitchFamily="34" charset="0"/>
              <a:cs typeface="Arial" pitchFamily="34" charset="0"/>
            </a:endParaRPr>
          </a:p>
          <a:p>
            <a:pPr algn="r" eaLnBrk="0" hangingPunct="0">
              <a:defRPr/>
            </a:pPr>
            <a:r>
              <a:rPr lang="pt-BR" sz="1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Supremo Tribunal Federal</a:t>
            </a:r>
          </a:p>
        </p:txBody>
      </p:sp>
      <p:sp>
        <p:nvSpPr>
          <p:cNvPr id="33796" name="Rectangle 7"/>
          <p:cNvSpPr>
            <a:spLocks noChangeArrowheads="1"/>
          </p:cNvSpPr>
          <p:nvPr/>
        </p:nvSpPr>
        <p:spPr bwMode="auto">
          <a:xfrm>
            <a:off x="910122" y="1772816"/>
            <a:ext cx="7458596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pt-BR" u="sng" dirty="0">
                <a:solidFill>
                  <a:srgbClr val="0000CC"/>
                </a:solidFill>
                <a:cs typeface="Times New Roman" pitchFamily="18" charset="0"/>
              </a:rPr>
              <a:t>MS 30822/DF</a:t>
            </a:r>
            <a:r>
              <a:rPr lang="en-US" u="sng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u="sng" dirty="0">
                <a:cs typeface="Times New Roman" pitchFamily="18" charset="0"/>
                <a:hlinkClick r:id="rId3" tooltip="blocked::http://www.stf.jus.br/portal/processo/verProcessoAndamento.asp?numero=28603&amp;classe=MS&amp;origem=AP&amp;recurso=0&amp;tipoJulgamento=M"/>
              </a:rPr>
              <a:t>rel. Min. Ricardo Lewandowski</a:t>
            </a:r>
            <a:r>
              <a:rPr lang="en-US" u="sng" dirty="0">
                <a:cs typeface="Times New Roman" pitchFamily="18" charset="0"/>
              </a:rPr>
              <a:t>  </a:t>
            </a:r>
            <a:r>
              <a:rPr lang="en-US" u="sng" dirty="0">
                <a:solidFill>
                  <a:srgbClr val="0000CC"/>
                </a:solidFill>
                <a:cs typeface="Times New Roman" pitchFamily="18" charset="0"/>
              </a:rPr>
              <a:t>05.06.2012</a:t>
            </a:r>
            <a:endParaRPr lang="pt-BR" u="sng" dirty="0">
              <a:solidFill>
                <a:srgbClr val="0000CC"/>
              </a:solidFill>
              <a:cs typeface="Times New Roman" pitchFamily="18" charset="0"/>
              <a:hlinkClick r:id=""/>
            </a:endParaRPr>
          </a:p>
          <a:p>
            <a:endParaRPr lang="pt-BR" u="sng" dirty="0">
              <a:cs typeface="Times New Roman" pitchFamily="18" charset="0"/>
              <a:hlinkClick r:id=""/>
            </a:endParaRPr>
          </a:p>
          <a:p>
            <a:r>
              <a:rPr lang="pt-BR" b="1" dirty="0" smtClean="0"/>
              <a:t>Concurso Público: exame psicotécnico</a:t>
            </a:r>
            <a:endParaRPr lang="pt-BR" b="1" dirty="0"/>
          </a:p>
          <a:p>
            <a:endParaRPr lang="pt-BR" dirty="0"/>
          </a:p>
          <a:p>
            <a:pPr algn="just"/>
            <a:r>
              <a:rPr lang="pt-BR" dirty="0" smtClean="0"/>
              <a:t>Teste psicotécnico em concurso depende de previsão legal e no edital, além de obedecer a critérios objetivos.</a:t>
            </a:r>
            <a:endParaRPr lang="pt-BR" dirty="0"/>
          </a:p>
          <a:p>
            <a:pPr algn="jus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691995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5289550" y="393700"/>
            <a:ext cx="3529013" cy="5048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Aft>
                <a:spcPts val="0"/>
              </a:spcAft>
              <a:defRPr/>
            </a:pPr>
            <a:endParaRPr lang="pt-BR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843213" y="476250"/>
            <a:ext cx="5905500" cy="46038"/>
          </a:xfrm>
          <a:prstGeom prst="rect">
            <a:avLst/>
          </a:prstGeom>
          <a:solidFill>
            <a:srgbClr val="264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2339752" y="46223"/>
            <a:ext cx="6478488" cy="432047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 eaLnBrk="0" hangingPunct="0">
              <a:defRPr/>
            </a:pPr>
            <a:r>
              <a:rPr lang="pt-BR" sz="1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Jurisprudência</a:t>
            </a:r>
            <a:endParaRPr lang="pt-BR" sz="1400" dirty="0">
              <a:latin typeface="Arial" pitchFamily="34" charset="0"/>
              <a:cs typeface="Arial" pitchFamily="34" charset="0"/>
            </a:endParaRPr>
          </a:p>
          <a:p>
            <a:pPr algn="r" eaLnBrk="0" hangingPunct="0">
              <a:defRPr/>
            </a:pPr>
            <a:r>
              <a:rPr lang="pt-BR" sz="1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Supremo Tribunal Federal</a:t>
            </a:r>
          </a:p>
        </p:txBody>
      </p:sp>
      <p:sp>
        <p:nvSpPr>
          <p:cNvPr id="35844" name="Rectangle 7"/>
          <p:cNvSpPr>
            <a:spLocks noChangeArrowheads="1"/>
          </p:cNvSpPr>
          <p:nvPr/>
        </p:nvSpPr>
        <p:spPr bwMode="auto">
          <a:xfrm>
            <a:off x="1113039" y="1977807"/>
            <a:ext cx="7215188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fontAlgn="t"/>
            <a:r>
              <a:rPr lang="pt-BR" u="sng" dirty="0" smtClean="0">
                <a:hlinkClick r:id="rId3" tooltip="blocked::http://www.stf.jus.br/portal/processo/verProcessoAndamento.asp?numero=603583&amp;classe=RE&amp;origem=AP&amp;recurso=0&amp;tipoJulgamento=M"/>
              </a:rPr>
              <a:t>MS 29350/PB</a:t>
            </a:r>
            <a:r>
              <a:rPr lang="en-US" u="sng" dirty="0" smtClean="0">
                <a:cs typeface="Times New Roman" pitchFamily="18" charset="0"/>
              </a:rPr>
              <a:t> </a:t>
            </a:r>
            <a:r>
              <a:rPr lang="en-US" u="sng" dirty="0">
                <a:hlinkClick r:id="rId3" tooltip="blocked::http://www.stf.jus.br/portal/processo/verProcessoAndamento.asp?numero=603583&amp;classe=RE&amp;origem=AP&amp;recurso=0&amp;tipoJulgamento=M"/>
              </a:rPr>
              <a:t>rel. Min. </a:t>
            </a:r>
            <a:r>
              <a:rPr lang="en-US" u="sng" dirty="0" err="1" smtClean="0">
                <a:hlinkClick r:id="rId3" tooltip="blocked::http://www.stf.jus.br/portal/processo/verProcessoAndamento.asp?numero=603583&amp;classe=RE&amp;origem=AP&amp;recurso=0&amp;tipoJulgamento=M"/>
              </a:rPr>
              <a:t>Luiz</a:t>
            </a:r>
            <a:r>
              <a:rPr lang="en-US" u="sng" dirty="0" smtClean="0">
                <a:hlinkClick r:id="rId3" tooltip="blocked::http://www.stf.jus.br/portal/processo/verProcessoAndamento.asp?numero=603583&amp;classe=RE&amp;origem=AP&amp;recurso=0&amp;tipoJulgamento=M"/>
              </a:rPr>
              <a:t> </a:t>
            </a:r>
            <a:r>
              <a:rPr lang="en-US" u="sng" dirty="0" err="1" smtClean="0">
                <a:hlinkClick r:id="rId3" tooltip="blocked::http://www.stf.jus.br/portal/processo/verProcessoAndamento.asp?numero=603583&amp;classe=RE&amp;origem=AP&amp;recurso=0&amp;tipoJulgamento=M"/>
              </a:rPr>
              <a:t>Fux</a:t>
            </a:r>
            <a:r>
              <a:rPr lang="en-US" u="sng" dirty="0" smtClean="0">
                <a:hlinkClick r:id="rId3" tooltip="blocked::http://www.stf.jus.br/portal/processo/verProcessoAndamento.asp?numero=603583&amp;classe=RE&amp;origem=AP&amp;recurso=0&amp;tipoJulgamento=M"/>
              </a:rPr>
              <a:t>, 20.6.2012</a:t>
            </a:r>
            <a:r>
              <a:rPr lang="pt-BR" u="sng" dirty="0" smtClean="0">
                <a:hlinkClick r:id=""/>
              </a:rPr>
              <a:t> </a:t>
            </a:r>
            <a:endParaRPr lang="pt-BR" u="sng" dirty="0">
              <a:hlinkClick r:id=""/>
            </a:endParaRPr>
          </a:p>
          <a:p>
            <a:pPr fontAlgn="t"/>
            <a:endParaRPr lang="pt-BR" u="sng" dirty="0">
              <a:hlinkClick r:id=""/>
            </a:endParaRPr>
          </a:p>
          <a:p>
            <a:pPr fontAlgn="t"/>
            <a:r>
              <a:rPr lang="pt-BR" b="1" dirty="0" smtClean="0"/>
              <a:t>Concurso Público e remoção</a:t>
            </a:r>
            <a:endParaRPr lang="pt-BR" b="1" dirty="0"/>
          </a:p>
          <a:p>
            <a:pPr fontAlgn="t"/>
            <a:endParaRPr lang="pt-BR" dirty="0"/>
          </a:p>
          <a:p>
            <a:pPr algn="just" fontAlgn="t"/>
            <a:r>
              <a:rPr lang="pt-BR" dirty="0" smtClean="0"/>
              <a:t>Certame organizado de forma regionalizada com vagas disponibilizadas em regiões. Precedência da remoção de servidores já integrantes dos quadros para, posteriormente, permitir aos remanescentes o preenchimento mediante a investidura de candidatos aprovados no concurso.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76690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/>
          </p:cNvSpPr>
          <p:nvPr>
            <p:ph type="title" idx="4294967295"/>
          </p:nvPr>
        </p:nvSpPr>
        <p:spPr>
          <a:xfrm>
            <a:off x="1187450" y="333375"/>
            <a:ext cx="7499350" cy="1084263"/>
          </a:xfrm>
        </p:spPr>
        <p:txBody>
          <a:bodyPr/>
          <a:lstStyle/>
          <a:p>
            <a:pPr algn="r" eaLnBrk="1" hangingPunct="1"/>
            <a:endParaRPr lang="pt-BR" sz="2000" b="1" smtClean="0">
              <a:solidFill>
                <a:srgbClr val="003399"/>
              </a:solidFill>
              <a:latin typeface="Arial" charset="0"/>
            </a:endParaRPr>
          </a:p>
        </p:txBody>
      </p:sp>
      <p:sp>
        <p:nvSpPr>
          <p:cNvPr id="14338" name="Rectangle 3"/>
          <p:cNvSpPr>
            <a:spLocks noGrp="1"/>
          </p:cNvSpPr>
          <p:nvPr>
            <p:ph type="body" idx="4294967295"/>
          </p:nvPr>
        </p:nvSpPr>
        <p:spPr>
          <a:xfrm>
            <a:off x="928688" y="2214563"/>
            <a:ext cx="7500937" cy="44291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pt-BR" sz="2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Erick Tavares – Diretor Jurídico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pt-BR" sz="2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Cristiane Carneiro – Gerente de Apoio Jurídico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pt-BR" sz="2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Paula </a:t>
            </a:r>
            <a:r>
              <a:rPr lang="pt-BR" sz="22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Ganeme</a:t>
            </a:r>
            <a:r>
              <a:rPr lang="pt-BR" sz="2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– Coordenadora Jurídica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pt-BR" sz="2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Flávio Carreiro – Assistente GAJ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pt-BR" sz="2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Alexandre Moura – Assistente CJU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pt-BR" sz="2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Sonia </a:t>
            </a:r>
            <a:r>
              <a:rPr lang="pt-BR" sz="22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Mançano</a:t>
            </a:r>
            <a:r>
              <a:rPr lang="pt-BR" sz="2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– Assistente CJU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pt-BR" sz="2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Daniel dos Santos Machado – Residente da PGE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pt-BR" sz="2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Aline Cabral – Estagiária da PGE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pt-BR" sz="2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Thiago Braz – Estagiário da PGE</a:t>
            </a: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2928938" y="500063"/>
            <a:ext cx="20843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Unicode MS" pitchFamily="34" charset="-128"/>
              </a:rPr>
              <a:t>Componentes</a:t>
            </a:r>
          </a:p>
        </p:txBody>
      </p:sp>
    </p:spTree>
    <p:extLst>
      <p:ext uri="{BB962C8B-B14F-4D97-AF65-F5344CB8AC3E}">
        <p14:creationId xmlns:p14="http://schemas.microsoft.com/office/powerpoint/2010/main" xmlns="" val="2454468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5289550" y="393700"/>
            <a:ext cx="3529013" cy="5048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Aft>
                <a:spcPts val="0"/>
              </a:spcAft>
              <a:defRPr/>
            </a:pPr>
            <a:endParaRPr lang="pt-BR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843213" y="476250"/>
            <a:ext cx="5905500" cy="46038"/>
          </a:xfrm>
          <a:prstGeom prst="rect">
            <a:avLst/>
          </a:prstGeom>
          <a:solidFill>
            <a:srgbClr val="264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2339752" y="46223"/>
            <a:ext cx="6478488" cy="432047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 eaLnBrk="0" hangingPunct="0">
              <a:defRPr/>
            </a:pPr>
            <a:r>
              <a:rPr lang="pt-BR" sz="1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Jurisprudência</a:t>
            </a:r>
            <a:endParaRPr lang="pt-BR" sz="1400" dirty="0">
              <a:latin typeface="Arial" pitchFamily="34" charset="0"/>
              <a:cs typeface="Arial" pitchFamily="34" charset="0"/>
            </a:endParaRPr>
          </a:p>
          <a:p>
            <a:pPr algn="r" eaLnBrk="0" hangingPunct="0">
              <a:defRPr/>
            </a:pPr>
            <a:r>
              <a:rPr lang="pt-BR" sz="1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Supremo Tribunal Federal</a:t>
            </a:r>
          </a:p>
        </p:txBody>
      </p:sp>
      <p:sp>
        <p:nvSpPr>
          <p:cNvPr id="35844" name="Rectangle 7"/>
          <p:cNvSpPr>
            <a:spLocks noChangeArrowheads="1"/>
          </p:cNvSpPr>
          <p:nvPr/>
        </p:nvSpPr>
        <p:spPr bwMode="auto">
          <a:xfrm>
            <a:off x="1127624" y="1911315"/>
            <a:ext cx="721518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fontAlgn="t"/>
            <a:r>
              <a:rPr lang="pt-BR" u="sng" dirty="0" smtClean="0">
                <a:hlinkClick r:id="rId3" tooltip="blocked::http://www.stf.jus.br/portal/processo/verProcessoAndamento.asp?numero=603583&amp;classe=RE&amp;origem=AP&amp;recurso=0&amp;tipoJulgamento=M"/>
              </a:rPr>
              <a:t>Repercussão Geral em RE n.º 587.371/DF</a:t>
            </a:r>
            <a:r>
              <a:rPr lang="en-US" u="sng" dirty="0" smtClean="0">
                <a:cs typeface="Times New Roman" pitchFamily="18" charset="0"/>
              </a:rPr>
              <a:t> </a:t>
            </a:r>
            <a:r>
              <a:rPr lang="en-US" u="sng" dirty="0">
                <a:hlinkClick r:id="rId3" tooltip="blocked::http://www.stf.jus.br/portal/processo/verProcessoAndamento.asp?numero=603583&amp;classe=RE&amp;origem=AP&amp;recurso=0&amp;tipoJulgamento=M"/>
              </a:rPr>
              <a:t>rel. Min. </a:t>
            </a:r>
            <a:r>
              <a:rPr lang="en-US" u="sng" dirty="0" smtClean="0">
                <a:hlinkClick r:id="rId3" tooltip="blocked::http://www.stf.jus.br/portal/processo/verProcessoAndamento.asp?numero=603583&amp;classe=RE&amp;origem=AP&amp;recurso=0&amp;tipoJulgamento=M"/>
              </a:rPr>
              <a:t>Ayres </a:t>
            </a:r>
            <a:r>
              <a:rPr lang="en-US" u="sng" dirty="0" err="1" smtClean="0">
                <a:hlinkClick r:id="rId3" tooltip="blocked::http://www.stf.jus.br/portal/processo/verProcessoAndamento.asp?numero=603583&amp;classe=RE&amp;origem=AP&amp;recurso=0&amp;tipoJulgamento=M"/>
              </a:rPr>
              <a:t>Britto</a:t>
            </a:r>
            <a:r>
              <a:rPr lang="pt-BR" u="sng" dirty="0" smtClean="0">
                <a:hlinkClick r:id=""/>
              </a:rPr>
              <a:t> </a:t>
            </a:r>
            <a:endParaRPr lang="pt-BR" u="sng" dirty="0">
              <a:hlinkClick r:id=""/>
            </a:endParaRPr>
          </a:p>
          <a:p>
            <a:pPr fontAlgn="t"/>
            <a:endParaRPr lang="pt-BR" u="sng" dirty="0">
              <a:hlinkClick r:id=""/>
            </a:endParaRPr>
          </a:p>
          <a:p>
            <a:pPr fontAlgn="t"/>
            <a:endParaRPr lang="pt-BR" dirty="0"/>
          </a:p>
          <a:p>
            <a:pPr algn="just" fontAlgn="t"/>
            <a:r>
              <a:rPr lang="pt-BR" dirty="0" smtClean="0"/>
              <a:t>Possibilidade de incorporação de vantagens (“quintos”) por magistrados em decorrência de função comissionada anteriormente ao ingresso na magistratura.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938591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5289550" y="393700"/>
            <a:ext cx="3529013" cy="5048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Aft>
                <a:spcPts val="0"/>
              </a:spcAft>
              <a:defRPr/>
            </a:pPr>
            <a:endParaRPr lang="pt-BR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843213" y="476250"/>
            <a:ext cx="5905500" cy="46038"/>
          </a:xfrm>
          <a:prstGeom prst="rect">
            <a:avLst/>
          </a:prstGeom>
          <a:solidFill>
            <a:srgbClr val="264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2339752" y="46223"/>
            <a:ext cx="6478488" cy="432047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 eaLnBrk="0" hangingPunct="0">
              <a:defRPr/>
            </a:pPr>
            <a:r>
              <a:rPr lang="pt-BR" sz="1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Jurisprudência</a:t>
            </a:r>
            <a:endParaRPr lang="pt-BR" sz="1400" dirty="0">
              <a:latin typeface="Arial" pitchFamily="34" charset="0"/>
              <a:cs typeface="Arial" pitchFamily="34" charset="0"/>
            </a:endParaRPr>
          </a:p>
          <a:p>
            <a:pPr algn="r" eaLnBrk="0" hangingPunct="0">
              <a:defRPr/>
            </a:pPr>
            <a:r>
              <a:rPr lang="pt-BR" sz="1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Supremo Tribunal Federal</a:t>
            </a:r>
          </a:p>
        </p:txBody>
      </p:sp>
      <p:sp>
        <p:nvSpPr>
          <p:cNvPr id="35844" name="Rectangle 7"/>
          <p:cNvSpPr>
            <a:spLocks noChangeArrowheads="1"/>
          </p:cNvSpPr>
          <p:nvPr/>
        </p:nvSpPr>
        <p:spPr bwMode="auto">
          <a:xfrm>
            <a:off x="1116427" y="1700808"/>
            <a:ext cx="721518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fontAlgn="t"/>
            <a:r>
              <a:rPr lang="pt-BR" u="sng" dirty="0" smtClean="0">
                <a:hlinkClick r:id="rId3" tooltip="blocked::http://www.stf.jus.br/portal/processo/verProcessoAndamento.asp?numero=603583&amp;classe=RE&amp;origem=AP&amp;recurso=0&amp;tipoJulgamento=M"/>
              </a:rPr>
              <a:t>Repercussão Geral em RE n.º 608.482-RN, </a:t>
            </a:r>
            <a:r>
              <a:rPr lang="en-US" u="sng" dirty="0" smtClean="0">
                <a:hlinkClick r:id="rId3" tooltip="blocked::http://www.stf.jus.br/portal/processo/verProcessoAndamento.asp?numero=603583&amp;classe=RE&amp;origem=AP&amp;recurso=0&amp;tipoJulgamento=M"/>
              </a:rPr>
              <a:t>rel</a:t>
            </a:r>
            <a:r>
              <a:rPr lang="en-US" u="sng" dirty="0">
                <a:hlinkClick r:id="rId3" tooltip="blocked::http://www.stf.jus.br/portal/processo/verProcessoAndamento.asp?numero=603583&amp;classe=RE&amp;origem=AP&amp;recurso=0&amp;tipoJulgamento=M"/>
              </a:rPr>
              <a:t>. Min. </a:t>
            </a:r>
            <a:r>
              <a:rPr lang="en-US" u="sng" dirty="0" smtClean="0">
                <a:hlinkClick r:id="rId3" tooltip="blocked::http://www.stf.jus.br/portal/processo/verProcessoAndamento.asp?numero=603583&amp;classe=RE&amp;origem=AP&amp;recurso=0&amp;tipoJulgamento=M"/>
              </a:rPr>
              <a:t>Ayres </a:t>
            </a:r>
            <a:r>
              <a:rPr lang="en-US" u="sng" dirty="0" err="1" smtClean="0">
                <a:hlinkClick r:id="rId3" tooltip="blocked::http://www.stf.jus.br/portal/processo/verProcessoAndamento.asp?numero=603583&amp;classe=RE&amp;origem=AP&amp;recurso=0&amp;tipoJulgamento=M"/>
              </a:rPr>
              <a:t>Britto</a:t>
            </a:r>
            <a:r>
              <a:rPr lang="pt-BR" u="sng" dirty="0" smtClean="0">
                <a:hlinkClick r:id=""/>
              </a:rPr>
              <a:t> </a:t>
            </a:r>
            <a:endParaRPr lang="pt-BR" u="sng" dirty="0">
              <a:hlinkClick r:id=""/>
            </a:endParaRPr>
          </a:p>
          <a:p>
            <a:pPr fontAlgn="t"/>
            <a:endParaRPr lang="pt-BR" u="sng" dirty="0">
              <a:hlinkClick r:id=""/>
            </a:endParaRPr>
          </a:p>
          <a:p>
            <a:pPr fontAlgn="t"/>
            <a:endParaRPr lang="pt-BR" dirty="0"/>
          </a:p>
          <a:p>
            <a:pPr algn="just" fontAlgn="t"/>
            <a:r>
              <a:rPr lang="pt-BR" dirty="0" smtClean="0"/>
              <a:t>Teoria do fato consumado relativa à situações em que a posse ou o exercício em cargo público ocorreram por força de decisão judicial de caráter provisório..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066610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5289550" y="393700"/>
            <a:ext cx="3529013" cy="5048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Aft>
                <a:spcPts val="0"/>
              </a:spcAft>
              <a:defRPr/>
            </a:pPr>
            <a:endParaRPr lang="pt-BR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843213" y="476250"/>
            <a:ext cx="5905500" cy="46038"/>
          </a:xfrm>
          <a:prstGeom prst="rect">
            <a:avLst/>
          </a:prstGeom>
          <a:solidFill>
            <a:srgbClr val="264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2339752" y="46223"/>
            <a:ext cx="6478488" cy="432047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 eaLnBrk="0" hangingPunct="0">
              <a:defRPr/>
            </a:pPr>
            <a:r>
              <a:rPr lang="pt-BR" sz="1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Jurisprudência</a:t>
            </a:r>
            <a:endParaRPr lang="pt-BR" sz="1400" dirty="0">
              <a:latin typeface="Arial" pitchFamily="34" charset="0"/>
              <a:cs typeface="Arial" pitchFamily="34" charset="0"/>
            </a:endParaRPr>
          </a:p>
          <a:p>
            <a:pPr algn="r" eaLnBrk="0" hangingPunct="0">
              <a:defRPr/>
            </a:pPr>
            <a:r>
              <a:rPr lang="pt-BR" sz="1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Supremo Tribunal Federal</a:t>
            </a:r>
          </a:p>
        </p:txBody>
      </p:sp>
      <p:sp>
        <p:nvSpPr>
          <p:cNvPr id="35844" name="Rectangle 7"/>
          <p:cNvSpPr>
            <a:spLocks noChangeArrowheads="1"/>
          </p:cNvSpPr>
          <p:nvPr/>
        </p:nvSpPr>
        <p:spPr bwMode="auto">
          <a:xfrm>
            <a:off x="1116427" y="1839307"/>
            <a:ext cx="7215188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fontAlgn="t"/>
            <a:r>
              <a:rPr lang="pt-BR" u="sng" dirty="0" smtClean="0">
                <a:hlinkClick r:id="rId3" tooltip="blocked::http://www.stf.jus.br/portal/processo/verProcessoAndamento.asp?numero=603583&amp;classe=RE&amp;origem=AP&amp;recurso=0&amp;tipoJulgamento=M"/>
              </a:rPr>
              <a:t>Repercussão Geral em RE n.º 609.381-GO, </a:t>
            </a:r>
            <a:r>
              <a:rPr lang="en-US" u="sng" dirty="0" smtClean="0">
                <a:hlinkClick r:id="rId3" tooltip="blocked::http://www.stf.jus.br/portal/processo/verProcessoAndamento.asp?numero=603583&amp;classe=RE&amp;origem=AP&amp;recurso=0&amp;tipoJulgamento=M"/>
              </a:rPr>
              <a:t>rel</a:t>
            </a:r>
            <a:r>
              <a:rPr lang="en-US" u="sng" dirty="0">
                <a:hlinkClick r:id="rId3" tooltip="blocked::http://www.stf.jus.br/portal/processo/verProcessoAndamento.asp?numero=603583&amp;classe=RE&amp;origem=AP&amp;recurso=0&amp;tipoJulgamento=M"/>
              </a:rPr>
              <a:t>. Min. </a:t>
            </a:r>
            <a:r>
              <a:rPr lang="en-US" u="sng" dirty="0" smtClean="0">
                <a:hlinkClick r:id="rId3" tooltip="blocked::http://www.stf.jus.br/portal/processo/verProcessoAndamento.asp?numero=603583&amp;classe=RE&amp;origem=AP&amp;recurso=0&amp;tipoJulgamento=M"/>
              </a:rPr>
              <a:t>Ayres </a:t>
            </a:r>
            <a:r>
              <a:rPr lang="en-US" u="sng" dirty="0" err="1" smtClean="0">
                <a:hlinkClick r:id="rId3" tooltip="blocked::http://www.stf.jus.br/portal/processo/verProcessoAndamento.asp?numero=603583&amp;classe=RE&amp;origem=AP&amp;recurso=0&amp;tipoJulgamento=M"/>
              </a:rPr>
              <a:t>Britto</a:t>
            </a:r>
            <a:r>
              <a:rPr lang="pt-BR" u="sng" dirty="0" smtClean="0">
                <a:hlinkClick r:id=""/>
              </a:rPr>
              <a:t> </a:t>
            </a:r>
            <a:endParaRPr lang="pt-BR" u="sng" dirty="0">
              <a:hlinkClick r:id=""/>
            </a:endParaRPr>
          </a:p>
          <a:p>
            <a:pPr fontAlgn="t"/>
            <a:endParaRPr lang="pt-BR" u="sng" dirty="0">
              <a:hlinkClick r:id=""/>
            </a:endParaRPr>
          </a:p>
          <a:p>
            <a:pPr fontAlgn="t"/>
            <a:endParaRPr lang="pt-BR" dirty="0"/>
          </a:p>
          <a:p>
            <a:pPr algn="just" fontAlgn="t"/>
            <a:r>
              <a:rPr lang="pt-BR" dirty="0" smtClean="0"/>
              <a:t>Aplicação do limite remuneratório tratado na Emenda Constitucional 41/2003 (teto remuneratório).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570101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5289550" y="393700"/>
            <a:ext cx="3529013" cy="5048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Aft>
                <a:spcPts val="0"/>
              </a:spcAft>
              <a:defRPr/>
            </a:pPr>
            <a:endParaRPr lang="pt-BR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843213" y="476250"/>
            <a:ext cx="5905500" cy="46038"/>
          </a:xfrm>
          <a:prstGeom prst="rect">
            <a:avLst/>
          </a:prstGeom>
          <a:solidFill>
            <a:srgbClr val="264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2339752" y="46223"/>
            <a:ext cx="6478488" cy="432047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 eaLnBrk="0" hangingPunct="0">
              <a:defRPr/>
            </a:pPr>
            <a:r>
              <a:rPr lang="pt-BR" sz="1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Jurisprudência</a:t>
            </a:r>
            <a:endParaRPr lang="pt-BR" sz="1400" dirty="0">
              <a:latin typeface="Arial" pitchFamily="34" charset="0"/>
              <a:cs typeface="Arial" pitchFamily="34" charset="0"/>
            </a:endParaRPr>
          </a:p>
          <a:p>
            <a:pPr algn="r" eaLnBrk="0" hangingPunct="0">
              <a:defRPr/>
            </a:pPr>
            <a:r>
              <a:rPr lang="pt-BR" sz="1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Supremo Tribunal Federal</a:t>
            </a:r>
          </a:p>
        </p:txBody>
      </p:sp>
      <p:sp>
        <p:nvSpPr>
          <p:cNvPr id="35844" name="Rectangle 7"/>
          <p:cNvSpPr>
            <a:spLocks noChangeArrowheads="1"/>
          </p:cNvSpPr>
          <p:nvPr/>
        </p:nvSpPr>
        <p:spPr bwMode="auto">
          <a:xfrm>
            <a:off x="1116427" y="1700808"/>
            <a:ext cx="721518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fontAlgn="t"/>
            <a:r>
              <a:rPr lang="pt-BR" u="sng" dirty="0" smtClean="0">
                <a:hlinkClick r:id="rId3" tooltip="blocked::http://www.stf.jus.br/portal/processo/verProcessoAndamento.asp?numero=603583&amp;classe=RE&amp;origem=AP&amp;recurso=0&amp;tipoJulgamento=M"/>
              </a:rPr>
              <a:t>Repercussão Geral em RE n.º 656.860-MT, </a:t>
            </a:r>
            <a:r>
              <a:rPr lang="en-US" u="sng" dirty="0" smtClean="0">
                <a:hlinkClick r:id="rId3" tooltip="blocked::http://www.stf.jus.br/portal/processo/verProcessoAndamento.asp?numero=603583&amp;classe=RE&amp;origem=AP&amp;recurso=0&amp;tipoJulgamento=M"/>
              </a:rPr>
              <a:t>rel</a:t>
            </a:r>
            <a:r>
              <a:rPr lang="en-US" u="sng" dirty="0">
                <a:hlinkClick r:id="rId3" tooltip="blocked::http://www.stf.jus.br/portal/processo/verProcessoAndamento.asp?numero=603583&amp;classe=RE&amp;origem=AP&amp;recurso=0&amp;tipoJulgamento=M"/>
              </a:rPr>
              <a:t>. Min. </a:t>
            </a:r>
            <a:r>
              <a:rPr lang="en-US" u="sng" dirty="0" smtClean="0">
                <a:hlinkClick r:id="rId3" tooltip="blocked::http://www.stf.jus.br/portal/processo/verProcessoAndamento.asp?numero=603583&amp;classe=RE&amp;origem=AP&amp;recurso=0&amp;tipoJulgamento=M"/>
              </a:rPr>
              <a:t>Ayres </a:t>
            </a:r>
            <a:r>
              <a:rPr lang="en-US" u="sng" dirty="0" err="1" smtClean="0">
                <a:hlinkClick r:id="rId3" tooltip="blocked::http://www.stf.jus.br/portal/processo/verProcessoAndamento.asp?numero=603583&amp;classe=RE&amp;origem=AP&amp;recurso=0&amp;tipoJulgamento=M"/>
              </a:rPr>
              <a:t>Britto</a:t>
            </a:r>
            <a:r>
              <a:rPr lang="pt-BR" u="sng" dirty="0" smtClean="0">
                <a:hlinkClick r:id=""/>
              </a:rPr>
              <a:t> </a:t>
            </a:r>
            <a:endParaRPr lang="pt-BR" u="sng" dirty="0">
              <a:hlinkClick r:id=""/>
            </a:endParaRPr>
          </a:p>
          <a:p>
            <a:pPr fontAlgn="t"/>
            <a:endParaRPr lang="pt-BR" u="sng" dirty="0">
              <a:hlinkClick r:id=""/>
            </a:endParaRPr>
          </a:p>
          <a:p>
            <a:pPr fontAlgn="t"/>
            <a:endParaRPr lang="pt-BR" dirty="0"/>
          </a:p>
          <a:p>
            <a:pPr algn="just" fontAlgn="t"/>
            <a:r>
              <a:rPr lang="pt-BR" dirty="0" smtClean="0"/>
              <a:t>Concessão de aposentadoria por invalidez com proventos integrais nos casos em que a doença incurável não esteja prevista no rol  estipulado em lei.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89322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5289550" y="393700"/>
            <a:ext cx="3529013" cy="5048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Aft>
                <a:spcPts val="0"/>
              </a:spcAft>
              <a:defRPr/>
            </a:pPr>
            <a:endParaRPr lang="pt-BR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843213" y="476250"/>
            <a:ext cx="5905500" cy="46038"/>
          </a:xfrm>
          <a:prstGeom prst="rect">
            <a:avLst/>
          </a:prstGeom>
          <a:solidFill>
            <a:srgbClr val="264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2339752" y="46223"/>
            <a:ext cx="6478488" cy="432047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 eaLnBrk="0" hangingPunct="0">
              <a:defRPr/>
            </a:pPr>
            <a:r>
              <a:rPr lang="pt-BR" sz="1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Jurisprudência</a:t>
            </a:r>
            <a:endParaRPr lang="pt-BR" sz="1400" dirty="0">
              <a:latin typeface="Arial" pitchFamily="34" charset="0"/>
              <a:cs typeface="Arial" pitchFamily="34" charset="0"/>
            </a:endParaRPr>
          </a:p>
          <a:p>
            <a:pPr algn="r" eaLnBrk="0" hangingPunct="0">
              <a:defRPr/>
            </a:pPr>
            <a:r>
              <a:rPr lang="pt-BR" sz="1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Supremo Tribunal Federal</a:t>
            </a:r>
          </a:p>
        </p:txBody>
      </p:sp>
      <p:sp>
        <p:nvSpPr>
          <p:cNvPr id="35844" name="Rectangle 7"/>
          <p:cNvSpPr>
            <a:spLocks noChangeArrowheads="1"/>
          </p:cNvSpPr>
          <p:nvPr/>
        </p:nvSpPr>
        <p:spPr bwMode="auto">
          <a:xfrm>
            <a:off x="1116427" y="1839307"/>
            <a:ext cx="7215188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fontAlgn="t"/>
            <a:r>
              <a:rPr lang="pt-BR" u="sng" dirty="0" smtClean="0">
                <a:hlinkClick r:id="rId3" tooltip="blocked::http://www.stf.jus.br/portal/processo/verProcessoAndamento.asp?numero=603583&amp;classe=RE&amp;origem=AP&amp;recurso=0&amp;tipoJulgamento=M"/>
              </a:rPr>
              <a:t>Repercussão Geral em RE n.º 656.298-SE, </a:t>
            </a:r>
            <a:r>
              <a:rPr lang="en-US" u="sng" dirty="0" smtClean="0">
                <a:hlinkClick r:id="rId3" tooltip="blocked::http://www.stf.jus.br/portal/processo/verProcessoAndamento.asp?numero=603583&amp;classe=RE&amp;origem=AP&amp;recurso=0&amp;tipoJulgamento=M"/>
              </a:rPr>
              <a:t>rel</a:t>
            </a:r>
            <a:r>
              <a:rPr lang="en-US" u="sng" dirty="0">
                <a:hlinkClick r:id="rId3" tooltip="blocked::http://www.stf.jus.br/portal/processo/verProcessoAndamento.asp?numero=603583&amp;classe=RE&amp;origem=AP&amp;recurso=0&amp;tipoJulgamento=M"/>
              </a:rPr>
              <a:t>. Min. </a:t>
            </a:r>
            <a:r>
              <a:rPr lang="en-US" u="sng" dirty="0" smtClean="0">
                <a:hlinkClick r:id="rId3" tooltip="blocked::http://www.stf.jus.br/portal/processo/verProcessoAndamento.asp?numero=603583&amp;classe=RE&amp;origem=AP&amp;recurso=0&amp;tipoJulgamento=M"/>
              </a:rPr>
              <a:t>Ayres </a:t>
            </a:r>
            <a:r>
              <a:rPr lang="en-US" u="sng" dirty="0" err="1" smtClean="0">
                <a:hlinkClick r:id="rId3" tooltip="blocked::http://www.stf.jus.br/portal/processo/verProcessoAndamento.asp?numero=603583&amp;classe=RE&amp;origem=AP&amp;recurso=0&amp;tipoJulgamento=M"/>
              </a:rPr>
              <a:t>Britto</a:t>
            </a:r>
            <a:r>
              <a:rPr lang="pt-BR" u="sng" dirty="0" smtClean="0">
                <a:hlinkClick r:id=""/>
              </a:rPr>
              <a:t> </a:t>
            </a:r>
            <a:endParaRPr lang="pt-BR" u="sng" dirty="0">
              <a:hlinkClick r:id=""/>
            </a:endParaRPr>
          </a:p>
          <a:p>
            <a:pPr fontAlgn="t"/>
            <a:endParaRPr lang="pt-BR" u="sng" dirty="0">
              <a:hlinkClick r:id=""/>
            </a:endParaRPr>
          </a:p>
          <a:p>
            <a:pPr fontAlgn="t"/>
            <a:endParaRPr lang="pt-BR" dirty="0"/>
          </a:p>
          <a:p>
            <a:pPr algn="just" fontAlgn="t"/>
            <a:r>
              <a:rPr lang="pt-BR" dirty="0" smtClean="0"/>
              <a:t>Reconhecimento jurídico de união estável </a:t>
            </a:r>
            <a:r>
              <a:rPr lang="pt-BR" dirty="0" err="1" smtClean="0"/>
              <a:t>homoafetiva</a:t>
            </a:r>
            <a:r>
              <a:rPr lang="pt-BR" dirty="0" smtClean="0"/>
              <a:t> e  de uniões estáveis concomitantes.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24791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5289550" y="393700"/>
            <a:ext cx="3529013" cy="5048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Aft>
                <a:spcPts val="0"/>
              </a:spcAft>
              <a:defRPr/>
            </a:pPr>
            <a:endParaRPr lang="pt-BR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843213" y="476250"/>
            <a:ext cx="5905500" cy="46038"/>
          </a:xfrm>
          <a:prstGeom prst="rect">
            <a:avLst/>
          </a:prstGeom>
          <a:solidFill>
            <a:srgbClr val="264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2339752" y="46223"/>
            <a:ext cx="6478488" cy="432047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 eaLnBrk="0" hangingPunct="0">
              <a:defRPr/>
            </a:pPr>
            <a:r>
              <a:rPr lang="pt-BR" sz="1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Jurisprudência</a:t>
            </a:r>
            <a:endParaRPr lang="pt-BR" sz="1400" dirty="0">
              <a:latin typeface="Arial" pitchFamily="34" charset="0"/>
              <a:cs typeface="Arial" pitchFamily="34" charset="0"/>
            </a:endParaRPr>
          </a:p>
          <a:p>
            <a:pPr algn="r" eaLnBrk="0" hangingPunct="0">
              <a:defRPr/>
            </a:pPr>
            <a:r>
              <a:rPr lang="pt-BR" sz="1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Supremo Tribunal Federal</a:t>
            </a:r>
          </a:p>
        </p:txBody>
      </p:sp>
      <p:sp>
        <p:nvSpPr>
          <p:cNvPr id="35844" name="Rectangle 7"/>
          <p:cNvSpPr>
            <a:spLocks noChangeArrowheads="1"/>
          </p:cNvSpPr>
          <p:nvPr/>
        </p:nvSpPr>
        <p:spPr bwMode="auto">
          <a:xfrm>
            <a:off x="1116427" y="1839307"/>
            <a:ext cx="7215188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fontAlgn="t"/>
            <a:r>
              <a:rPr lang="pt-BR" u="sng" dirty="0" smtClean="0">
                <a:hlinkClick r:id="rId3" tooltip="blocked::http://www.stf.jus.br/portal/processo/verProcessoAndamento.asp?numero=603583&amp;classe=RE&amp;origem=AP&amp;recurso=0&amp;tipoJulgamento=M"/>
              </a:rPr>
              <a:t>Repercussão Geral em RE n.º 652.777-SP, </a:t>
            </a:r>
            <a:r>
              <a:rPr lang="en-US" u="sng" dirty="0" smtClean="0">
                <a:hlinkClick r:id="rId3" tooltip="blocked::http://www.stf.jus.br/portal/processo/verProcessoAndamento.asp?numero=603583&amp;classe=RE&amp;origem=AP&amp;recurso=0&amp;tipoJulgamento=M"/>
              </a:rPr>
              <a:t>rel</a:t>
            </a:r>
            <a:r>
              <a:rPr lang="en-US" u="sng" dirty="0">
                <a:hlinkClick r:id="rId3" tooltip="blocked::http://www.stf.jus.br/portal/processo/verProcessoAndamento.asp?numero=603583&amp;classe=RE&amp;origem=AP&amp;recurso=0&amp;tipoJulgamento=M"/>
              </a:rPr>
              <a:t>. Min. </a:t>
            </a:r>
            <a:r>
              <a:rPr lang="en-US" u="sng" dirty="0" smtClean="0">
                <a:hlinkClick r:id="rId3" tooltip="blocked::http://www.stf.jus.br/portal/processo/verProcessoAndamento.asp?numero=603583&amp;classe=RE&amp;origem=AP&amp;recurso=0&amp;tipoJulgamento=M"/>
              </a:rPr>
              <a:t>Ayres </a:t>
            </a:r>
            <a:r>
              <a:rPr lang="en-US" u="sng" dirty="0" err="1" smtClean="0">
                <a:hlinkClick r:id="rId3" tooltip="blocked::http://www.stf.jus.br/portal/processo/verProcessoAndamento.asp?numero=603583&amp;classe=RE&amp;origem=AP&amp;recurso=0&amp;tipoJulgamento=M"/>
              </a:rPr>
              <a:t>Britto</a:t>
            </a:r>
            <a:r>
              <a:rPr lang="pt-BR" u="sng" dirty="0" smtClean="0">
                <a:hlinkClick r:id=""/>
              </a:rPr>
              <a:t> </a:t>
            </a:r>
            <a:endParaRPr lang="pt-BR" u="sng" dirty="0">
              <a:hlinkClick r:id=""/>
            </a:endParaRPr>
          </a:p>
          <a:p>
            <a:pPr fontAlgn="t"/>
            <a:endParaRPr lang="pt-BR" u="sng" dirty="0">
              <a:hlinkClick r:id=""/>
            </a:endParaRPr>
          </a:p>
          <a:p>
            <a:pPr fontAlgn="t"/>
            <a:endParaRPr lang="pt-BR" dirty="0"/>
          </a:p>
          <a:p>
            <a:pPr algn="just" fontAlgn="t"/>
            <a:r>
              <a:rPr lang="pt-BR" dirty="0" smtClean="0"/>
              <a:t>Reconhecimento jurídico de união estável </a:t>
            </a:r>
            <a:r>
              <a:rPr lang="pt-BR" dirty="0" err="1" smtClean="0"/>
              <a:t>homoafetiva</a:t>
            </a:r>
            <a:r>
              <a:rPr lang="pt-BR" dirty="0" smtClean="0"/>
              <a:t> e  de uniões estáveis concomitantes.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504928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5289550" y="393700"/>
            <a:ext cx="3529013" cy="5048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Aft>
                <a:spcPts val="0"/>
              </a:spcAft>
              <a:defRPr/>
            </a:pPr>
            <a:endParaRPr lang="pt-BR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843213" y="476250"/>
            <a:ext cx="5905500" cy="46038"/>
          </a:xfrm>
          <a:prstGeom prst="rect">
            <a:avLst/>
          </a:prstGeom>
          <a:solidFill>
            <a:srgbClr val="264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2339752" y="46223"/>
            <a:ext cx="6478488" cy="432047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 eaLnBrk="0" hangingPunct="0">
              <a:defRPr/>
            </a:pPr>
            <a:r>
              <a:rPr lang="pt-BR" sz="1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Jurisprudência</a:t>
            </a:r>
            <a:endParaRPr lang="pt-BR" sz="1400" dirty="0">
              <a:latin typeface="Arial" pitchFamily="34" charset="0"/>
              <a:cs typeface="Arial" pitchFamily="34" charset="0"/>
            </a:endParaRPr>
          </a:p>
          <a:p>
            <a:pPr algn="r" eaLnBrk="0" hangingPunct="0">
              <a:defRPr/>
            </a:pPr>
            <a:r>
              <a:rPr lang="pt-BR" sz="1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Supremo Tribunal Federal</a:t>
            </a:r>
          </a:p>
        </p:txBody>
      </p:sp>
      <p:sp>
        <p:nvSpPr>
          <p:cNvPr id="35844" name="Rectangle 7"/>
          <p:cNvSpPr>
            <a:spLocks noChangeArrowheads="1"/>
          </p:cNvSpPr>
          <p:nvPr/>
        </p:nvSpPr>
        <p:spPr bwMode="auto">
          <a:xfrm>
            <a:off x="1116427" y="1839307"/>
            <a:ext cx="7215188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fontAlgn="t"/>
            <a:r>
              <a:rPr lang="pt-BR" u="sng" dirty="0" smtClean="0">
                <a:hlinkClick r:id="rId3" tooltip="blocked::http://www.stf.jus.br/portal/processo/verProcessoAndamento.asp?numero=603583&amp;classe=RE&amp;origem=AP&amp;recurso=0&amp;tipoJulgamento=M"/>
              </a:rPr>
              <a:t>Repercussão Geral em ARE n.º 652.777-SP, </a:t>
            </a:r>
            <a:r>
              <a:rPr lang="en-US" u="sng" dirty="0" smtClean="0">
                <a:hlinkClick r:id="rId3" tooltip="blocked::http://www.stf.jus.br/portal/processo/verProcessoAndamento.asp?numero=603583&amp;classe=RE&amp;origem=AP&amp;recurso=0&amp;tipoJulgamento=M"/>
              </a:rPr>
              <a:t>rel</a:t>
            </a:r>
            <a:r>
              <a:rPr lang="en-US" u="sng" dirty="0">
                <a:hlinkClick r:id="rId3" tooltip="blocked::http://www.stf.jus.br/portal/processo/verProcessoAndamento.asp?numero=603583&amp;classe=RE&amp;origem=AP&amp;recurso=0&amp;tipoJulgamento=M"/>
              </a:rPr>
              <a:t>. Min. </a:t>
            </a:r>
            <a:r>
              <a:rPr lang="en-US" u="sng" dirty="0" smtClean="0">
                <a:hlinkClick r:id="rId3" tooltip="blocked::http://www.stf.jus.br/portal/processo/verProcessoAndamento.asp?numero=603583&amp;classe=RE&amp;origem=AP&amp;recurso=0&amp;tipoJulgamento=M"/>
              </a:rPr>
              <a:t>Ayres </a:t>
            </a:r>
            <a:r>
              <a:rPr lang="en-US" u="sng" dirty="0" err="1" smtClean="0">
                <a:hlinkClick r:id="rId3" tooltip="blocked::http://www.stf.jus.br/portal/processo/verProcessoAndamento.asp?numero=603583&amp;classe=RE&amp;origem=AP&amp;recurso=0&amp;tipoJulgamento=M"/>
              </a:rPr>
              <a:t>Britto</a:t>
            </a:r>
            <a:r>
              <a:rPr lang="pt-BR" u="sng" dirty="0" smtClean="0">
                <a:hlinkClick r:id=""/>
              </a:rPr>
              <a:t> </a:t>
            </a:r>
            <a:endParaRPr lang="pt-BR" u="sng" dirty="0">
              <a:hlinkClick r:id=""/>
            </a:endParaRPr>
          </a:p>
          <a:p>
            <a:pPr fontAlgn="t"/>
            <a:endParaRPr lang="pt-BR" u="sng" dirty="0">
              <a:hlinkClick r:id=""/>
            </a:endParaRPr>
          </a:p>
          <a:p>
            <a:pPr fontAlgn="t"/>
            <a:endParaRPr lang="pt-BR" dirty="0"/>
          </a:p>
          <a:p>
            <a:pPr algn="just" fontAlgn="t"/>
            <a:r>
              <a:rPr lang="pt-BR" dirty="0" smtClean="0"/>
              <a:t>Divulgação, em sítio eletrônico oficial, de informações alusivas a servidores públicos.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065535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5289550" y="393700"/>
            <a:ext cx="3529013" cy="5048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Aft>
                <a:spcPts val="0"/>
              </a:spcAft>
              <a:defRPr/>
            </a:pPr>
            <a:endParaRPr lang="pt-BR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843213" y="476250"/>
            <a:ext cx="5905500" cy="46038"/>
          </a:xfrm>
          <a:prstGeom prst="rect">
            <a:avLst/>
          </a:prstGeom>
          <a:solidFill>
            <a:srgbClr val="264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2339752" y="46223"/>
            <a:ext cx="6478488" cy="432047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 eaLnBrk="0" hangingPunct="0">
              <a:defRPr/>
            </a:pPr>
            <a:r>
              <a:rPr lang="pt-BR" sz="1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Jurisprudência</a:t>
            </a:r>
            <a:endParaRPr lang="pt-BR" sz="1400" dirty="0">
              <a:latin typeface="Arial" pitchFamily="34" charset="0"/>
              <a:cs typeface="Arial" pitchFamily="34" charset="0"/>
            </a:endParaRPr>
          </a:p>
          <a:p>
            <a:pPr algn="r" eaLnBrk="0" hangingPunct="0">
              <a:defRPr/>
            </a:pPr>
            <a:r>
              <a:rPr lang="pt-BR" sz="1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Superior Tribunal de Justiça</a:t>
            </a:r>
          </a:p>
        </p:txBody>
      </p:sp>
      <p:sp>
        <p:nvSpPr>
          <p:cNvPr id="50180" name="Rectangle 7"/>
          <p:cNvSpPr>
            <a:spLocks noChangeArrowheads="1"/>
          </p:cNvSpPr>
          <p:nvPr/>
        </p:nvSpPr>
        <p:spPr bwMode="auto">
          <a:xfrm>
            <a:off x="1071563" y="1152729"/>
            <a:ext cx="7215187" cy="3831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fontAlgn="t"/>
            <a:r>
              <a:rPr lang="pt-BR" u="sng" dirty="0" err="1" smtClean="0">
                <a:cs typeface="Times New Roman" pitchFamily="18" charset="0"/>
                <a:hlinkClick r:id=""/>
              </a:rPr>
              <a:t>Edcl</a:t>
            </a:r>
            <a:r>
              <a:rPr lang="pt-BR" u="sng" dirty="0" smtClean="0">
                <a:cs typeface="Times New Roman" pitchFamily="18" charset="0"/>
                <a:hlinkClick r:id=""/>
              </a:rPr>
              <a:t> no </a:t>
            </a:r>
            <a:r>
              <a:rPr lang="pt-BR" u="sng" dirty="0" err="1" smtClean="0">
                <a:cs typeface="Times New Roman" pitchFamily="18" charset="0"/>
                <a:hlinkClick r:id=""/>
              </a:rPr>
              <a:t>REsp</a:t>
            </a:r>
            <a:r>
              <a:rPr lang="pt-BR" u="sng" dirty="0" smtClean="0">
                <a:cs typeface="Times New Roman" pitchFamily="18" charset="0"/>
                <a:hlinkClick r:id=""/>
              </a:rPr>
              <a:t> 1.194.009-SP, Rel. Min. Arnaldo Esteves Lima , 17.05.2012</a:t>
            </a:r>
            <a:endParaRPr lang="pt-BR" u="sng" dirty="0">
              <a:cs typeface="Times New Roman" pitchFamily="18" charset="0"/>
              <a:hlinkClick r:id=""/>
            </a:endParaRPr>
          </a:p>
          <a:p>
            <a:pPr fontAlgn="t"/>
            <a:endParaRPr lang="pt-BR" u="sng" dirty="0">
              <a:cs typeface="Times New Roman" pitchFamily="18" charset="0"/>
              <a:hlinkClick r:id=""/>
            </a:endParaRPr>
          </a:p>
          <a:p>
            <a:pPr fontAlgn="t">
              <a:lnSpc>
                <a:spcPct val="150000"/>
              </a:lnSpc>
            </a:pPr>
            <a:r>
              <a:rPr lang="pt-BR" dirty="0" smtClean="0"/>
              <a:t>Falta de notificação do acusado para apresentar defesa prévia é causa de nulidade relativa. </a:t>
            </a:r>
          </a:p>
          <a:p>
            <a:pPr fontAlgn="t">
              <a:lnSpc>
                <a:spcPct val="150000"/>
              </a:lnSpc>
            </a:pPr>
            <a:endParaRPr lang="pt-BR" dirty="0"/>
          </a:p>
          <a:p>
            <a:pPr fontAlgn="t"/>
            <a:endParaRPr lang="pt-BR" dirty="0"/>
          </a:p>
          <a:p>
            <a:pPr fontAlgn="t"/>
            <a:endParaRPr lang="pt-BR" dirty="0"/>
          </a:p>
          <a:p>
            <a:pPr fontAlgn="t"/>
            <a:endParaRPr lang="pt-BR" dirty="0"/>
          </a:p>
          <a:p>
            <a:pPr fontAlgn="t"/>
            <a:endParaRPr lang="pt-BR" dirty="0"/>
          </a:p>
          <a:p>
            <a:pPr fontAlgn="t"/>
            <a:endParaRPr lang="pt-BR" dirty="0"/>
          </a:p>
          <a:p>
            <a:pPr fontAlgn="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800952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5289550" y="393700"/>
            <a:ext cx="3529013" cy="5048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Aft>
                <a:spcPts val="0"/>
              </a:spcAft>
              <a:defRPr/>
            </a:pPr>
            <a:endParaRPr lang="pt-BR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843213" y="476250"/>
            <a:ext cx="5905500" cy="46038"/>
          </a:xfrm>
          <a:prstGeom prst="rect">
            <a:avLst/>
          </a:prstGeom>
          <a:solidFill>
            <a:srgbClr val="264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2339752" y="46223"/>
            <a:ext cx="6478488" cy="432047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 eaLnBrk="0" hangingPunct="0">
              <a:defRPr/>
            </a:pPr>
            <a:r>
              <a:rPr lang="pt-BR" sz="1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Jurisprudência</a:t>
            </a:r>
            <a:endParaRPr lang="pt-BR" sz="1400" dirty="0">
              <a:latin typeface="Arial" pitchFamily="34" charset="0"/>
              <a:cs typeface="Arial" pitchFamily="34" charset="0"/>
            </a:endParaRPr>
          </a:p>
          <a:p>
            <a:pPr algn="r" eaLnBrk="0" hangingPunct="0">
              <a:defRPr/>
            </a:pPr>
            <a:r>
              <a:rPr lang="pt-BR" sz="1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Superior Tribunal de Justiça</a:t>
            </a:r>
          </a:p>
        </p:txBody>
      </p:sp>
      <p:sp>
        <p:nvSpPr>
          <p:cNvPr id="52228" name="Rectangle 7"/>
          <p:cNvSpPr>
            <a:spLocks noChangeArrowheads="1"/>
          </p:cNvSpPr>
          <p:nvPr/>
        </p:nvSpPr>
        <p:spPr bwMode="auto">
          <a:xfrm>
            <a:off x="1071563" y="1154510"/>
            <a:ext cx="7215187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fontAlgn="t"/>
            <a:r>
              <a:rPr lang="pt-BR" u="sng" dirty="0">
                <a:cs typeface="Times New Roman" pitchFamily="18" charset="0"/>
                <a:hlinkClick r:id=""/>
              </a:rPr>
              <a:t>MS </a:t>
            </a:r>
            <a:r>
              <a:rPr lang="pt-BR" u="sng" dirty="0" smtClean="0">
                <a:cs typeface="Times New Roman" pitchFamily="18" charset="0"/>
                <a:hlinkClick r:id=""/>
              </a:rPr>
              <a:t>10.950-DF</a:t>
            </a:r>
            <a:r>
              <a:rPr lang="pt-BR" u="sng" dirty="0">
                <a:cs typeface="Times New Roman" pitchFamily="18" charset="0"/>
                <a:hlinkClick r:id=""/>
              </a:rPr>
              <a:t>, rel. Min</a:t>
            </a:r>
            <a:r>
              <a:rPr lang="pt-BR" u="sng" dirty="0" smtClean="0">
                <a:cs typeface="Times New Roman" pitchFamily="18" charset="0"/>
                <a:hlinkClick r:id=""/>
              </a:rPr>
              <a:t>. </a:t>
            </a:r>
            <a:r>
              <a:rPr lang="pt-BR" u="sng" dirty="0" err="1" smtClean="0">
                <a:cs typeface="Times New Roman" pitchFamily="18" charset="0"/>
                <a:hlinkClick r:id=""/>
              </a:rPr>
              <a:t>Og</a:t>
            </a:r>
            <a:r>
              <a:rPr lang="pt-BR" u="sng" dirty="0" smtClean="0">
                <a:cs typeface="Times New Roman" pitchFamily="18" charset="0"/>
                <a:hlinkClick r:id=""/>
              </a:rPr>
              <a:t> Fernandes, 23.5.2012</a:t>
            </a:r>
            <a:endParaRPr lang="pt-BR" u="sng" dirty="0">
              <a:cs typeface="Times New Roman" pitchFamily="18" charset="0"/>
              <a:hlinkClick r:id=""/>
            </a:endParaRPr>
          </a:p>
          <a:p>
            <a:pPr fontAlgn="t"/>
            <a:endParaRPr lang="pt-BR" u="sng" dirty="0">
              <a:cs typeface="Times New Roman" pitchFamily="18" charset="0"/>
              <a:hlinkClick r:id=""/>
            </a:endParaRPr>
          </a:p>
          <a:p>
            <a:pPr fontAlgn="t">
              <a:lnSpc>
                <a:spcPct val="150000"/>
              </a:lnSpc>
            </a:pPr>
            <a:r>
              <a:rPr lang="pt-BR" dirty="0" smtClean="0"/>
              <a:t>Reconhecida a impossibilidade de agravamento da penalidade imposta a servidor público após o encerramento do PAD, mesmo que a sanção aplicada originariamente não esteja em conformidade com a lei</a:t>
            </a:r>
            <a:r>
              <a:rPr lang="pt-BR" b="1" dirty="0" smtClean="0"/>
              <a:t>. </a:t>
            </a:r>
            <a:endParaRPr lang="pt-BR" b="1" dirty="0"/>
          </a:p>
          <a:p>
            <a:pPr fontAlgn="t"/>
            <a:endParaRPr lang="pt-BR" dirty="0"/>
          </a:p>
          <a:p>
            <a:pPr fontAlgn="t"/>
            <a:endParaRPr lang="pt-BR" dirty="0"/>
          </a:p>
          <a:p>
            <a:pPr fontAlgn="t"/>
            <a:endParaRPr lang="pt-BR" dirty="0"/>
          </a:p>
          <a:p>
            <a:pPr fontAlgn="t"/>
            <a:endParaRPr lang="pt-BR" dirty="0"/>
          </a:p>
          <a:p>
            <a:pPr fontAlgn="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145180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5289550" y="393700"/>
            <a:ext cx="3529013" cy="5048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Aft>
                <a:spcPts val="0"/>
              </a:spcAft>
              <a:defRPr/>
            </a:pPr>
            <a:endParaRPr lang="pt-BR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843213" y="476250"/>
            <a:ext cx="5905500" cy="46038"/>
          </a:xfrm>
          <a:prstGeom prst="rect">
            <a:avLst/>
          </a:prstGeom>
          <a:solidFill>
            <a:srgbClr val="264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2339752" y="46223"/>
            <a:ext cx="6478488" cy="432047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 eaLnBrk="0" hangingPunct="0">
              <a:defRPr/>
            </a:pPr>
            <a:r>
              <a:rPr lang="pt-BR" sz="1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Jurisprudência</a:t>
            </a:r>
            <a:endParaRPr lang="pt-BR" sz="1400" dirty="0">
              <a:latin typeface="Arial" pitchFamily="34" charset="0"/>
              <a:cs typeface="Arial" pitchFamily="34" charset="0"/>
            </a:endParaRPr>
          </a:p>
          <a:p>
            <a:pPr algn="r" eaLnBrk="0" hangingPunct="0">
              <a:defRPr/>
            </a:pPr>
            <a:r>
              <a:rPr lang="pt-BR" sz="1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Superior Tribunal  de Justiça</a:t>
            </a:r>
          </a:p>
        </p:txBody>
      </p:sp>
      <p:sp>
        <p:nvSpPr>
          <p:cNvPr id="54276" name="Rectangle 7"/>
          <p:cNvSpPr>
            <a:spLocks noChangeArrowheads="1"/>
          </p:cNvSpPr>
          <p:nvPr/>
        </p:nvSpPr>
        <p:spPr bwMode="auto">
          <a:xfrm>
            <a:off x="1071563" y="1085260"/>
            <a:ext cx="7215187" cy="3831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fontAlgn="t"/>
            <a:r>
              <a:rPr lang="pt-BR" u="sng" dirty="0" err="1" smtClean="0">
                <a:cs typeface="Times New Roman" pitchFamily="18" charset="0"/>
                <a:hlinkClick r:id=""/>
              </a:rPr>
              <a:t>AgRg</a:t>
            </a:r>
            <a:r>
              <a:rPr lang="pt-BR" u="sng" dirty="0" smtClean="0">
                <a:cs typeface="Times New Roman" pitchFamily="18" charset="0"/>
                <a:hlinkClick r:id=""/>
              </a:rPr>
              <a:t> no </a:t>
            </a:r>
            <a:r>
              <a:rPr lang="pt-BR" u="sng" dirty="0" err="1" smtClean="0">
                <a:cs typeface="Times New Roman" pitchFamily="18" charset="0"/>
                <a:hlinkClick r:id=""/>
              </a:rPr>
              <a:t>REsp</a:t>
            </a:r>
            <a:r>
              <a:rPr lang="pt-BR" u="sng" dirty="0" smtClean="0">
                <a:cs typeface="Times New Roman" pitchFamily="18" charset="0"/>
                <a:hlinkClick r:id=""/>
              </a:rPr>
              <a:t> 1.304.123-AM, </a:t>
            </a:r>
            <a:r>
              <a:rPr lang="pt-BR" u="sng" dirty="0">
                <a:cs typeface="Times New Roman" pitchFamily="18" charset="0"/>
                <a:hlinkClick r:id=""/>
              </a:rPr>
              <a:t>Rel. Min. </a:t>
            </a:r>
            <a:r>
              <a:rPr lang="pt-BR" u="sng" dirty="0" smtClean="0">
                <a:cs typeface="Times New Roman" pitchFamily="18" charset="0"/>
                <a:hlinkClick r:id=""/>
              </a:rPr>
              <a:t>Humberto Martins, 22.5.2012</a:t>
            </a:r>
            <a:endParaRPr lang="pt-BR" u="sng" dirty="0">
              <a:cs typeface="Times New Roman" pitchFamily="18" charset="0"/>
              <a:hlinkClick r:id=""/>
            </a:endParaRPr>
          </a:p>
          <a:p>
            <a:pPr fontAlgn="t"/>
            <a:endParaRPr lang="pt-BR" u="sng" dirty="0">
              <a:cs typeface="Times New Roman" pitchFamily="18" charset="0"/>
              <a:hlinkClick r:id=""/>
            </a:endParaRPr>
          </a:p>
          <a:p>
            <a:pPr algn="just" fontAlgn="t">
              <a:lnSpc>
                <a:spcPct val="150000"/>
              </a:lnSpc>
            </a:pPr>
            <a:r>
              <a:rPr lang="pt-BR" dirty="0" smtClean="0"/>
              <a:t>O certificado digital gera presunção técnica de autoria (autenticidade), de identificação única entre o titular desse certificado e o arquivo de dados</a:t>
            </a:r>
            <a:r>
              <a:rPr lang="pt-BR" b="1" dirty="0" smtClean="0"/>
              <a:t>.</a:t>
            </a:r>
            <a:endParaRPr lang="pt-BR" b="1" dirty="0"/>
          </a:p>
          <a:p>
            <a:pPr fontAlgn="t"/>
            <a:endParaRPr lang="pt-BR" dirty="0"/>
          </a:p>
          <a:p>
            <a:pPr fontAlgn="t"/>
            <a:endParaRPr lang="pt-BR" dirty="0"/>
          </a:p>
          <a:p>
            <a:pPr fontAlgn="t"/>
            <a:endParaRPr lang="pt-BR" dirty="0"/>
          </a:p>
          <a:p>
            <a:pPr fontAlgn="t"/>
            <a:endParaRPr lang="pt-BR" dirty="0"/>
          </a:p>
          <a:p>
            <a:pPr fontAlgn="t"/>
            <a:endParaRPr lang="pt-BR" dirty="0"/>
          </a:p>
          <a:p>
            <a:pPr fontAlgn="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943770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/>
          </p:cNvSpPr>
          <p:nvPr>
            <p:ph type="title" idx="4294967295"/>
          </p:nvPr>
        </p:nvSpPr>
        <p:spPr>
          <a:xfrm>
            <a:off x="1187450" y="333375"/>
            <a:ext cx="7499350" cy="1084263"/>
          </a:xfrm>
        </p:spPr>
        <p:txBody>
          <a:bodyPr/>
          <a:lstStyle/>
          <a:p>
            <a:pPr eaLnBrk="1" hangingPunct="1"/>
            <a:r>
              <a:rPr lang="pt-BR" sz="2000" b="1" dirty="0" smtClean="0">
                <a:solidFill>
                  <a:schemeClr val="tx2"/>
                </a:solidFill>
                <a:latin typeface="Arial" charset="0"/>
              </a:rPr>
              <a:t>Legislação municipal</a:t>
            </a:r>
          </a:p>
        </p:txBody>
      </p:sp>
      <p:sp>
        <p:nvSpPr>
          <p:cNvPr id="17410" name="Rectangle 3"/>
          <p:cNvSpPr>
            <a:spLocks noGrp="1"/>
          </p:cNvSpPr>
          <p:nvPr>
            <p:ph type="body" idx="4294967295"/>
          </p:nvPr>
        </p:nvSpPr>
        <p:spPr>
          <a:xfrm>
            <a:off x="914400" y="1700213"/>
            <a:ext cx="7834313" cy="4454525"/>
          </a:xfrm>
        </p:spPr>
        <p:txBody>
          <a:bodyPr/>
          <a:lstStyle/>
          <a:p>
            <a:pPr algn="just" fontAlgn="t"/>
            <a:r>
              <a:rPr lang="pt-BR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LEI 5.388/2012 – DISPÕE SOBRE A COLOCAÇÃO DE ASSENTO NAS FARMÁCIAS E DROGARIAS.</a:t>
            </a:r>
          </a:p>
          <a:p>
            <a:pPr>
              <a:buFont typeface="Arial" charset="0"/>
              <a:buNone/>
            </a:pPr>
            <a:endParaRPr lang="pt-BR" sz="20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 algn="just">
              <a:buNone/>
            </a:pPr>
            <a:r>
              <a:rPr lang="pt-BR" sz="2000" dirty="0">
                <a:latin typeface="Arial" pitchFamily="34" charset="0"/>
                <a:cs typeface="Arial" pitchFamily="34" charset="0"/>
              </a:rPr>
              <a:t>		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Aspecto Relevante: observação </a:t>
            </a:r>
            <a:r>
              <a:rPr lang="pt-BR" sz="2000" dirty="0">
                <a:latin typeface="Arial" pitchFamily="34" charset="0"/>
                <a:cs typeface="Arial" pitchFamily="34" charset="0"/>
              </a:rPr>
              <a:t>pela Autarquia da disponibilização de assentos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4116334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5289550" y="393700"/>
            <a:ext cx="3529013" cy="5048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Aft>
                <a:spcPts val="0"/>
              </a:spcAft>
              <a:defRPr/>
            </a:pPr>
            <a:endParaRPr lang="pt-BR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843213" y="476250"/>
            <a:ext cx="5905500" cy="46038"/>
          </a:xfrm>
          <a:prstGeom prst="rect">
            <a:avLst/>
          </a:prstGeom>
          <a:solidFill>
            <a:srgbClr val="264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2339752" y="46223"/>
            <a:ext cx="6478488" cy="432047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 eaLnBrk="0" hangingPunct="0">
              <a:defRPr/>
            </a:pPr>
            <a:r>
              <a:rPr lang="pt-BR" sz="1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Jurisprudência</a:t>
            </a:r>
            <a:endParaRPr lang="pt-BR" sz="1400" dirty="0">
              <a:latin typeface="Arial" pitchFamily="34" charset="0"/>
              <a:cs typeface="Arial" pitchFamily="34" charset="0"/>
            </a:endParaRPr>
          </a:p>
          <a:p>
            <a:pPr algn="r" eaLnBrk="0" hangingPunct="0">
              <a:defRPr/>
            </a:pPr>
            <a:r>
              <a:rPr lang="pt-BR" sz="1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Superior Tribunal  de Justiça</a:t>
            </a:r>
          </a:p>
        </p:txBody>
      </p:sp>
      <p:sp>
        <p:nvSpPr>
          <p:cNvPr id="56324" name="Rectangle 7"/>
          <p:cNvSpPr>
            <a:spLocks noChangeArrowheads="1"/>
          </p:cNvSpPr>
          <p:nvPr/>
        </p:nvSpPr>
        <p:spPr bwMode="auto">
          <a:xfrm>
            <a:off x="1071563" y="1362085"/>
            <a:ext cx="7215187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fontAlgn="t"/>
            <a:r>
              <a:rPr lang="pt-BR" u="sng" dirty="0" err="1" smtClean="0">
                <a:cs typeface="Times New Roman" pitchFamily="18" charset="0"/>
                <a:hlinkClick r:id=""/>
              </a:rPr>
              <a:t>EREsp</a:t>
            </a:r>
            <a:r>
              <a:rPr lang="pt-BR" u="sng" dirty="0" smtClean="0">
                <a:cs typeface="Times New Roman" pitchFamily="18" charset="0"/>
                <a:hlinkClick r:id=""/>
              </a:rPr>
              <a:t>  864.947-SC, </a:t>
            </a:r>
            <a:r>
              <a:rPr lang="pt-BR" u="sng" dirty="0">
                <a:cs typeface="Times New Roman" pitchFamily="18" charset="0"/>
                <a:hlinkClick r:id=""/>
              </a:rPr>
              <a:t>rel. Min. </a:t>
            </a:r>
            <a:r>
              <a:rPr lang="pt-BR" u="sng" dirty="0" smtClean="0">
                <a:cs typeface="Times New Roman" pitchFamily="18" charset="0"/>
                <a:hlinkClick r:id=""/>
              </a:rPr>
              <a:t>Laurita Vaz, 6/6/2012</a:t>
            </a:r>
            <a:endParaRPr lang="pt-BR" u="sng" dirty="0">
              <a:cs typeface="Times New Roman" pitchFamily="18" charset="0"/>
              <a:hlinkClick r:id=""/>
            </a:endParaRPr>
          </a:p>
          <a:p>
            <a:pPr fontAlgn="t"/>
            <a:endParaRPr lang="pt-BR" u="sng" dirty="0">
              <a:cs typeface="Times New Roman" pitchFamily="18" charset="0"/>
              <a:hlinkClick r:id=""/>
            </a:endParaRPr>
          </a:p>
          <a:p>
            <a:pPr fontAlgn="t">
              <a:lnSpc>
                <a:spcPct val="150000"/>
              </a:lnSpc>
            </a:pPr>
            <a:r>
              <a:rPr lang="pt-BR" b="1" dirty="0" smtClean="0"/>
              <a:t>Considera-se válida a citação recebida por representante de empresa que na ocasião não levante óbice ao oficial de justiça, mesmo que não seja a pessoa indicada no estatuto para responder judicialmente.</a:t>
            </a:r>
            <a:endParaRPr lang="pt-BR" b="1" dirty="0"/>
          </a:p>
          <a:p>
            <a:pPr fontAlgn="t"/>
            <a:endParaRPr lang="pt-BR" dirty="0"/>
          </a:p>
          <a:p>
            <a:pPr fontAlgn="t"/>
            <a:endParaRPr lang="pt-BR" dirty="0"/>
          </a:p>
          <a:p>
            <a:pPr fontAlgn="t"/>
            <a:endParaRPr lang="pt-BR" dirty="0"/>
          </a:p>
          <a:p>
            <a:pPr fontAlgn="t"/>
            <a:endParaRPr lang="pt-BR" dirty="0"/>
          </a:p>
          <a:p>
            <a:pPr fontAlgn="t"/>
            <a:endParaRPr lang="pt-BR" dirty="0"/>
          </a:p>
          <a:p>
            <a:pPr fontAlgn="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692460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5289550" y="393700"/>
            <a:ext cx="3529013" cy="5048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Aft>
                <a:spcPts val="0"/>
              </a:spcAft>
              <a:defRPr/>
            </a:pPr>
            <a:endParaRPr lang="pt-BR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843213" y="476250"/>
            <a:ext cx="5905500" cy="46038"/>
          </a:xfrm>
          <a:prstGeom prst="rect">
            <a:avLst/>
          </a:prstGeom>
          <a:solidFill>
            <a:srgbClr val="264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2339752" y="46223"/>
            <a:ext cx="6478488" cy="432047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 eaLnBrk="0" hangingPunct="0">
              <a:defRPr/>
            </a:pPr>
            <a:r>
              <a:rPr lang="pt-BR" sz="1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Jurisprudência</a:t>
            </a:r>
            <a:endParaRPr lang="pt-BR" sz="1400" dirty="0">
              <a:latin typeface="Arial" pitchFamily="34" charset="0"/>
              <a:cs typeface="Arial" pitchFamily="34" charset="0"/>
            </a:endParaRPr>
          </a:p>
          <a:p>
            <a:pPr algn="r" eaLnBrk="0" hangingPunct="0">
              <a:defRPr/>
            </a:pPr>
            <a:r>
              <a:rPr lang="pt-BR" sz="1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Tribunal de Contas da União</a:t>
            </a:r>
          </a:p>
        </p:txBody>
      </p:sp>
      <p:sp>
        <p:nvSpPr>
          <p:cNvPr id="64516" name="Rectangle 7"/>
          <p:cNvSpPr>
            <a:spLocks noChangeArrowheads="1"/>
          </p:cNvSpPr>
          <p:nvPr/>
        </p:nvSpPr>
        <p:spPr bwMode="auto">
          <a:xfrm>
            <a:off x="1071563" y="1639045"/>
            <a:ext cx="7215187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fontAlgn="t"/>
            <a:r>
              <a:rPr lang="pt-BR" u="sng" dirty="0">
                <a:cs typeface="Times New Roman" pitchFamily="18" charset="0"/>
                <a:hlinkClick r:id=""/>
              </a:rPr>
              <a:t>Acórdão n.º </a:t>
            </a:r>
            <a:r>
              <a:rPr lang="pt-BR" u="sng" dirty="0" smtClean="0">
                <a:cs typeface="Times New Roman" pitchFamily="18" charset="0"/>
                <a:hlinkClick r:id=""/>
              </a:rPr>
              <a:t>1077/2012 </a:t>
            </a:r>
            <a:r>
              <a:rPr lang="pt-BR" u="sng" dirty="0">
                <a:cs typeface="Times New Roman" pitchFamily="18" charset="0"/>
                <a:hlinkClick r:id=""/>
              </a:rPr>
              <a:t>– Plenário, TC </a:t>
            </a:r>
            <a:r>
              <a:rPr lang="pt-BR" u="sng" dirty="0" smtClean="0">
                <a:cs typeface="Times New Roman" pitchFamily="18" charset="0"/>
                <a:hlinkClick r:id=""/>
              </a:rPr>
              <a:t>019.300/2007-9</a:t>
            </a:r>
            <a:endParaRPr lang="pt-BR" u="sng" dirty="0">
              <a:cs typeface="Times New Roman" pitchFamily="18" charset="0"/>
              <a:hlinkClick r:id=""/>
            </a:endParaRPr>
          </a:p>
          <a:p>
            <a:pPr fontAlgn="t"/>
            <a:endParaRPr lang="pt-BR" u="sng" dirty="0">
              <a:cs typeface="Times New Roman" pitchFamily="18" charset="0"/>
              <a:hlinkClick r:id=""/>
            </a:endParaRPr>
          </a:p>
          <a:p>
            <a:pPr algn="just"/>
            <a:r>
              <a:rPr lang="pt-BR" dirty="0" smtClean="0"/>
              <a:t>Pagamento pela prestação de serviços por preços que invertem a lógica do ganho de escala configura dano ao erário e justifica a condenação solidária do responsável e empresa contratada.</a:t>
            </a:r>
            <a:endParaRPr lang="pt-BR" dirty="0"/>
          </a:p>
          <a:p>
            <a:pPr fontAlgn="t"/>
            <a:endParaRPr lang="pt-BR" dirty="0"/>
          </a:p>
          <a:p>
            <a:pPr fontAlgn="t"/>
            <a:endParaRPr lang="pt-BR" dirty="0"/>
          </a:p>
          <a:p>
            <a:pPr fontAlgn="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728069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5289550" y="393700"/>
            <a:ext cx="3529013" cy="5048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Aft>
                <a:spcPts val="0"/>
              </a:spcAft>
              <a:defRPr/>
            </a:pPr>
            <a:endParaRPr lang="pt-BR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843213" y="476250"/>
            <a:ext cx="5905500" cy="46038"/>
          </a:xfrm>
          <a:prstGeom prst="rect">
            <a:avLst/>
          </a:prstGeom>
          <a:solidFill>
            <a:srgbClr val="264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2339752" y="46223"/>
            <a:ext cx="6478488" cy="432047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 eaLnBrk="0" hangingPunct="0">
              <a:defRPr/>
            </a:pPr>
            <a:r>
              <a:rPr lang="pt-BR" sz="1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Jurisprudência</a:t>
            </a:r>
            <a:endParaRPr lang="pt-BR" sz="1400" dirty="0">
              <a:latin typeface="Arial" pitchFamily="34" charset="0"/>
              <a:cs typeface="Arial" pitchFamily="34" charset="0"/>
            </a:endParaRPr>
          </a:p>
          <a:p>
            <a:pPr algn="r" eaLnBrk="0" hangingPunct="0">
              <a:defRPr/>
            </a:pPr>
            <a:r>
              <a:rPr lang="pt-BR" sz="1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 Tribunal de Contas da  União</a:t>
            </a:r>
          </a:p>
        </p:txBody>
      </p:sp>
      <p:sp>
        <p:nvSpPr>
          <p:cNvPr id="70660" name="Rectangle 7"/>
          <p:cNvSpPr>
            <a:spLocks noChangeArrowheads="1"/>
          </p:cNvSpPr>
          <p:nvPr/>
        </p:nvSpPr>
        <p:spPr bwMode="auto">
          <a:xfrm>
            <a:off x="1071563" y="2053849"/>
            <a:ext cx="7215187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fontAlgn="t">
              <a:defRPr/>
            </a:pPr>
            <a:r>
              <a:rPr lang="pt-BR" u="sng" dirty="0" smtClean="0">
                <a:cs typeface="Times New Roman" pitchFamily="18" charset="0"/>
                <a:hlinkClick r:id=""/>
              </a:rPr>
              <a:t>Acórdão n.º 1084/2012 – Plenário, TC 030.543/2008-1</a:t>
            </a:r>
            <a:endParaRPr lang="pt-BR" u="sng" dirty="0">
              <a:cs typeface="Times New Roman" pitchFamily="18" charset="0"/>
              <a:hlinkClick r:id=""/>
            </a:endParaRPr>
          </a:p>
          <a:p>
            <a:pPr fontAlgn="t">
              <a:defRPr/>
            </a:pPr>
            <a:endParaRPr lang="pt-BR" u="sng" dirty="0">
              <a:cs typeface="Times New Roman" pitchFamily="18" charset="0"/>
              <a:hlinkClick r:id=""/>
            </a:endParaRPr>
          </a:p>
          <a:p>
            <a:pPr algn="just">
              <a:defRPr/>
            </a:pPr>
            <a:r>
              <a:rPr lang="pt-BR" dirty="0" smtClean="0"/>
              <a:t>A possibilidade de prorrogação do prazo de vigência do contrato de concessão de área pública, ainda que prevista em lei e em contrato, é faculdade outorgada à Administração e não direito subjetivo do contratado. </a:t>
            </a:r>
            <a:endParaRPr lang="pt-BR" dirty="0"/>
          </a:p>
          <a:p>
            <a:pPr algn="just">
              <a:defRPr/>
            </a:pPr>
            <a:endParaRPr lang="pt-BR" dirty="0"/>
          </a:p>
          <a:p>
            <a:pPr fontAlgn="t">
              <a:defRPr/>
            </a:pPr>
            <a:endParaRPr lang="pt-BR" dirty="0"/>
          </a:p>
          <a:p>
            <a:pPr fontAlgn="t">
              <a:defRPr/>
            </a:pPr>
            <a:endParaRPr lang="pt-BR" dirty="0"/>
          </a:p>
          <a:p>
            <a:pPr fontAlgn="t">
              <a:defRPr/>
            </a:pPr>
            <a:endParaRPr lang="pt-BR" dirty="0"/>
          </a:p>
          <a:p>
            <a:pPr fontAlgn="t">
              <a:defRPr/>
            </a:pPr>
            <a:endParaRPr lang="pt-BR" dirty="0"/>
          </a:p>
          <a:p>
            <a:pPr fontAlgn="t">
              <a:defRPr/>
            </a:pPr>
            <a:endParaRPr lang="pt-BR" dirty="0"/>
          </a:p>
          <a:p>
            <a:pPr fontAlgn="t">
              <a:defRPr/>
            </a:pPr>
            <a:endParaRPr lang="pt-BR" dirty="0"/>
          </a:p>
          <a:p>
            <a:pPr fontAlgn="t">
              <a:defRPr/>
            </a:pPr>
            <a:endParaRPr lang="pt-BR" dirty="0"/>
          </a:p>
          <a:p>
            <a:pPr fontAlgn="t">
              <a:defRPr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70239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5289550" y="393700"/>
            <a:ext cx="3529013" cy="5048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Aft>
                <a:spcPts val="0"/>
              </a:spcAft>
              <a:defRPr/>
            </a:pPr>
            <a:endParaRPr lang="pt-BR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843213" y="476250"/>
            <a:ext cx="5905500" cy="46038"/>
          </a:xfrm>
          <a:prstGeom prst="rect">
            <a:avLst/>
          </a:prstGeom>
          <a:solidFill>
            <a:srgbClr val="264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2339752" y="46223"/>
            <a:ext cx="6478488" cy="432047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 eaLnBrk="0" hangingPunct="0">
              <a:defRPr/>
            </a:pPr>
            <a:r>
              <a:rPr lang="pt-BR" sz="1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Jurisprudência</a:t>
            </a:r>
            <a:endParaRPr lang="pt-BR" sz="1400" dirty="0">
              <a:latin typeface="Arial" pitchFamily="34" charset="0"/>
              <a:cs typeface="Arial" pitchFamily="34" charset="0"/>
            </a:endParaRPr>
          </a:p>
          <a:p>
            <a:pPr algn="r" eaLnBrk="0" hangingPunct="0">
              <a:defRPr/>
            </a:pPr>
            <a:r>
              <a:rPr lang="pt-BR" sz="1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Tribunal de Contas da União</a:t>
            </a:r>
          </a:p>
        </p:txBody>
      </p:sp>
      <p:sp>
        <p:nvSpPr>
          <p:cNvPr id="68612" name="Rectangle 7"/>
          <p:cNvSpPr>
            <a:spLocks noChangeArrowheads="1"/>
          </p:cNvSpPr>
          <p:nvPr/>
        </p:nvSpPr>
        <p:spPr bwMode="auto">
          <a:xfrm>
            <a:off x="1071563" y="1500188"/>
            <a:ext cx="7215187" cy="424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fontAlgn="t"/>
            <a:r>
              <a:rPr lang="pt-BR" u="sng">
                <a:cs typeface="Times New Roman" pitchFamily="18" charset="0"/>
                <a:hlinkClick r:id=""/>
              </a:rPr>
              <a:t>Acórdão 184/2012. rel. Min. José Jorge</a:t>
            </a:r>
          </a:p>
          <a:p>
            <a:pPr fontAlgn="t"/>
            <a:endParaRPr lang="pt-BR" u="sng">
              <a:cs typeface="Times New Roman" pitchFamily="18" charset="0"/>
              <a:hlinkClick r:id=""/>
            </a:endParaRPr>
          </a:p>
          <a:p>
            <a:pPr algn="just"/>
            <a:r>
              <a:rPr lang="pt-BR"/>
              <a:t>A celebração de contratos resultantes de procedimentos licitatórios conduzidos por ente municipal, custeados com recursos federais, em que foram verificadas diversas cláusulas restritivas ao caráter competitivo dos respectivos certames justifica a apenação do gestor e de procuradores municipais que contribuíram para a consumação das irregularidades.</a:t>
            </a:r>
          </a:p>
          <a:p>
            <a:pPr fontAlgn="t"/>
            <a:endParaRPr lang="pt-BR"/>
          </a:p>
          <a:p>
            <a:pPr fontAlgn="t"/>
            <a:endParaRPr lang="pt-BR"/>
          </a:p>
          <a:p>
            <a:pPr fontAlgn="t"/>
            <a:endParaRPr lang="pt-BR"/>
          </a:p>
          <a:p>
            <a:pPr fontAlgn="t"/>
            <a:endParaRPr lang="pt-BR"/>
          </a:p>
          <a:p>
            <a:pPr fontAlgn="t"/>
            <a:endParaRPr lang="pt-BR"/>
          </a:p>
          <a:p>
            <a:pPr fontAlgn="t"/>
            <a:endParaRPr lang="pt-BR"/>
          </a:p>
          <a:p>
            <a:pPr fontAlgn="t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334626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5289550" y="393700"/>
            <a:ext cx="3529013" cy="5048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Aft>
                <a:spcPts val="0"/>
              </a:spcAft>
              <a:defRPr/>
            </a:pPr>
            <a:endParaRPr lang="pt-BR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843213" y="476250"/>
            <a:ext cx="5905500" cy="46038"/>
          </a:xfrm>
          <a:prstGeom prst="rect">
            <a:avLst/>
          </a:prstGeom>
          <a:solidFill>
            <a:srgbClr val="264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2339752" y="46223"/>
            <a:ext cx="6478488" cy="432047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 eaLnBrk="0" hangingPunct="0">
              <a:defRPr/>
            </a:pPr>
            <a:r>
              <a:rPr lang="pt-BR" sz="1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Jurisprudência</a:t>
            </a:r>
            <a:endParaRPr lang="pt-BR" sz="1400" dirty="0">
              <a:latin typeface="Arial" pitchFamily="34" charset="0"/>
              <a:cs typeface="Arial" pitchFamily="34" charset="0"/>
            </a:endParaRPr>
          </a:p>
          <a:p>
            <a:pPr algn="r" eaLnBrk="0" hangingPunct="0">
              <a:defRPr/>
            </a:pPr>
            <a:r>
              <a:rPr lang="pt-BR" sz="1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Tribunal de Contas </a:t>
            </a:r>
            <a:r>
              <a:rPr lang="pt-BR" sz="14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do Estado do Rio de Janeiro</a:t>
            </a:r>
            <a:endParaRPr lang="pt-BR" sz="1400" b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70660" name="Rectangle 7"/>
          <p:cNvSpPr>
            <a:spLocks noChangeArrowheads="1"/>
          </p:cNvSpPr>
          <p:nvPr/>
        </p:nvSpPr>
        <p:spPr bwMode="auto">
          <a:xfrm>
            <a:off x="1071562" y="807704"/>
            <a:ext cx="7215187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fontAlgn="t"/>
            <a:r>
              <a:rPr lang="pt-BR" u="sng" dirty="0" smtClean="0">
                <a:cs typeface="Times New Roman" pitchFamily="18" charset="0"/>
                <a:hlinkClick r:id=""/>
              </a:rPr>
              <a:t>TCE-RJ 114.319-5/2010</a:t>
            </a:r>
            <a:endParaRPr lang="pt-BR" u="sng" dirty="0">
              <a:cs typeface="Times New Roman" pitchFamily="18" charset="0"/>
              <a:hlinkClick r:id=""/>
            </a:endParaRPr>
          </a:p>
          <a:p>
            <a:pPr fontAlgn="t"/>
            <a:endParaRPr lang="pt-BR" u="sng" dirty="0">
              <a:cs typeface="Times New Roman" pitchFamily="18" charset="0"/>
              <a:hlinkClick r:id=""/>
            </a:endParaRPr>
          </a:p>
          <a:p>
            <a:pPr algn="just"/>
            <a:r>
              <a:rPr lang="pt-BR" dirty="0" smtClean="0"/>
              <a:t>GRET – percentuais e forma de incorporação aos proventos (lei própria)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Gratificação de serviço não incorporada automaticamente aos vencimentos ou proventos. </a:t>
            </a:r>
          </a:p>
          <a:p>
            <a:pPr algn="just"/>
            <a:endParaRPr lang="pt-BR" dirty="0"/>
          </a:p>
          <a:p>
            <a:pPr algn="just"/>
            <a:r>
              <a:rPr lang="pt-BR" dirty="0" smtClean="0"/>
              <a:t>Atos de fixação de proventos não registrados pelo TCE (prescrição/decadência)</a:t>
            </a:r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fontAlgn="t"/>
            <a:endParaRPr lang="pt-BR" dirty="0"/>
          </a:p>
          <a:p>
            <a:pPr fontAlgn="t"/>
            <a:endParaRPr lang="pt-BR" dirty="0"/>
          </a:p>
          <a:p>
            <a:pPr fontAlgn="t"/>
            <a:endParaRPr lang="pt-BR" dirty="0"/>
          </a:p>
          <a:p>
            <a:pPr fontAlgn="t"/>
            <a:endParaRPr lang="pt-BR" dirty="0"/>
          </a:p>
          <a:p>
            <a:pPr fontAlgn="t"/>
            <a:endParaRPr lang="pt-BR" dirty="0"/>
          </a:p>
          <a:p>
            <a:pPr fontAlgn="t"/>
            <a:endParaRPr lang="pt-BR" dirty="0"/>
          </a:p>
          <a:p>
            <a:pPr fontAlgn="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067904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5289550" y="393700"/>
            <a:ext cx="3529013" cy="5048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Aft>
                <a:spcPts val="0"/>
              </a:spcAft>
              <a:defRPr/>
            </a:pPr>
            <a:endParaRPr lang="pt-BR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843213" y="476250"/>
            <a:ext cx="5905500" cy="46038"/>
          </a:xfrm>
          <a:prstGeom prst="rect">
            <a:avLst/>
          </a:prstGeom>
          <a:solidFill>
            <a:srgbClr val="264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2339752" y="46223"/>
            <a:ext cx="6478488" cy="432047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 eaLnBrk="0" hangingPunct="0">
              <a:defRPr/>
            </a:pPr>
            <a:r>
              <a:rPr lang="pt-BR" sz="1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Jurisprudência</a:t>
            </a:r>
            <a:endParaRPr lang="pt-BR" sz="1400" dirty="0">
              <a:latin typeface="Arial" pitchFamily="34" charset="0"/>
              <a:cs typeface="Arial" pitchFamily="34" charset="0"/>
            </a:endParaRPr>
          </a:p>
          <a:p>
            <a:pPr algn="r" eaLnBrk="0" hangingPunct="0">
              <a:defRPr/>
            </a:pPr>
            <a:r>
              <a:rPr lang="pt-BR" sz="1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Tribunal de Contas </a:t>
            </a:r>
            <a:r>
              <a:rPr lang="pt-BR" sz="14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do Estado do Rio de Janeiro</a:t>
            </a:r>
            <a:endParaRPr lang="pt-BR" sz="1400" b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70660" name="Rectangle 7"/>
          <p:cNvSpPr>
            <a:spLocks noChangeArrowheads="1"/>
          </p:cNvSpPr>
          <p:nvPr/>
        </p:nvSpPr>
        <p:spPr bwMode="auto">
          <a:xfrm>
            <a:off x="1071562" y="1500200"/>
            <a:ext cx="7215187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fontAlgn="t"/>
            <a:r>
              <a:rPr lang="pt-BR" u="sng" dirty="0" smtClean="0">
                <a:cs typeface="Times New Roman" pitchFamily="18" charset="0"/>
                <a:hlinkClick r:id=""/>
              </a:rPr>
              <a:t>TCE-RJ 205.303-8/12</a:t>
            </a:r>
            <a:endParaRPr lang="pt-BR" u="sng" dirty="0">
              <a:cs typeface="Times New Roman" pitchFamily="18" charset="0"/>
              <a:hlinkClick r:id=""/>
            </a:endParaRPr>
          </a:p>
          <a:p>
            <a:pPr fontAlgn="t"/>
            <a:endParaRPr lang="pt-BR" u="sng" dirty="0">
              <a:cs typeface="Times New Roman" pitchFamily="18" charset="0"/>
              <a:hlinkClick r:id=""/>
            </a:endParaRPr>
          </a:p>
          <a:p>
            <a:pPr algn="just"/>
            <a:r>
              <a:rPr lang="pt-BR" dirty="0" smtClean="0"/>
              <a:t>Contrato de locação de veículos – </a:t>
            </a:r>
            <a:r>
              <a:rPr lang="pt-BR" smtClean="0"/>
              <a:t>apuração de irregularidades </a:t>
            </a:r>
            <a:r>
              <a:rPr lang="pt-BR" dirty="0" smtClean="0"/>
              <a:t>no procedimento licitatório e execução dos serviços. (Câmara Municipal Duque de Caxias)</a:t>
            </a:r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fontAlgn="t"/>
            <a:endParaRPr lang="pt-BR" dirty="0"/>
          </a:p>
          <a:p>
            <a:pPr fontAlgn="t"/>
            <a:endParaRPr lang="pt-BR" dirty="0"/>
          </a:p>
          <a:p>
            <a:pPr fontAlgn="t"/>
            <a:endParaRPr lang="pt-BR" dirty="0"/>
          </a:p>
          <a:p>
            <a:pPr fontAlgn="t"/>
            <a:endParaRPr lang="pt-BR" dirty="0"/>
          </a:p>
          <a:p>
            <a:pPr fontAlgn="t"/>
            <a:endParaRPr lang="pt-BR" dirty="0"/>
          </a:p>
          <a:p>
            <a:pPr fontAlgn="t"/>
            <a:endParaRPr lang="pt-BR" dirty="0"/>
          </a:p>
          <a:p>
            <a:pPr fontAlgn="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823923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/>
          </p:cNvSpPr>
          <p:nvPr>
            <p:ph type="title" idx="4294967295"/>
          </p:nvPr>
        </p:nvSpPr>
        <p:spPr>
          <a:xfrm>
            <a:off x="1187450" y="333375"/>
            <a:ext cx="7499350" cy="1084263"/>
          </a:xfrm>
        </p:spPr>
        <p:txBody>
          <a:bodyPr/>
          <a:lstStyle/>
          <a:p>
            <a:pPr eaLnBrk="1" hangingPunct="1"/>
            <a:r>
              <a:rPr lang="pt-BR" sz="2000" b="1" dirty="0" smtClean="0">
                <a:solidFill>
                  <a:srgbClr val="003399"/>
                </a:solidFill>
                <a:latin typeface="Arial" charset="0"/>
              </a:rPr>
              <a:t>Legislação estadual</a:t>
            </a:r>
          </a:p>
        </p:txBody>
      </p:sp>
      <p:sp>
        <p:nvSpPr>
          <p:cNvPr id="17410" name="Rectangle 3"/>
          <p:cNvSpPr>
            <a:spLocks noGrp="1"/>
          </p:cNvSpPr>
          <p:nvPr>
            <p:ph type="body" idx="4294967295"/>
          </p:nvPr>
        </p:nvSpPr>
        <p:spPr>
          <a:xfrm>
            <a:off x="914400" y="1700213"/>
            <a:ext cx="7834313" cy="4454525"/>
          </a:xfrm>
        </p:spPr>
        <p:txBody>
          <a:bodyPr/>
          <a:lstStyle/>
          <a:p>
            <a:pPr algn="just" fontAlgn="t"/>
            <a:r>
              <a:rPr lang="pt-BR" sz="2000" b="1" dirty="0" smtClean="0">
                <a:solidFill>
                  <a:schemeClr val="tx2"/>
                </a:solidFill>
                <a:latin typeface="Arial" charset="0"/>
              </a:rPr>
              <a:t>PROJETO DE LEI 1.497/2012 – </a:t>
            </a:r>
            <a:r>
              <a:rPr lang="pt-BR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DISPÕE SOBRE A CRIAÇÃO DE LIVROS DE RECLAMAÇÕES NOS LOCAIS DE PRESTAÇÃO DE SERVIÇOS NO ESTADO DO RIO DE JANEIRO.</a:t>
            </a:r>
          </a:p>
          <a:p>
            <a:pPr algn="just" fontAlgn="t"/>
            <a:endParaRPr lang="pt-BR" sz="2000" b="1" dirty="0">
              <a:solidFill>
                <a:srgbClr val="002060"/>
              </a:solidFill>
              <a:latin typeface="Arial" charset="0"/>
            </a:endParaRPr>
          </a:p>
          <a:p>
            <a:pPr marL="0" indent="0" algn="just" fontAlgn="t">
              <a:buNone/>
            </a:pPr>
            <a:endParaRPr lang="pt-BR" sz="2000" b="1" dirty="0">
              <a:solidFill>
                <a:srgbClr val="002060"/>
              </a:solidFill>
              <a:latin typeface="Arial" charset="0"/>
            </a:endParaRPr>
          </a:p>
          <a:p>
            <a:pPr algn="just">
              <a:buNone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	Aspecto Relevante: </a:t>
            </a:r>
            <a:r>
              <a:rPr lang="pt-BR" sz="2000" dirty="0">
                <a:latin typeface="Arial" pitchFamily="34" charset="0"/>
                <a:cs typeface="Arial" pitchFamily="34" charset="0"/>
              </a:rPr>
              <a:t>a criação desses livros não exclui a obrigatoriedade de disponibilizar na internet instrumentos que permitam as reclamações dos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consumidores.</a:t>
            </a:r>
          </a:p>
        </p:txBody>
      </p:sp>
    </p:spTree>
    <p:extLst>
      <p:ext uri="{BB962C8B-B14F-4D97-AF65-F5344CB8AC3E}">
        <p14:creationId xmlns:p14="http://schemas.microsoft.com/office/powerpoint/2010/main" xmlns="" val="195498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/>
          </p:cNvSpPr>
          <p:nvPr>
            <p:ph type="title" idx="4294967295"/>
          </p:nvPr>
        </p:nvSpPr>
        <p:spPr>
          <a:xfrm>
            <a:off x="1187450" y="333375"/>
            <a:ext cx="7499350" cy="1084263"/>
          </a:xfrm>
        </p:spPr>
        <p:txBody>
          <a:bodyPr/>
          <a:lstStyle/>
          <a:p>
            <a:pPr eaLnBrk="1" hangingPunct="1"/>
            <a:r>
              <a:rPr lang="pt-BR" sz="2000" b="1" dirty="0" smtClean="0">
                <a:solidFill>
                  <a:srgbClr val="003399"/>
                </a:solidFill>
                <a:latin typeface="Arial" charset="0"/>
              </a:rPr>
              <a:t>Legislação estadual</a:t>
            </a:r>
          </a:p>
        </p:txBody>
      </p:sp>
      <p:sp>
        <p:nvSpPr>
          <p:cNvPr id="17410" name="Rectangle 3"/>
          <p:cNvSpPr>
            <a:spLocks noGrp="1"/>
          </p:cNvSpPr>
          <p:nvPr>
            <p:ph type="body" idx="4294967295"/>
          </p:nvPr>
        </p:nvSpPr>
        <p:spPr>
          <a:xfrm>
            <a:off x="914400" y="1700213"/>
            <a:ext cx="7834313" cy="4454525"/>
          </a:xfrm>
        </p:spPr>
        <p:txBody>
          <a:bodyPr/>
          <a:lstStyle/>
          <a:p>
            <a:pPr algn="just" fontAlgn="t"/>
            <a:r>
              <a:rPr lang="pt-BR" sz="2000" b="1" dirty="0" smtClean="0">
                <a:solidFill>
                  <a:schemeClr val="tx2"/>
                </a:solidFill>
                <a:latin typeface="Arial" charset="0"/>
              </a:rPr>
              <a:t>PROJETO DE LEI 1.597/2012 – </a:t>
            </a:r>
            <a:r>
              <a:rPr lang="pt-BR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DISPÕE SOBRE A OBRIGATORIEDADE DE USO DE TARJA DE ATENÇÃO NAS PORTAS DE VIDRO DOS ESTABELECIMENTOS COMERCIAIS E REPARTIÇÕES PÚBLICAS E DÁ OUTRAS </a:t>
            </a:r>
            <a:r>
              <a:rPr lang="pt-BR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PROVIDÊNCIAS.</a:t>
            </a:r>
            <a:endParaRPr lang="pt-BR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 fontAlgn="t">
              <a:buNone/>
            </a:pPr>
            <a:endParaRPr lang="pt-BR" sz="2000" b="1" dirty="0">
              <a:solidFill>
                <a:srgbClr val="002060"/>
              </a:solidFill>
              <a:latin typeface="Arial" charset="0"/>
            </a:endParaRPr>
          </a:p>
          <a:p>
            <a:pPr algn="just">
              <a:buNone/>
            </a:pPr>
            <a:r>
              <a:rPr lang="pt-BR" sz="2000" b="1" dirty="0" smtClean="0">
                <a:solidFill>
                  <a:srgbClr val="002060"/>
                </a:solidFill>
                <a:latin typeface="Arial" charset="0"/>
              </a:rPr>
              <a:t>	</a:t>
            </a:r>
          </a:p>
          <a:p>
            <a:pPr algn="just">
              <a:buNone/>
            </a:pPr>
            <a:r>
              <a:rPr lang="pt-BR" sz="2000" b="1" dirty="0" smtClean="0">
                <a:solidFill>
                  <a:srgbClr val="002060"/>
                </a:solidFill>
                <a:latin typeface="Arial" charset="0"/>
                <a:cs typeface="Arial" pitchFamily="34" charset="0"/>
              </a:rPr>
              <a:t>	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Aspecto Relevante: </a:t>
            </a:r>
            <a:r>
              <a:rPr lang="pt-BR" sz="2000" dirty="0">
                <a:latin typeface="Arial" pitchFamily="34" charset="0"/>
                <a:cs typeface="Arial" pitchFamily="34" charset="0"/>
              </a:rPr>
              <a:t>observação pela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Autarquia desse novo procedimento.</a:t>
            </a:r>
            <a:endParaRPr lang="pt-BR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929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/>
          </p:cNvSpPr>
          <p:nvPr>
            <p:ph type="title" idx="4294967295"/>
          </p:nvPr>
        </p:nvSpPr>
        <p:spPr>
          <a:xfrm>
            <a:off x="1187450" y="333375"/>
            <a:ext cx="7499350" cy="1084263"/>
          </a:xfrm>
        </p:spPr>
        <p:txBody>
          <a:bodyPr/>
          <a:lstStyle/>
          <a:p>
            <a:pPr eaLnBrk="1" hangingPunct="1"/>
            <a:r>
              <a:rPr lang="pt-BR" sz="2000" b="1" dirty="0" smtClean="0">
                <a:solidFill>
                  <a:srgbClr val="003399"/>
                </a:solidFill>
                <a:latin typeface="Arial" charset="0"/>
              </a:rPr>
              <a:t>Legislação estadual</a:t>
            </a:r>
          </a:p>
        </p:txBody>
      </p:sp>
      <p:sp>
        <p:nvSpPr>
          <p:cNvPr id="17410" name="Rectangle 3"/>
          <p:cNvSpPr>
            <a:spLocks noGrp="1"/>
          </p:cNvSpPr>
          <p:nvPr>
            <p:ph type="body" idx="4294967295"/>
          </p:nvPr>
        </p:nvSpPr>
        <p:spPr>
          <a:xfrm>
            <a:off x="914400" y="1700213"/>
            <a:ext cx="7834313" cy="4454525"/>
          </a:xfrm>
        </p:spPr>
        <p:txBody>
          <a:bodyPr/>
          <a:lstStyle/>
          <a:p>
            <a:pPr algn="just" fontAlgn="t"/>
            <a:r>
              <a:rPr lang="pt-BR" sz="2000" b="1" dirty="0" smtClean="0">
                <a:solidFill>
                  <a:schemeClr val="tx2"/>
                </a:solidFill>
                <a:latin typeface="Arial" charset="0"/>
              </a:rPr>
              <a:t>LEI 6.243/2012 – </a:t>
            </a:r>
            <a:r>
              <a:rPr lang="pt-BR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INSTITUI O REGIME DE PREVIDÊNCIA COMPLEMENTAR NO ÂMBITO DO ESTADO DO RIO DE JANEIRO, FIXA O LIMITE MÁXIMO PARA A CONCESSÃO DE APOSENTADORIAS E PENSÕES DE QUE TRATA O ARTIGO 40 DA CONSTITUIÇÃO FEDERAL, AUTORIZA A CRIAÇÃO DE ENTIDADE FECHADA DE PREVIDÊNCIA COMPLEMENTAR, NA FORMA DE FUNDAÇÃO, E DÁ OUTRAS PROVIDÊNCIAS</a:t>
            </a:r>
            <a:r>
              <a:rPr lang="pt-BR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</a:t>
            </a:r>
            <a:endParaRPr lang="pt-BR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 fontAlgn="t">
              <a:buNone/>
            </a:pPr>
            <a:endParaRPr lang="pt-BR" sz="2000" b="1" dirty="0">
              <a:solidFill>
                <a:srgbClr val="002060"/>
              </a:solidFill>
              <a:latin typeface="Arial" charset="0"/>
            </a:endParaRPr>
          </a:p>
          <a:p>
            <a:pPr algn="just">
              <a:buNone/>
            </a:pPr>
            <a:r>
              <a:rPr lang="pt-BR" sz="2000" b="1" dirty="0" smtClean="0">
                <a:solidFill>
                  <a:srgbClr val="002060"/>
                </a:solidFill>
                <a:latin typeface="Arial" charset="0"/>
              </a:rPr>
              <a:t>	</a:t>
            </a:r>
          </a:p>
          <a:p>
            <a:pPr algn="just">
              <a:buNone/>
            </a:pPr>
            <a:r>
              <a:rPr lang="pt-BR" sz="2000" b="1" dirty="0" smtClean="0">
                <a:solidFill>
                  <a:srgbClr val="002060"/>
                </a:solidFill>
                <a:latin typeface="Arial" charset="0"/>
                <a:cs typeface="Arial" pitchFamily="34" charset="0"/>
              </a:rPr>
              <a:t>	</a:t>
            </a:r>
          </a:p>
          <a:p>
            <a:pPr algn="just">
              <a:buNone/>
            </a:pPr>
            <a:r>
              <a:rPr lang="pt-BR" sz="2000" b="1" dirty="0">
                <a:solidFill>
                  <a:srgbClr val="002060"/>
                </a:solidFill>
                <a:latin typeface="Arial" charset="0"/>
                <a:cs typeface="Arial" pitchFamily="34" charset="0"/>
              </a:rPr>
              <a:t>	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Aspecto Relevante: </a:t>
            </a:r>
            <a:r>
              <a:rPr lang="pt-BR" sz="2000" dirty="0">
                <a:latin typeface="Arial" pitchFamily="34" charset="0"/>
                <a:cs typeface="Arial" pitchFamily="34" charset="0"/>
              </a:rPr>
              <a:t>impacto aos servidores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pt-BR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5857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/>
          </p:cNvSpPr>
          <p:nvPr>
            <p:ph type="title" idx="4294967295"/>
          </p:nvPr>
        </p:nvSpPr>
        <p:spPr>
          <a:xfrm>
            <a:off x="1187450" y="333375"/>
            <a:ext cx="7499350" cy="1084263"/>
          </a:xfrm>
        </p:spPr>
        <p:txBody>
          <a:bodyPr/>
          <a:lstStyle/>
          <a:p>
            <a:pPr eaLnBrk="1" hangingPunct="1"/>
            <a:r>
              <a:rPr lang="pt-BR" sz="2000" b="1" dirty="0" smtClean="0">
                <a:solidFill>
                  <a:srgbClr val="003399"/>
                </a:solidFill>
                <a:latin typeface="Arial" charset="0"/>
              </a:rPr>
              <a:t>Legislação estadual</a:t>
            </a:r>
          </a:p>
        </p:txBody>
      </p:sp>
      <p:sp>
        <p:nvSpPr>
          <p:cNvPr id="17410" name="Rectangle 3"/>
          <p:cNvSpPr>
            <a:spLocks noGrp="1"/>
          </p:cNvSpPr>
          <p:nvPr>
            <p:ph type="body" idx="4294967295"/>
          </p:nvPr>
        </p:nvSpPr>
        <p:spPr>
          <a:xfrm>
            <a:off x="914400" y="1700213"/>
            <a:ext cx="7834313" cy="4454525"/>
          </a:xfrm>
        </p:spPr>
        <p:txBody>
          <a:bodyPr/>
          <a:lstStyle/>
          <a:p>
            <a:pPr algn="just" fontAlgn="t"/>
            <a:r>
              <a:rPr lang="pt-BR" sz="2000" b="1" dirty="0" smtClean="0">
                <a:solidFill>
                  <a:schemeClr val="tx2"/>
                </a:solidFill>
                <a:latin typeface="Arial" charset="0"/>
              </a:rPr>
              <a:t>LEI 6.244/2012 – </a:t>
            </a:r>
            <a:r>
              <a:rPr lang="pt-BR" sz="2000" b="1" dirty="0">
                <a:solidFill>
                  <a:schemeClr val="tx2"/>
                </a:solidFill>
                <a:latin typeface="Arial"/>
              </a:rPr>
              <a:t>DISPÕE SOBRE O REAJUSTAMENTO DOS BENEFÍCIOS PREVIDENCIÁRIOS, NA FORMA DO ARTIGO 40, § 8º, DA CRFB, E DÁ OUTRAS </a:t>
            </a:r>
            <a:r>
              <a:rPr lang="pt-BR" sz="2000" b="1" dirty="0" smtClean="0">
                <a:solidFill>
                  <a:schemeClr val="tx2"/>
                </a:solidFill>
                <a:latin typeface="Arial"/>
              </a:rPr>
              <a:t>PROVIDÊNCIAS.</a:t>
            </a:r>
            <a:endParaRPr lang="pt-BR" sz="2000" dirty="0">
              <a:solidFill>
                <a:schemeClr val="tx2"/>
              </a:solidFill>
            </a:endParaRPr>
          </a:p>
          <a:p>
            <a:pPr marL="0" indent="0" algn="just" fontAlgn="t">
              <a:buNone/>
            </a:pPr>
            <a:endParaRPr lang="pt-BR" sz="2000" b="1" dirty="0" smtClean="0">
              <a:solidFill>
                <a:srgbClr val="002060"/>
              </a:solidFill>
              <a:latin typeface="Arial" charset="0"/>
            </a:endParaRPr>
          </a:p>
          <a:p>
            <a:pPr marL="0" indent="0" algn="just" fontAlgn="t">
              <a:buNone/>
            </a:pPr>
            <a:endParaRPr lang="pt-BR" sz="2000" b="1" dirty="0">
              <a:solidFill>
                <a:srgbClr val="002060"/>
              </a:solidFill>
              <a:latin typeface="Arial" charset="0"/>
            </a:endParaRPr>
          </a:p>
          <a:p>
            <a:pPr algn="just">
              <a:buNone/>
            </a:pPr>
            <a:r>
              <a:rPr lang="pt-BR" sz="2000" b="1" dirty="0" smtClean="0">
                <a:solidFill>
                  <a:srgbClr val="002060"/>
                </a:solidFill>
                <a:latin typeface="Arial" charset="0"/>
              </a:rPr>
              <a:t>	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Aspecto Relevante: </a:t>
            </a:r>
            <a:r>
              <a:rPr lang="pt-BR" sz="2000" dirty="0">
                <a:latin typeface="Arial" pitchFamily="34" charset="0"/>
                <a:cs typeface="Arial" pitchFamily="34" charset="0"/>
              </a:rPr>
              <a:t>impacto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para </a:t>
            </a:r>
            <a:r>
              <a:rPr lang="pt-BR" sz="2000" dirty="0">
                <a:latin typeface="Arial" pitchFamily="34" charset="0"/>
                <a:cs typeface="Arial" pitchFamily="34" charset="0"/>
              </a:rPr>
              <a:t>nossa Autarquia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pt-BR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29647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/>
          </p:cNvSpPr>
          <p:nvPr>
            <p:ph type="title" idx="4294967295"/>
          </p:nvPr>
        </p:nvSpPr>
        <p:spPr>
          <a:xfrm>
            <a:off x="1187450" y="333375"/>
            <a:ext cx="7499350" cy="1084263"/>
          </a:xfrm>
        </p:spPr>
        <p:txBody>
          <a:bodyPr/>
          <a:lstStyle/>
          <a:p>
            <a:pPr eaLnBrk="1" hangingPunct="1"/>
            <a:r>
              <a:rPr lang="pt-BR" sz="2000" b="1" dirty="0" smtClean="0">
                <a:solidFill>
                  <a:schemeClr val="tx2"/>
                </a:solidFill>
                <a:latin typeface="Arial" charset="0"/>
              </a:rPr>
              <a:t>Legislação estadual</a:t>
            </a:r>
          </a:p>
        </p:txBody>
      </p:sp>
      <p:sp>
        <p:nvSpPr>
          <p:cNvPr id="17410" name="Rectangle 3"/>
          <p:cNvSpPr>
            <a:spLocks noGrp="1"/>
          </p:cNvSpPr>
          <p:nvPr>
            <p:ph type="body" idx="4294967295"/>
          </p:nvPr>
        </p:nvSpPr>
        <p:spPr>
          <a:xfrm>
            <a:off x="914400" y="1700213"/>
            <a:ext cx="7834313" cy="4454525"/>
          </a:xfrm>
        </p:spPr>
        <p:txBody>
          <a:bodyPr/>
          <a:lstStyle/>
          <a:p>
            <a:pPr algn="just" fontAlgn="t"/>
            <a:r>
              <a:rPr lang="pt-BR" sz="2000" b="1" dirty="0" smtClean="0">
                <a:solidFill>
                  <a:schemeClr val="tx2"/>
                </a:solidFill>
                <a:latin typeface="Arial" charset="0"/>
              </a:rPr>
              <a:t>PROPOSTA DE EMENDA CONSTITUCIONAL Nº 30/2012 – ALTERA O ART. 77 DA CONSTITUIÇÃO DO ESTADO DO RIO DE JANEIRO [ALTERA REMUNERAÇÃO DO SERVIDOR –(TETO)].</a:t>
            </a:r>
          </a:p>
          <a:p>
            <a:pPr>
              <a:buFont typeface="Arial" charset="0"/>
              <a:buNone/>
            </a:pPr>
            <a:endParaRPr lang="pt-BR" sz="2400" dirty="0" smtClean="0"/>
          </a:p>
          <a:p>
            <a:pPr>
              <a:buNone/>
            </a:pPr>
            <a:r>
              <a:rPr lang="pt-BR" sz="2000" dirty="0" smtClean="0">
                <a:latin typeface="Arial" charset="0"/>
              </a:rPr>
              <a:t>	</a:t>
            </a:r>
            <a:endParaRPr lang="pt-BR" sz="2000" dirty="0" smtClean="0">
              <a:latin typeface="Arial" charset="0"/>
              <a:cs typeface="Arial" pitchFamily="34" charset="0"/>
            </a:endParaRPr>
          </a:p>
          <a:p>
            <a:pPr algn="just">
              <a:buNone/>
            </a:pPr>
            <a:r>
              <a:rPr lang="pt-BR" sz="2000" dirty="0" smtClean="0">
                <a:latin typeface="Arial" charset="0"/>
                <a:cs typeface="Arial" pitchFamily="34" charset="0"/>
              </a:rPr>
              <a:t>	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Aspecto Relevante: impacto no orçamento da Autarquia.</a:t>
            </a:r>
          </a:p>
        </p:txBody>
      </p:sp>
    </p:spTree>
    <p:extLst>
      <p:ext uri="{BB962C8B-B14F-4D97-AF65-F5344CB8AC3E}">
        <p14:creationId xmlns:p14="http://schemas.microsoft.com/office/powerpoint/2010/main" xmlns="" val="488771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3560</TotalTime>
  <Words>1791</Words>
  <Application>Microsoft Office PowerPoint</Application>
  <PresentationFormat>Apresentação na tela (4:3)</PresentationFormat>
  <Paragraphs>365</Paragraphs>
  <Slides>45</Slides>
  <Notes>25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45</vt:i4>
      </vt:variant>
    </vt:vector>
  </HeadingPairs>
  <TitlesOfParts>
    <vt:vector size="46" baseType="lpstr">
      <vt:lpstr>Tema do Office</vt:lpstr>
      <vt:lpstr>Agosto/ 2012</vt:lpstr>
      <vt:lpstr>Objetivo </vt:lpstr>
      <vt:lpstr>Slide 3</vt:lpstr>
      <vt:lpstr>Legislação municipal</vt:lpstr>
      <vt:lpstr>Legislação estadual</vt:lpstr>
      <vt:lpstr>Legislação estadual</vt:lpstr>
      <vt:lpstr>Legislação estadual</vt:lpstr>
      <vt:lpstr>Legislação estadual</vt:lpstr>
      <vt:lpstr>Legislação estadual</vt:lpstr>
      <vt:lpstr>Legislação estadual</vt:lpstr>
      <vt:lpstr>Legislação estadual</vt:lpstr>
      <vt:lpstr>Legislação estadual</vt:lpstr>
      <vt:lpstr>Legislação estadual</vt:lpstr>
      <vt:lpstr>Legislação estadual</vt:lpstr>
      <vt:lpstr>Legislação estadual</vt:lpstr>
      <vt:lpstr>Legislação estadual</vt:lpstr>
      <vt:lpstr>Legislação estadual</vt:lpstr>
      <vt:lpstr>Legislação federal</vt:lpstr>
      <vt:lpstr>Legislação federal</vt:lpstr>
      <vt:lpstr>Legislação federal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Anna</dc:creator>
  <cp:lastModifiedBy>cristiane.carneiro</cp:lastModifiedBy>
  <cp:revision>430</cp:revision>
  <dcterms:created xsi:type="dcterms:W3CDTF">2011-01-21T10:41:13Z</dcterms:created>
  <dcterms:modified xsi:type="dcterms:W3CDTF">2012-08-24T18:03:22Z</dcterms:modified>
</cp:coreProperties>
</file>