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59" r:id="rId3"/>
    <p:sldId id="260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280" r:id="rId29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264264"/>
    <a:srgbClr val="175177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684" tIns="46342" rIns="92684" bIns="4634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684" tIns="46342" rIns="92684" bIns="4634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7835B0-B4DE-489C-9D0A-00A124CAB22E}" type="datetimeFigureOut">
              <a:rPr lang="pt-BR"/>
              <a:pPr>
                <a:defRPr/>
              </a:pPr>
              <a:t>13/04/2018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4" tIns="46342" rIns="92684" bIns="46342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35600" cy="4465637"/>
          </a:xfrm>
          <a:prstGeom prst="rect">
            <a:avLst/>
          </a:prstGeom>
        </p:spPr>
        <p:txBody>
          <a:bodyPr vert="horz" lIns="92684" tIns="46342" rIns="92684" bIns="46342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2684" tIns="46342" rIns="92684" bIns="4634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2684" tIns="46342" rIns="92684" bIns="4634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06F69AB-BBFD-4056-9ACC-94D327D49DC1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EF05C-F65A-47F1-A752-092B44F21DC4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C08EC-6B64-475E-96F3-028EB47C8D1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68588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7E3DC-1D85-4955-A209-B4F5B83BF985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022D2-CE24-4E72-8C8F-F11942371FB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3230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E4F9-E5AF-4FB0-9AE0-0C23728675B0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BFFADF-5455-4AFE-A732-AEEF0115800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6053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792163" cy="646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188913"/>
            <a:ext cx="13176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3884C-A002-43D8-BB54-96D065B62A7A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C7E50-61A6-4C69-9CA9-6CE94E7074F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04268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A89AA-6550-4C2E-AC58-E30EE99FBC9C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C3CFF-F514-45A9-8D1B-375CD69B78E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8416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AD55B-1A06-4E82-A392-9BF36686E63C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7D08D-BAFB-4176-AA60-60AFFB34711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5998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F0AE0-3075-42C9-84A9-98313C47FF00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841C8-FCEA-49F7-93CF-731424DE4AE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9022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8F1FA-2957-46F3-A1C8-376D9A1C53A5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40785-3179-4CB0-BD36-E7E7A1DF391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0700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B1B10-4B95-45E5-B410-ED90D880BF93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621C6-6606-4FCA-A8F6-5AF8EDD37AD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240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357DE-178D-42AF-9DA0-F907995065E9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0DAEE-0A5B-4A71-8D97-CE4CCCF7148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7091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6A7DE-2CC4-46A5-836D-CC70812A9813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65DE8-6D9B-4C4D-8145-40825E44B5A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56951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E70A00-2BC4-4954-8A1E-CB66472916A5}" type="datetime1">
              <a:rPr lang="pt-BR"/>
              <a:pPr>
                <a:defRPr/>
              </a:pPr>
              <a:t>13/04/2018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991E58D-E068-4938-8C6A-2733A007EA16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7" r:id="rId1"/>
    <p:sldLayoutId id="2147484847" r:id="rId2"/>
    <p:sldLayoutId id="2147484838" r:id="rId3"/>
    <p:sldLayoutId id="2147484839" r:id="rId4"/>
    <p:sldLayoutId id="2147484840" r:id="rId5"/>
    <p:sldLayoutId id="2147484841" r:id="rId6"/>
    <p:sldLayoutId id="2147484842" r:id="rId7"/>
    <p:sldLayoutId id="2147484843" r:id="rId8"/>
    <p:sldLayoutId id="2147484844" r:id="rId9"/>
    <p:sldLayoutId id="2147484845" r:id="rId10"/>
    <p:sldLayoutId id="214748484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frm=1&amp;source=images&amp;cd=&amp;cad=rja&amp;uact=8&amp;docid=sNUdEq-ScaJy9M&amp;tbnid=D7B0l27S_C7o2M:&amp;ved=0CAUQjRw&amp;url=http%3A%2F%2Fgestoesdosaber.blogspot.com%2F2010%2F06%2Fcompetencias-da-secretaria.html&amp;ei=tzmSU9GsO8Wu8AGi4oGICQ&amp;psig=AFQjCNEtdNT0I--8o6O2oqtcUwfrYeoygw&amp;ust=1402178116120896" TargetMode="External"/><Relationship Id="rId2" Type="http://schemas.openxmlformats.org/officeDocument/2006/relationships/hyperlink" Target="C&#243;pia%20de%20Compet&#234;ncias%20T&#233;cnicas%20CJU.xls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Hierarquia" TargetMode="External"/><Relationship Id="rId2" Type="http://schemas.openxmlformats.org/officeDocument/2006/relationships/hyperlink" Target="http://pt.wikipedia.org/wiki/Abraham_Maslo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pt.dreamstime.com/imagens-de-stock-caixa-com-ferramentas-image22441614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.br/url?sa=i&amp;rct=j&amp;q=&amp;esrc=s&amp;frm=1&amp;source=images&amp;cd=&amp;cad=rja&amp;uact=8&amp;docid=5tPE5roxDXmUfM&amp;tbnid=d-pseYbERl_aCM:&amp;ved=0CAYQjRw&amp;url=http%3A%2F%2Fwww.falconi.com%2Fabout-us%2Fthe-pdca-method%2F&amp;ei=XU0wU6q3MYXMkAfpmIHgBQ&amp;bvm=bv.62922401,d.eW0&amp;psig=AFQjCNEs0O5ZgEdf3H5lSyXfk70yy-iNjQ&amp;ust=1395760824865497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51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188" y="2133600"/>
            <a:ext cx="873125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Processos Judiciais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m 5" descr="logoHor01_3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863" y="5732463"/>
            <a:ext cx="2752725" cy="74295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3284538"/>
            <a:ext cx="7896225" cy="7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936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43E36C-1D16-4D27-88F8-BEE838789C10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2293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5. Comunicação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A comunicação humana exige...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Transmissor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Receptor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Mensagem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Meio ou canal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Código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Feedback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C07D456-EFD1-4C0F-ACE7-B23911E7966C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3317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6. Gestão de Pessoas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>
                <a:hlinkClick r:id="rId2" action="ppaction://hlinkfile"/>
              </a:rPr>
              <a:t>Competências e Habilidades</a:t>
            </a:r>
            <a:endParaRPr lang="pt-BR" altLang="pt-BR"/>
          </a:p>
          <a:p>
            <a:pPr eaLnBrk="1" hangingPunct="1"/>
            <a:endParaRPr lang="pt-BR" altLang="pt-BR"/>
          </a:p>
        </p:txBody>
      </p:sp>
      <p:pic>
        <p:nvPicPr>
          <p:cNvPr id="13318" name="Picture 4" descr="https://encrypted-tbn0.gstatic.com/images?q=tbn:ANd9GcSecgqvOkR9qj9Qr1PdjtJUbglAsAv0pOvJc1QkA7Gm2Qd0ohY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636838"/>
            <a:ext cx="3260725" cy="299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313FE5F-BE65-4B2C-BCFD-CB79844D30C2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4341" name="CaixaDeTexto 1"/>
          <p:cNvSpPr txBox="1">
            <a:spLocks noChangeArrowheads="1"/>
          </p:cNvSpPr>
          <p:nvPr/>
        </p:nvSpPr>
        <p:spPr bwMode="auto">
          <a:xfrm>
            <a:off x="1187450" y="536575"/>
            <a:ext cx="6697663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7. Infraestrutura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Pirâmide de Maslow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</p:txBody>
      </p:sp>
      <p:sp>
        <p:nvSpPr>
          <p:cNvPr id="14342" name="Retângulo 2"/>
          <p:cNvSpPr>
            <a:spLocks noChangeArrowheads="1"/>
          </p:cNvSpPr>
          <p:nvPr/>
        </p:nvSpPr>
        <p:spPr bwMode="auto">
          <a:xfrm>
            <a:off x="1187450" y="1997075"/>
            <a:ext cx="6697663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pt-PT" altLang="pt-BR"/>
              <a:t>A </a:t>
            </a:r>
            <a:r>
              <a:rPr lang="pt-PT" altLang="pt-BR" b="1"/>
              <a:t>hierarquia de necessidades de Maslow</a:t>
            </a:r>
            <a:r>
              <a:rPr lang="pt-PT" altLang="pt-BR"/>
              <a:t>, também conhecida como </a:t>
            </a:r>
            <a:r>
              <a:rPr lang="pt-PT" altLang="pt-BR" b="1"/>
              <a:t>pirâmide de Maslow</a:t>
            </a:r>
            <a:r>
              <a:rPr lang="pt-PT" altLang="pt-BR"/>
              <a:t>, é uma divisão hierárquica proposta por </a:t>
            </a:r>
            <a:r>
              <a:rPr lang="pt-PT" altLang="pt-BR">
                <a:hlinkClick r:id="rId2" action="ppaction://hlinkfile" tooltip="Abraham Maslow"/>
              </a:rPr>
              <a:t>Abraham Maslow</a:t>
            </a:r>
            <a:r>
              <a:rPr lang="pt-PT" altLang="pt-BR"/>
              <a:t>, em que as necessidades de nível mais baixo devem ser satisfeitas antes das necessidades de nível mais alto. Cada um tem de "escalar" uma </a:t>
            </a:r>
            <a:r>
              <a:rPr lang="pt-PT" altLang="pt-BR">
                <a:hlinkClick r:id="rId3" action="ppaction://hlinkfile" tooltip="Hierarquia"/>
              </a:rPr>
              <a:t>hierarquia</a:t>
            </a:r>
            <a:r>
              <a:rPr lang="pt-PT" altLang="pt-BR"/>
              <a:t> de necessidades para atingir a sua auto-realização.</a:t>
            </a:r>
            <a:endParaRPr lang="pt-BR" alt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4AA06E3-DC05-44A8-805C-FFCC24227327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5365" name="CaixaDeTexto 1"/>
          <p:cNvSpPr txBox="1">
            <a:spLocks noChangeArrowheads="1"/>
          </p:cNvSpPr>
          <p:nvPr/>
        </p:nvSpPr>
        <p:spPr bwMode="auto">
          <a:xfrm>
            <a:off x="1187450" y="536575"/>
            <a:ext cx="6697663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7. Infraestrutura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Pirâmide de Maslow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</p:txBody>
      </p:sp>
      <p:pic>
        <p:nvPicPr>
          <p:cNvPr id="59394" name="Picture 2" descr="http://upload.wikimedia.org/wikipedia/commons/thumb/6/65/Hierarquia_das_necessidades_de_Maslow.svg/1024px-Hierarquia_das_necessidades_de_Maslow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96975"/>
            <a:ext cx="7775575" cy="541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5AFB71-7D34-4B52-8DF4-1901E5C6E622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6389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8. Processos de trabalho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Conhecimento das atividades por cada um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>
              <a:lnSpc>
                <a:spcPct val="150000"/>
              </a:lnSpc>
            </a:pPr>
            <a:r>
              <a:rPr lang="pt-BR" altLang="pt-BR"/>
              <a:t>Processos de trabalho – conjunto de atividades que são realizadas por uma unidade, a partir de algo que é recebido e que gera um resultado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7F9499D-629C-44AF-9B2F-5EB3CF6E79BF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7413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9. Normatização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</p:txBody>
      </p:sp>
      <p:sp>
        <p:nvSpPr>
          <p:cNvPr id="17414" name="CaixaDeTexto 1"/>
          <p:cNvSpPr txBox="1">
            <a:spLocks noChangeArrowheads="1"/>
          </p:cNvSpPr>
          <p:nvPr/>
        </p:nvSpPr>
        <p:spPr bwMode="auto">
          <a:xfrm>
            <a:off x="1763713" y="1989138"/>
            <a:ext cx="489585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Manual CCN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Manual CJU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Manual Apoio-GAJ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Manual Protocolo-DJU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  <a:latin typeface="Arial" charset="0"/>
                <a:cs typeface="Arial" charset="0"/>
              </a:rPr>
              <a:t>13 Elementos de Gestão</a:t>
            </a:r>
            <a:endParaRPr lang="pt-BR" sz="1600" b="1" dirty="0">
              <a:solidFill>
                <a:srgbClr val="175177"/>
              </a:solidFill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4A3AC99-29CD-4F3C-B497-683831D4FB27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16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8437" name="CaixaDeTexto 4"/>
          <p:cNvSpPr txBox="1">
            <a:spLocks noChangeArrowheads="1"/>
          </p:cNvSpPr>
          <p:nvPr/>
        </p:nvSpPr>
        <p:spPr bwMode="auto">
          <a:xfrm>
            <a:off x="785813" y="6326188"/>
            <a:ext cx="6143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00"/>
              <a:t>.</a:t>
            </a:r>
          </a:p>
        </p:txBody>
      </p:sp>
      <p:sp>
        <p:nvSpPr>
          <p:cNvPr id="18438" name="CaixaDeTexto 1"/>
          <p:cNvSpPr txBox="1">
            <a:spLocks noChangeArrowheads="1"/>
          </p:cNvSpPr>
          <p:nvPr/>
        </p:nvSpPr>
        <p:spPr bwMode="auto">
          <a:xfrm>
            <a:off x="1908175" y="1341438"/>
            <a:ext cx="649763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u="sng"/>
          </a:p>
          <a:p>
            <a:pPr eaLnBrk="1" hangingPunct="1"/>
            <a:r>
              <a:rPr lang="pt-BR" altLang="pt-BR"/>
              <a:t>CJU </a:t>
            </a:r>
            <a:endParaRPr lang="pt-BR" altLang="pt-BR">
              <a:solidFill>
                <a:srgbClr val="FF0000"/>
              </a:solidFill>
            </a:endParaRP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Apoio-GAJ</a:t>
            </a:r>
            <a:endParaRPr lang="pt-BR" altLang="pt-BR">
              <a:solidFill>
                <a:srgbClr val="00B0F0"/>
              </a:solidFill>
            </a:endParaRP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JUCOM </a:t>
            </a:r>
            <a:endParaRPr lang="pt-BR" altLang="pt-BR">
              <a:solidFill>
                <a:srgbClr val="FF0000"/>
              </a:solidFill>
            </a:endParaRP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Protocolo-DJU </a:t>
            </a:r>
            <a:endParaRPr lang="pt-BR" altLang="pt-BR">
              <a:solidFill>
                <a:srgbClr val="00B0F0"/>
              </a:solidFill>
            </a:endParaRP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 u="sng"/>
              <a:t>Elaboração</a:t>
            </a:r>
          </a:p>
          <a:p>
            <a:pPr eaLnBrk="1" hangingPunct="1"/>
            <a:r>
              <a:rPr lang="pt-BR" altLang="pt-BR"/>
              <a:t>CCN </a:t>
            </a:r>
            <a:endParaRPr lang="pt-BR" altLang="pt-BR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524957-8140-4EC3-AC60-B51D07C23D6B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17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9461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10. Registros – resultados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Prova de que o trabalho foi realizado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7B31723-FA1D-47B1-9E0B-2FA22556C6E6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18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0485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11. Medição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Somente podemos gerenciar aquilo que é medido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Indicadores de desempenho – dados objetivos que descrevem uma situação sob o ponto de vista quantitativo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05602C0-5A81-43FD-B845-BAB08BE07A93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19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1509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12. Tratamento de falhas</a:t>
            </a:r>
          </a:p>
          <a:p>
            <a:pPr eaLnBrk="1" hangingPunct="1"/>
            <a:endParaRPr lang="pt-BR" altLang="pt-BR"/>
          </a:p>
        </p:txBody>
      </p:sp>
      <p:sp>
        <p:nvSpPr>
          <p:cNvPr id="21510" name="CaixaDeTexto 1"/>
          <p:cNvSpPr txBox="1">
            <a:spLocks noChangeArrowheads="1"/>
          </p:cNvSpPr>
          <p:nvPr/>
        </p:nvSpPr>
        <p:spPr bwMode="auto">
          <a:xfrm>
            <a:off x="2484438" y="1916113"/>
            <a:ext cx="3094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Reuniões periódicas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Eficiência X Eficácia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1EBA532-99D9-4FD1-8CF7-F0388860518B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101" name="CaixaDeTexto 4"/>
          <p:cNvSpPr txBox="1">
            <a:spLocks noChangeArrowheads="1"/>
          </p:cNvSpPr>
          <p:nvPr/>
        </p:nvSpPr>
        <p:spPr bwMode="auto">
          <a:xfrm>
            <a:off x="785813" y="6326188"/>
            <a:ext cx="6143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94A4D8-0107-4499-8758-32B1FC4EECB8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20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2533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13. Análise Crítica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Reuniões periódicas para avaliação dos resultados de gestão e deliberações (registro – atas)</a:t>
            </a:r>
          </a:p>
          <a:p>
            <a:pPr eaLnBrk="1" hangingPunct="1"/>
            <a:endParaRPr lang="pt-BR" alt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8DEDAC7-93F1-4854-B109-865710A1C9CF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21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476375" y="836613"/>
            <a:ext cx="6696075" cy="6048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dirty="0">
                <a:latin typeface="Arial" charset="0"/>
                <a:cs typeface="Arial" charset="0"/>
              </a:rPr>
              <a:t>ATIVIDADE</a:t>
            </a:r>
          </a:p>
          <a:p>
            <a:pPr marL="342900" indent="-342900">
              <a:buFontTx/>
              <a:buAutoNum type="arabicPeriod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Foco da Organização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Direcionadores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Planejamento da gestão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Estrutura organizacional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Comunicação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Gestão de Pessoas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Infraestrutura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Processos de trabalho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Normatização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Registros – resultados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>
                <a:latin typeface="Arial" charset="0"/>
                <a:cs typeface="Arial" charset="0"/>
              </a:rPr>
              <a:t>Medição</a:t>
            </a:r>
            <a:endParaRPr lang="pt-BR" dirty="0">
              <a:latin typeface="Arial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Tratamento de falhas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Análise Crítica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Ferramentas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FE699F-2071-470E-A90D-DE406E19C0F4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22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4581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pt-BR" altLang="pt-BR"/>
          </a:p>
        </p:txBody>
      </p:sp>
      <p:pic>
        <p:nvPicPr>
          <p:cNvPr id="24582" name="Picture 2" descr="http://thumbs.dreamstime.com/z/caixa-com-ferramentas-22441614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84313"/>
            <a:ext cx="6335713" cy="502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1428728" y="116632"/>
            <a:ext cx="7389512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  <a:latin typeface="Arial" charset="0"/>
                <a:ea typeface="+mj-ea"/>
                <a:cs typeface="Arial" charset="0"/>
              </a:rPr>
              <a:t>Ferramentas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C35B9EB-6309-4094-86A3-31AAE859DFDC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23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06550" y="1368425"/>
            <a:ext cx="4824413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</p:txBody>
      </p:sp>
      <p:pic>
        <p:nvPicPr>
          <p:cNvPr id="87042" name="Picture 2" descr="https://encrypted-tbn0.gstatic.com/images?q=tbn:ANd9GcQYotxci4jghZzJmfD3kjwU9MAWwqxuWAOmE7nCnmoRcfcJjYAbW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636713"/>
            <a:ext cx="28575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AutoShape 4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5608" name="AutoShape 6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2698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5609" name="AutoShape 8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4222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5122863" y="4797425"/>
            <a:ext cx="34575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Instituto Áquila ajudará nas metas CCN e CJU.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1428728" y="116632"/>
            <a:ext cx="7389512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  <a:latin typeface="Arial" charset="0"/>
                <a:ea typeface="+mj-ea"/>
                <a:cs typeface="Arial" charset="0"/>
              </a:rPr>
              <a:t>Ferramentas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00FB96-8641-45CF-AFB9-C43844499FF8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24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06550" y="1368425"/>
            <a:ext cx="4824413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</p:txBody>
      </p:sp>
      <p:sp>
        <p:nvSpPr>
          <p:cNvPr id="26630" name="AutoShape 4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6631" name="AutoShape 6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2698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6632" name="AutoShape 8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4222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6633" name="CaixaDeTexto 4"/>
          <p:cNvSpPr txBox="1">
            <a:spLocks noChangeArrowheads="1"/>
          </p:cNvSpPr>
          <p:nvPr/>
        </p:nvSpPr>
        <p:spPr bwMode="auto">
          <a:xfrm>
            <a:off x="1566863" y="1044575"/>
            <a:ext cx="6461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Causa e Efeito (Espinha de Peixe)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1428728" y="116632"/>
            <a:ext cx="7389512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  <a:latin typeface="Arial" charset="0"/>
                <a:ea typeface="+mj-ea"/>
                <a:cs typeface="Arial" charset="0"/>
              </a:rPr>
              <a:t>Ferramentas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777A0C-185B-4B73-B095-93F2546B6306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25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06550" y="1368425"/>
            <a:ext cx="4824413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</p:txBody>
      </p:sp>
      <p:sp>
        <p:nvSpPr>
          <p:cNvPr id="27654" name="AutoShape 4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7655" name="AutoShape 6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2698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7656" name="AutoShape 8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4222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7657" name="CaixaDeTexto 4"/>
          <p:cNvSpPr txBox="1">
            <a:spLocks noChangeArrowheads="1"/>
          </p:cNvSpPr>
          <p:nvPr/>
        </p:nvSpPr>
        <p:spPr bwMode="auto">
          <a:xfrm>
            <a:off x="1566863" y="1044575"/>
            <a:ext cx="6461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Pareto X GUT</a:t>
            </a:r>
          </a:p>
        </p:txBody>
      </p:sp>
      <p:sp>
        <p:nvSpPr>
          <p:cNvPr id="27658" name="CaixaDeTexto 1"/>
          <p:cNvSpPr txBox="1">
            <a:spLocks noChangeArrowheads="1"/>
          </p:cNvSpPr>
          <p:nvPr/>
        </p:nvSpPr>
        <p:spPr bwMode="auto">
          <a:xfrm>
            <a:off x="727075" y="2708275"/>
            <a:ext cx="8091488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Pareto – dados quantificáveis (</a:t>
            </a:r>
            <a:r>
              <a:rPr lang="pt-PT" altLang="pt-BR"/>
              <a:t>80% das consequências advêm de 20% das causas)</a:t>
            </a:r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GUT – dados não quantificáveis (Gravidade X Urgência X Tendência)</a:t>
            </a:r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“Saber priorizar é uma das bases da gerência eficaz”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1428728" y="116632"/>
            <a:ext cx="7389512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  <a:latin typeface="Arial" charset="0"/>
                <a:ea typeface="+mj-ea"/>
                <a:cs typeface="Arial" charset="0"/>
              </a:rPr>
              <a:t>Ferramentas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52EA9EF-DE60-4CC3-8191-CF57630E5570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26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06550" y="1368425"/>
            <a:ext cx="4824413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</p:txBody>
      </p:sp>
      <p:sp>
        <p:nvSpPr>
          <p:cNvPr id="28678" name="AutoShape 4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8679" name="AutoShape 6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2698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8680" name="AutoShape 8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4222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8681" name="CaixaDeTexto 4"/>
          <p:cNvSpPr txBox="1">
            <a:spLocks noChangeArrowheads="1"/>
          </p:cNvSpPr>
          <p:nvPr/>
        </p:nvSpPr>
        <p:spPr bwMode="auto">
          <a:xfrm>
            <a:off x="1566863" y="1044575"/>
            <a:ext cx="6461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Pareto X GUT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1428728" y="116632"/>
            <a:ext cx="7389512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  <a:latin typeface="Arial" charset="0"/>
                <a:ea typeface="+mj-ea"/>
                <a:cs typeface="Arial" charset="0"/>
              </a:rPr>
              <a:t>Ferramentas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9FFE4B7-840C-406E-8F29-BE5786E8930F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27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06550" y="1368425"/>
            <a:ext cx="4824413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</p:txBody>
      </p:sp>
      <p:sp>
        <p:nvSpPr>
          <p:cNvPr id="29702" name="AutoShape 4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9703" name="AutoShape 6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2698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9704" name="AutoShape 8" descr="data:image/jpeg;base64,/9j/4AAQSkZJRgABAQAAAQABAAD/2wCEAAkGBxESERQUEBQVFhUXFR4ZGBgWFx8bHxsZFhgaHiAZHh0cHSggGR0xHRgYJTEiJSkrLi4uGSIzODQvNygtLisBCgoKDg0OGxAPGiwmICQtNywtNzguMCw3Lyw2LDcsLCw0Ky83LC8sLCw0LCwsLCwuLCwsKywsLDIsLCwrLCsrLP/AABEIAFIA1AMBIgACEQEDEQH/xAAcAAEAAgMBAQEAAAAAAAAAAAAAAQYEBQcCAwj/xAA+EAACAQMCBAQDBAcGBwAAAAABAgMABBEFEgYhMUEHEyJRYXGBMpGhsRQjQlJywdEVNWJzguEWJFNUwuLw/8QAGAEBAQEBAQAAAAAAAAAAAAAAAAMCAQT/xAAnEQEAAgECBQIHAAAAAAAAAAAAAQIRITEDEhMyUSKRM0FCcYGh8f/aAAwDAQACEQMRAD8A7jSlRQTSopQTSopQTSopQTSopQTSopQTSopQTSopQTSopQTUZrG1C+jgjMkrBVHc/kPc1RpeIb6/cpYqY4webnr9T+z8hzrdaTbX5M2vEL9Pcon22Vf4iB+dYq61ak4E8Wf41/rVTt/DtW9V1O7seu3+rZNZh8PLLHWX57v9q1y8Pz+mc38LakisMqQR7g5r1VBl4GmgO+xuGU/uty+mRy+8V9dL4wlhk8nUk2N0EmMD5ntj4inTz2zk58d0YXmleUcEAg5B6EVIqSiaUpQKxNR1CKBd87rGmcbmOB9/asuqf4uf3Pef5f8A5CgsSatAYfOEimLGd4Ppx759vjU6ZqsFwpa3ljlUHBKMGwfY46VrOA1H9mWg7eQn5VzSfSLnSmOpacC8LSSC5g7bVlbmMdBjv2+VB1+PU4WlMKuplUZKdwPcjsPjXx/t613iPz495baBuHNicbR7nPYVXNG1eLUJJ5bNx+ssUUHujl7gYb2IJFVfhPiY2xh0zWYPLeN08mbHpdlYFGz77v2gfnig6Rd8R2cTMstxEjL9oMwG3vz9qi14ks5WVY7iJmbkoVgd3y9+lanxIgVdJv8AaAN0LM3xJA5/cBTw2iDaVZbhnEYI+BBPP8aDcwa9avI0aTI0i53ID6lx1yOo+tYx4t08YJuocHplxzql8IoDxDqoPQqoPyIFR4zIF/sxVGALpQAOwGKC/wBvrtrIHMcyMEGXwc7Qe59hyNe9N1e3uAWt5UlUciUOQD7ZFe7+IbJGx6vKYZ+GCcVQfAP+6z/nv/KgvFpr1rK7RxTRs653KrZK465Hb61jNxbp4xm6hGemXHOqT4doDrGsA9C4B+uanxmjCrpqqMAXagAdgAKDoOn6vbzlhBKjlQCwU5wD0z91fGTiOzUkNcRAqcMd3IH2J6A/M1WvGDUJLbS5pYeUjbIi46hXYZ5/h9a3fC2mRJptvCFHlm3UEfvbkBJPuSSTQb1GBAIOQehFRLIFBLHAAyT7AVzjwSvZDBdW7HMdvcMkZ9lOTt+lb3xI1Ex2uxftStt/0jmf5D61qlea0Q5acRlogJNXuzklbaI8vj/7H8BV8bybSAnAjijXJwOgHflWJwppgt7WNMeoqGf+Jhk/0+lZHEF2kNrPJJjYsTEg9CNp5VriXzOI2hmlcRmd2jHiRpP/AHcf4/0rIseO9NmkWOG4V3boqgkn8K/KxOeeMd8e3wr9EeFXCUMemRyOmJLhNzsDhtjHIXI6DGKm2uH/ABHZ7yhnjDA4OWxz+fSvWr6VDdxbXwR+ywwcH3BrnPFtjYxTRJb5PM+aI23EDlyHUZ61OhfpdvOpto51hY8xMpC7e5JwFHLvXp6MY5qyh1NcTDd8KahLZ3Bsbk8if1TfPoB8D+dX0Vzviu+tr+1F3ZSBzBJtJXqBkde/XBB9jV20K+8+3il7soJ+ff8AGp8T1RF/dumk8rPpSlSUK0PG+jSXtlLbRMqmQYLNnkMg9B1PKt9UUGp4b0+W2s4oX2s8UYTIyAdo5H3FToFjLHAY7jYx3OfRnBDsWwQfnitrSgp+kcELZtfGzfyxcx4Qf9OTDDI/w5IOK965w1PfLBHdmELHIsjPGDuYoc4UH7AJHPmatteZHCgk8gBkn4Cg0/GGkyXdlNbRFVMqFNzZwAe+B1pwfpMlpZw28hVmiXbuXOCPfn0qjcO6/cRa28d07eVexCWBSTheu1QDyBwDnHc1tuP+IZlvLHT7dzG1y4Mkg+0sQPML7EhW59sUGXoHCtxBqd1eO8ZW4GNgzlcYxz6HpU8f8KT37W3lOiCCUSerJ3EY9PLoOXWsfj63exsmu7OR0kg2sQXZlkXcAVYMTnr161X/ABF1x5rDTbqB3jM8qBtjlcq45qcH3oOrBSVw3cc8VQ9C4Nv7B5I7G5hFtJIX2zRFmTPXaVYD7/as/wAS2MekTvGzIyRgqysQQdw7g5r6cKAvo0LOzFnttzMWO4sVzndnOc0GNwdwdNZXl1O0qyJcEHnkMCOeT2OSTX14/wCFZ7823lOiCGUSerJyR25dPnWu8D7qSbTBLM7ySNK4LOxY4XAA59qwNGnkPE95CZJDEkIZIy7bQxigJIXOOrMfrQX/AFfSY7u2eC4GVkXDAHofcH3B5itTpmlX1vbC2SWJwi7I5XDbgg5Dco5MwHxHSrPXLON9fuLbUrW6DsLNJv0d1BOCWA3Mwzg4zgHttNBeOEOGotPt/JiJYli7u3V3bqxx0+VVvxC9V3aIehP5sKvysCMjoaoXiYhSS2m7K2D9CD/I1Xgd6fF7V9Fc28eNY8nT1hU+qeQKf4EG5vxCj610aCUMqsOjAEfIjNfnvxz1jztREQOVgQL/AK39R/lUlFE0iwNxPFCvWSRV+88z92furvMb3l9Ibe3Pl2sR2bhyG1PSMn9o4HQVznwV0f8ASNR3HksMTNn2ZvSv5sfpX6IsLKOGMRxKFUf/AGT7mt0tFdcas2rlUoOCnUbYpv0de7xqGmf/AFsCqD4KPrUXfhjYyRsrPdF26ym4ctn3wTtPy24q7UrMzMzmXYiI2ct4R4Hk0+DVFkcsjqBGcY3BEZt2Pm2PoatHhrITYqD2dh+Of51sOMboR2UxPdNo+bcqxvD22KWMef2izfQnl+FUj4c/dj6/wslKUqShUVNRQKUpQK0vFTuYREiSN5zLG5RSdkbMA7HHT05rdUoOZeJfCRCW0+nQu1xBMrKEycqDnBJPIZA71mcWaHPcy2GpW8bCe2YGSFxtZkJyyjP7Qy2Ox3V0GlBy/jjiu3v4jp1u+yadgr+ePK8tQwJzvxluXIDrWZxtwe8ul20Njh2tSjxjI9YQcwD0yauWpcP2lwyvPBHIy9GZQSMVsQoA5cgBQc24pvb+/wBLmgSwnjkKAP5mOZBHpQZy5OOvQCrBwvFJFpEUckUiyJbbDGVO7cFIxjv86tEbhhlSCPcHNeqCheC+mz2umiG5ieKRZXJV1xybGCD0Nayxs7iLiO7u2tpzbyRBFkVM5IjhHTrjKNXUKUGmXWJTFPJ+jyjYcRoU9cmFHPb2G7lz9qrHEfB0U+lSKI3NwY/MHJtxmPqPpzyyxI+RroFeXcDGSBk4Ge59qCt+HdxctYwpeRSRTRrsYOMZC8gwPQ8sVmcX6V+k2roPtD1J/Evb6jI+tbqldiZicw5MZjCicJcQSmzaGJBJcwrhI2YLuGcDJPYdD9K5dqPhjrc8sk0sUZeRy7HzV6scn6V1Hizh6WKX9MsshwdzqPxYDuPcVtOG+MIbkBZCI5e6nkCf8JP5darevN66/wATrbHpsq3g9wrfafJcC7hRUkVSHVwx3KT6eXbBz9K6hUCpqKpSvLuAMkgD3NUviPjLJ8iw/WSscblGQP4fc/HpWq0m04hm1oruxeNrs3dxFZQHOGy5HY/7DJ+tXu0gWNFRfsqoUfICq9wbw1+iqZJec7/aPXaPb5+5qzCtcS0aVrtDlIneU0pSptlRU0oIpU0oIpU0oIqowW0oZvMjmaLdlhg7iTv7BvUBlfUvLpy5Vb6UFWsWuEQCVJiyTB2wCcxlMYB6MQTzA9jXwjilyyMsvnshaM7sBY/LwQeeM7y3LrllPQcrhUYoKalk6yoUikWDPpRkZsN6dx2hsrk55n4mvuttN5N0oSTJAwWByTuORjd6uWPUuM9O1WylBS57O5JPkrIEaJVOAUwUd3yFZiQTgL8Q1ZetQTmV9iOzEjYwJwI/LwwyDgHdvOD1yMfC00oKfHbSYh2xyZBwRsZB1GTzbKnGfUcgjlX0m02ddvkx/YmeU5Y8wHwqjrn0E4Hyq2UoNDokMgkyyyL6D5pY8mkLAgrz58t3TsQK3tTSgiqzr3BdvcEsv6qT95ehPxH86s9K7W01nMOTETu54NC1i25W83mKOg3Dp8nGB9DXrz9ePLaB8cR/mTXQaVXreYj2Y6fiZc9HCeo3J/5y4wv7oOfwGFFWrQ+HLe1H6pfUertzY/0HwFbilZtxLW0dikQilTSptl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4222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9705" name="CaixaDeTexto 4"/>
          <p:cNvSpPr txBox="1">
            <a:spLocks noChangeArrowheads="1"/>
          </p:cNvSpPr>
          <p:nvPr/>
        </p:nvSpPr>
        <p:spPr bwMode="auto">
          <a:xfrm>
            <a:off x="1566863" y="1044575"/>
            <a:ext cx="6461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5W 2H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DJU – Planejamento Estratégico 2014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C42C09C-E948-4B27-88D2-8D7BB9578FE0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28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0725" name="CaixaDeTexto 4"/>
          <p:cNvSpPr txBox="1">
            <a:spLocks noChangeArrowheads="1"/>
          </p:cNvSpPr>
          <p:nvPr/>
        </p:nvSpPr>
        <p:spPr bwMode="auto">
          <a:xfrm>
            <a:off x="785813" y="6326188"/>
            <a:ext cx="6143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00"/>
              <a:t>Fonte: GAJ/CJU.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85813" y="1628775"/>
          <a:ext cx="7900987" cy="4319588"/>
        </p:xfrm>
        <a:graphic>
          <a:graphicData uri="http://schemas.openxmlformats.org/drawingml/2006/table">
            <a:tbl>
              <a:tblPr/>
              <a:tblGrid>
                <a:gridCol w="914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9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76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90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76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91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822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35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76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76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057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3057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5371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5082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18069">
                <a:tc gridSpan="17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DJU - PLANEJAMENTO ESTRATÉGICO 2014</a:t>
                      </a:r>
                    </a:p>
                  </a:txBody>
                  <a:tcPr marL="4918" marR="4918" marT="4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9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SETOR</a:t>
                      </a:r>
                    </a:p>
                  </a:txBody>
                  <a:tcPr marL="4918" marR="4918" marT="4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INDICADORES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JAN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FEV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MAR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ABR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MAI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JUN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JUL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AGO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SET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OUT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NOV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DEZ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ACUMULADO ANUAL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MÉDIA MENSAL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META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COORDENADORIA DE CONSULTORIA JURÍDICA - CCN</a:t>
                      </a:r>
                    </a:p>
                  </a:txBody>
                  <a:tcPr marL="4918" marR="4918" marT="4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92% dos processos analisados em 10 dias úteis</a:t>
                      </a:r>
                    </a:p>
                  </a:txBody>
                  <a:tcPr marL="44263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92%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88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04 apresentações para a DIREX sobre cenário jurídico</a:t>
                      </a:r>
                    </a:p>
                  </a:txBody>
                  <a:tcPr marL="44263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2F2F2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840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COORDENADORIA JURÍDICA - CJU</a:t>
                      </a:r>
                    </a:p>
                  </a:txBody>
                  <a:tcPr marL="4918" marR="4918" marT="4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Até o dia 15 de cada mês, pelo menos 80% dos processos que estejam na CJU devem ser do mês corrente, excetuando-se na contagem aqueles que estão aguardando providências de outros órgãos</a:t>
                      </a:r>
                    </a:p>
                  </a:txBody>
                  <a:tcPr marL="44263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80%</a:t>
                      </a:r>
                    </a:p>
                  </a:txBody>
                  <a:tcPr marL="4918" marR="4918" marT="4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377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35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Meta mensal alcançada</a:t>
                      </a:r>
                    </a:p>
                  </a:txBody>
                  <a:tcPr marL="44263" marR="4918" marT="4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Meta mensal não alcançada</a:t>
                      </a:r>
                    </a:p>
                  </a:txBody>
                  <a:tcPr marL="44263" marR="4918" marT="4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pt-BR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Meta mensurada somente no final do ano</a:t>
                      </a:r>
                    </a:p>
                  </a:txBody>
                  <a:tcPr marL="44263" marR="4918" marT="4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2471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4263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918" marR="4918" marT="491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9224559-3BFB-4D5C-9C97-4F9515672680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125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pt-BR" altLang="pt-BR"/>
              <a:t>Foco da Organização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Direcionadores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Planejamento da gestão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Estrutura organizacional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Comunicação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Gestão de Pessoas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Infraestrutura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Processos de trabalho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Normatização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Registros – resultados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Mediação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Tratamento de falhas</a:t>
            </a:r>
          </a:p>
          <a:p>
            <a:pPr eaLnBrk="1" hangingPunct="1">
              <a:buFontTx/>
              <a:buAutoNum type="arabicPeriod"/>
            </a:pPr>
            <a:r>
              <a:rPr lang="pt-BR" altLang="pt-BR"/>
              <a:t>Análise Crítica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E5704CB-F462-43A0-BCAB-EBC6EF3E93F3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149" name="CaixaDeTexto 4"/>
          <p:cNvSpPr txBox="1">
            <a:spLocks noChangeArrowheads="1"/>
          </p:cNvSpPr>
          <p:nvPr/>
        </p:nvSpPr>
        <p:spPr bwMode="auto">
          <a:xfrm>
            <a:off x="785813" y="6326188"/>
            <a:ext cx="61436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1000"/>
          </a:p>
        </p:txBody>
      </p:sp>
      <p:sp>
        <p:nvSpPr>
          <p:cNvPr id="2" name="CaixaDeTexto 1"/>
          <p:cNvSpPr txBox="1"/>
          <p:nvPr/>
        </p:nvSpPr>
        <p:spPr>
          <a:xfrm>
            <a:off x="1476375" y="836613"/>
            <a:ext cx="6696075" cy="2586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pt-BR" dirty="0">
                <a:latin typeface="Arial" charset="0"/>
                <a:cs typeface="Arial" charset="0"/>
              </a:rPr>
              <a:t>Foco da Organização</a:t>
            </a:r>
          </a:p>
          <a:p>
            <a:pPr marL="342900" indent="-342900">
              <a:buFontTx/>
              <a:buAutoNum type="arabicPeriod"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pt-BR" dirty="0">
                <a:latin typeface="Arial" charset="0"/>
                <a:cs typeface="Arial" charset="0"/>
              </a:rPr>
              <a:t>a) Processos de trabalho - (entrada-saída)</a:t>
            </a:r>
          </a:p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pt-BR" dirty="0">
                <a:latin typeface="Arial" charset="0"/>
                <a:cs typeface="Arial" charset="0"/>
              </a:rPr>
              <a:t>b) Produto ou serviço – resultado de um processo de trabalho</a:t>
            </a:r>
          </a:p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pt-BR" dirty="0">
                <a:latin typeface="Arial" charset="0"/>
                <a:cs typeface="Arial" charset="0"/>
              </a:rPr>
              <a:t>c) Usuário ou cliente – quem recebe um produto ou serviço</a:t>
            </a:r>
          </a:p>
          <a:p>
            <a:pPr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pt-BR" dirty="0">
                <a:latin typeface="Arial" charset="0"/>
                <a:cs typeface="Arial" charset="0"/>
              </a:rPr>
              <a:t>d) Requisito – necessidade ou expectativa que é expressa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62A7FE-3B44-490C-BBF8-814132483FDF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7173" name="CaixaDeTexto 1"/>
          <p:cNvSpPr txBox="1">
            <a:spLocks noChangeArrowheads="1"/>
          </p:cNvSpPr>
          <p:nvPr/>
        </p:nvSpPr>
        <p:spPr bwMode="auto">
          <a:xfrm>
            <a:off x="1619250" y="1333500"/>
            <a:ext cx="66976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2. Direcionadores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Missão			Visão			Valores</a:t>
            </a:r>
          </a:p>
        </p:txBody>
      </p:sp>
      <p:sp>
        <p:nvSpPr>
          <p:cNvPr id="3" name="Retângulo 2"/>
          <p:cNvSpPr>
            <a:spLocks noChangeArrowheads="1"/>
          </p:cNvSpPr>
          <p:nvPr/>
        </p:nvSpPr>
        <p:spPr bwMode="auto">
          <a:xfrm>
            <a:off x="693738" y="2617788"/>
            <a:ext cx="8205787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1"/>
              <a:t>Missão</a:t>
            </a:r>
          </a:p>
          <a:p>
            <a:pPr eaLnBrk="1" hangingPunct="1"/>
            <a:r>
              <a:rPr lang="pt-BR" altLang="pt-BR"/>
              <a:t>Prestar serviços com excelência aos nossos clientes (servidores ativos, inativos, pensionistas e dependentes), com eficiência de atendimento, credibilidade, respeito e responsabilidade social, com administração transparente e eficaz do patrimônio, para o cumprimento das obrigações previdenciárias atuais e futuras e contribuir para a gestão fiscal responsável do Estado.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 b="1"/>
              <a:t>Visão</a:t>
            </a:r>
          </a:p>
          <a:p>
            <a:pPr eaLnBrk="1" hangingPunct="1"/>
            <a:r>
              <a:rPr lang="pt-BR" altLang="pt-BR"/>
              <a:t>Ser a melhor gestora de Regimes Próprios de Previdência Social do Brasil, com excelência comprovada, tendo como diretrizes: </a:t>
            </a:r>
            <a:br>
              <a:rPr lang="pt-BR" altLang="pt-BR"/>
            </a:br>
            <a:r>
              <a:rPr lang="pt-BR" altLang="pt-BR"/>
              <a:t/>
            </a:r>
            <a:br>
              <a:rPr lang="pt-BR" altLang="pt-BR"/>
            </a:br>
            <a:r>
              <a:rPr lang="pt-BR" altLang="pt-BR"/>
              <a:t>1) Satisfação na prestação de serviços aos seus clientes </a:t>
            </a:r>
            <a:br>
              <a:rPr lang="pt-BR" altLang="pt-BR"/>
            </a:br>
            <a:r>
              <a:rPr lang="pt-BR" altLang="pt-BR"/>
              <a:t>2) Boas práticas de gestão de ativos e passivos </a:t>
            </a:r>
            <a:br>
              <a:rPr lang="pt-BR" altLang="pt-BR"/>
            </a:br>
            <a:r>
              <a:rPr lang="pt-BR" altLang="pt-BR"/>
              <a:t>3) Governança, transparência e conformidade na gestão do negócio.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60EB4C0-2887-4F71-A9B3-D16160DD3CDB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3. Planejamento da gestão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Objetivos estratégicos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Planejamento Estratégico 2014 - CJU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70274E7-2C55-4BC0-B38F-A57F18F3E073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9221" name="CaixaDeTexto 7"/>
          <p:cNvSpPr txBox="1">
            <a:spLocks noChangeArrowheads="1"/>
          </p:cNvSpPr>
          <p:nvPr/>
        </p:nvSpPr>
        <p:spPr bwMode="auto">
          <a:xfrm>
            <a:off x="1071563" y="2124075"/>
            <a:ext cx="7500937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pt-BR" altLang="pt-BR" sz="2600"/>
              <a:t>Até o dia 15 de cada mês, pelo menos 80% dos processos que estejam na CJU devem ser do mês corrente, excetuando-se na contagem aqueles que estão aguardando providências de outros órgãos.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Planejamento Estratégico 2014 - CCN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058DFF0-3D7F-46CE-A71B-AE9C50EE5630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9" name="Group 61"/>
          <p:cNvGraphicFramePr>
            <a:graphicFrameLocks noGrp="1"/>
          </p:cNvGraphicFramePr>
          <p:nvPr/>
        </p:nvGraphicFramePr>
        <p:xfrm>
          <a:off x="1042988" y="2276475"/>
          <a:ext cx="7561262" cy="2659063"/>
        </p:xfrm>
        <a:graphic>
          <a:graphicData uri="http://schemas.openxmlformats.org/drawingml/2006/table">
            <a:tbl>
              <a:tblPr/>
              <a:tblGrid>
                <a:gridCol w="756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59063"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lphaLcPeriod"/>
                        <a:tabLst/>
                      </a:pPr>
                      <a:r>
                        <a:rPr kumimoji="0" lang="pt-B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 apresentações para DIREX sobre o cenário Jurídico</a:t>
                      </a:r>
                    </a:p>
                    <a:p>
                      <a:pPr marL="514350" marR="0" lvl="0" indent="-5143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lphaLcPeriod"/>
                        <a:tabLst/>
                      </a:pP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514350" marR="0" lvl="0" indent="-5143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lphaLcPeriod"/>
                        <a:tabLst/>
                      </a:pPr>
                      <a:r>
                        <a:rPr kumimoji="0" lang="pt-B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92% dos processos encaminhados para consultoria respondidos no prazo de 10 dias úteis</a:t>
                      </a:r>
                    </a:p>
                  </a:txBody>
                  <a:tcPr marL="132679" marR="132679" marT="66344" marB="66344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843213" y="476250"/>
            <a:ext cx="5905500" cy="46038"/>
          </a:xfrm>
          <a:prstGeom prst="rect">
            <a:avLst/>
          </a:prstGeom>
          <a:solidFill>
            <a:srgbClr val="264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339752" y="116632"/>
            <a:ext cx="6478488" cy="432047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75177"/>
                </a:solidFill>
              </a:rPr>
              <a:t>13 Elementos de Gestão</a:t>
            </a:r>
            <a:endParaRPr lang="pt-BR" sz="1600" b="1" dirty="0">
              <a:solidFill>
                <a:srgbClr val="175177"/>
              </a:solidFill>
              <a:ea typeface="+mj-e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91E5B23-453F-4981-B1A5-9D5AB4795771}" type="slidenum">
              <a:rPr lang="pt-BR" altLang="pt-B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pt-BR" altLang="pt-B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CaixaDeTexto 1"/>
          <p:cNvSpPr txBox="1">
            <a:spLocks noChangeArrowheads="1"/>
          </p:cNvSpPr>
          <p:nvPr/>
        </p:nvSpPr>
        <p:spPr bwMode="auto">
          <a:xfrm>
            <a:off x="1476375" y="836613"/>
            <a:ext cx="66960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4. Estrutura organizacional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Organograma (visão sistêmica da instituição)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5780</TotalTime>
  <Words>825</Words>
  <Application>Microsoft Office PowerPoint</Application>
  <PresentationFormat>Apresentação na tela (4:3)</PresentationFormat>
  <Paragraphs>351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Arial</vt:lpstr>
      <vt:lpstr>Calibri</vt:lpstr>
      <vt:lpstr>Tema do Office</vt:lpstr>
      <vt:lpstr>Gestão de Processos Judiciais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Anna</dc:creator>
  <cp:lastModifiedBy>Robs Araújo Cipriano</cp:lastModifiedBy>
  <cp:revision>559</cp:revision>
  <cp:lastPrinted>2014-06-05T10:52:36Z</cp:lastPrinted>
  <dcterms:created xsi:type="dcterms:W3CDTF">2011-01-21T10:41:13Z</dcterms:created>
  <dcterms:modified xsi:type="dcterms:W3CDTF">2018-04-13T13:04:06Z</dcterms:modified>
</cp:coreProperties>
</file>